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65"/>
  </p:notesMasterIdLst>
  <p:sldIdLst>
    <p:sldId id="266" r:id="rId4"/>
    <p:sldId id="269" r:id="rId5"/>
    <p:sldId id="289" r:id="rId6"/>
    <p:sldId id="290" r:id="rId7"/>
    <p:sldId id="291" r:id="rId8"/>
    <p:sldId id="294" r:id="rId9"/>
    <p:sldId id="295" r:id="rId10"/>
    <p:sldId id="296" r:id="rId11"/>
    <p:sldId id="297" r:id="rId12"/>
    <p:sldId id="299" r:id="rId13"/>
    <p:sldId id="301" r:id="rId14"/>
    <p:sldId id="292" r:id="rId15"/>
    <p:sldId id="293" r:id="rId16"/>
    <p:sldId id="298" r:id="rId17"/>
    <p:sldId id="273" r:id="rId18"/>
    <p:sldId id="300" r:id="rId19"/>
    <p:sldId id="284" r:id="rId20"/>
    <p:sldId id="321" r:id="rId21"/>
    <p:sldId id="322" r:id="rId22"/>
    <p:sldId id="323" r:id="rId23"/>
    <p:sldId id="338" r:id="rId24"/>
    <p:sldId id="324" r:id="rId25"/>
    <p:sldId id="271" r:id="rId26"/>
    <p:sldId id="325" r:id="rId27"/>
    <p:sldId id="326" r:id="rId28"/>
    <p:sldId id="327" r:id="rId29"/>
    <p:sldId id="330" r:id="rId30"/>
    <p:sldId id="332" r:id="rId31"/>
    <p:sldId id="331" r:id="rId32"/>
    <p:sldId id="333" r:id="rId33"/>
    <p:sldId id="334" r:id="rId34"/>
    <p:sldId id="335" r:id="rId35"/>
    <p:sldId id="283" r:id="rId36"/>
    <p:sldId id="312" r:id="rId37"/>
    <p:sldId id="285" r:id="rId38"/>
    <p:sldId id="276" r:id="rId39"/>
    <p:sldId id="286" r:id="rId40"/>
    <p:sldId id="287" r:id="rId41"/>
    <p:sldId id="307" r:id="rId42"/>
    <p:sldId id="305" r:id="rId43"/>
    <p:sldId id="302" r:id="rId44"/>
    <p:sldId id="288" r:id="rId45"/>
    <p:sldId id="303" r:id="rId46"/>
    <p:sldId id="304" r:id="rId47"/>
    <p:sldId id="306" r:id="rId48"/>
    <p:sldId id="311" r:id="rId49"/>
    <p:sldId id="317" r:id="rId50"/>
    <p:sldId id="340" r:id="rId51"/>
    <p:sldId id="308" r:id="rId52"/>
    <p:sldId id="313" r:id="rId53"/>
    <p:sldId id="309" r:id="rId54"/>
    <p:sldId id="310" r:id="rId55"/>
    <p:sldId id="314" r:id="rId56"/>
    <p:sldId id="315" r:id="rId57"/>
    <p:sldId id="341" r:id="rId58"/>
    <p:sldId id="316" r:id="rId59"/>
    <p:sldId id="318" r:id="rId60"/>
    <p:sldId id="336" r:id="rId61"/>
    <p:sldId id="337" r:id="rId62"/>
    <p:sldId id="342" r:id="rId63"/>
    <p:sldId id="339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Comic Sans MS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801"/>
    <a:srgbClr val="FF545D"/>
    <a:srgbClr val="58FCFF"/>
    <a:srgbClr val="A3A3A3"/>
    <a:srgbClr val="565656"/>
    <a:srgbClr val="990033"/>
    <a:srgbClr val="FFFEAC"/>
    <a:srgbClr val="FFA400"/>
    <a:srgbClr val="CB2D2E"/>
    <a:srgbClr val="005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7" autoAdjust="0"/>
    <p:restoredTop sz="88889" autoAdjust="0"/>
  </p:normalViewPr>
  <p:slideViewPr>
    <p:cSldViewPr snapToGrid="0">
      <p:cViewPr varScale="1">
        <p:scale>
          <a:sx n="95" d="100"/>
          <a:sy n="95" d="100"/>
        </p:scale>
        <p:origin x="-9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Feuill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Feuill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Feuill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  <c:spPr>
        <a:noFill/>
        <a:ln w="25416">
          <a:noFill/>
        </a:ln>
      </c:spPr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25"/>
      <c:hPercent val="40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5187969924812"/>
          <c:y val="0.111913357400722"/>
          <c:w val="0.849624060150376"/>
          <c:h val="0.7761732851985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FCF305"/>
                  </a:gs>
                  <a:gs pos="100000">
                    <a:srgbClr val="FCF305">
                      <a:gamma/>
                      <a:shade val="69020"/>
                      <a:invGamma/>
                    </a:srgbClr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900000"/>
                  </a:gs>
                  <a:gs pos="100000">
                    <a:srgbClr val="900000">
                      <a:gamma/>
                      <a:shade val="30980"/>
                      <a:invGamma/>
                    </a:srgbClr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333399"/>
                  </a:gs>
                  <a:gs pos="50000">
                    <a:srgbClr val="333399">
                      <a:gamma/>
                      <a:shade val="46275"/>
                      <a:invGamma/>
                    </a:srgbClr>
                  </a:gs>
                  <a:gs pos="100000">
                    <a:srgbClr val="333399"/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0.5</c:v>
                </c:pt>
                <c:pt idx="1">
                  <c:v>4.3</c:v>
                </c:pt>
                <c:pt idx="2">
                  <c:v>25.0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rgbClr val="63AAFE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solidFill>
                <a:srgbClr val="FFF58C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rgbClr val="63AAFE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solidFill>
                <a:srgbClr val="DD2D32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  <c:spPr>
        <a:noFill/>
        <a:ln w="25416">
          <a:noFill/>
        </a:ln>
      </c:spPr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25"/>
      <c:hPercent val="40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5187969924812"/>
          <c:y val="0.111913357400722"/>
          <c:w val="0.849624060150376"/>
          <c:h val="0.7761732851985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FCF305"/>
                  </a:gs>
                  <a:gs pos="100000">
                    <a:srgbClr val="FCF305">
                      <a:gamma/>
                      <a:shade val="69020"/>
                      <a:invGamma/>
                    </a:srgbClr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900000"/>
                  </a:gs>
                  <a:gs pos="100000">
                    <a:srgbClr val="900000">
                      <a:gamma/>
                      <a:shade val="30980"/>
                      <a:invGamma/>
                    </a:srgbClr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333399"/>
                  </a:gs>
                  <a:gs pos="50000">
                    <a:srgbClr val="333399">
                      <a:gamma/>
                      <a:shade val="46275"/>
                      <a:invGamma/>
                    </a:srgbClr>
                  </a:gs>
                  <a:gs pos="100000">
                    <a:srgbClr val="333399"/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0.5</c:v>
                </c:pt>
                <c:pt idx="1">
                  <c:v>4.3</c:v>
                </c:pt>
                <c:pt idx="2">
                  <c:v>25.0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rgbClr val="63AAFE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solidFill>
                <a:srgbClr val="FFF58C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rgbClr val="63AAFE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solidFill>
                <a:srgbClr val="DD2D32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overlay val="0"/>
      <c:spPr>
        <a:noFill/>
        <a:ln w="25416">
          <a:noFill/>
        </a:ln>
      </c:spPr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25"/>
      <c:hPercent val="40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5187969924812"/>
          <c:y val="0.111913357400722"/>
          <c:w val="0.849624060150376"/>
          <c:h val="0.7761732851985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FCF305"/>
                  </a:gs>
                  <a:gs pos="100000">
                    <a:srgbClr val="FCF305">
                      <a:gamma/>
                      <a:shade val="69020"/>
                      <a:invGamma/>
                    </a:srgbClr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900000"/>
                  </a:gs>
                  <a:gs pos="100000">
                    <a:srgbClr val="900000">
                      <a:gamma/>
                      <a:shade val="30980"/>
                      <a:invGamma/>
                    </a:srgbClr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333399"/>
                  </a:gs>
                  <a:gs pos="50000">
                    <a:srgbClr val="333399">
                      <a:gamma/>
                      <a:shade val="46275"/>
                      <a:invGamma/>
                    </a:srgbClr>
                  </a:gs>
                  <a:gs pos="100000">
                    <a:srgbClr val="333399"/>
                  </a:gs>
                </a:gsLst>
                <a:lin ang="0" scaled="1"/>
              </a:gradFill>
              <a:ln w="12712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0.5</c:v>
                </c:pt>
                <c:pt idx="1">
                  <c:v>4.3</c:v>
                </c:pt>
                <c:pt idx="2">
                  <c:v>25.0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rgbClr val="63AAFE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solidFill>
                <a:srgbClr val="FFF58C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2704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rgbClr val="63AAFE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solidFill>
                <a:srgbClr val="DD2D32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solidFill>
                <a:srgbClr val="4EE257"/>
              </a:solidFill>
              <a:ln w="12704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1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65" charset="0"/>
              </a:defRPr>
            </a:lvl1pPr>
          </a:lstStyle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</a:defRPr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65" charset="0"/>
              </a:defRPr>
            </a:lvl1pPr>
          </a:lstStyle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</a:defRPr>
            </a:lvl1pPr>
          </a:lstStyle>
          <a:p>
            <a:fld id="{562CBD4C-42BE-C640-A275-F514162FCAF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48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Horizon à l’intérieur duquel toute la matière et même lumière tombe vers la singularité centrale, et ne peut s’en échapper.</a:t>
            </a:r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11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12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Ces colosses ont inspiré de nombreux artistes</a:t>
            </a:r>
            <a:r>
              <a:rPr lang="fr-FR" baseline="0" dirty="0" smtClean="0"/>
              <a:t> à l’inspiration féconde. Voici un petit aperçu de quelques une de leurs œuvres.</a:t>
            </a:r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13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Les quasars nous ont</a:t>
            </a:r>
            <a:r>
              <a:rPr lang="fr-FR" baseline="0" dirty="0" smtClean="0"/>
              <a:t> encore apporté d’autres surprises.</a:t>
            </a:r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14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La</a:t>
            </a:r>
            <a:r>
              <a:rPr lang="fr-FR" baseline="0" dirty="0" smtClean="0"/>
              <a:t> source se déplace vers l’observateur, et donc la distance à parcourir par le 2 </a:t>
            </a:r>
            <a:r>
              <a:rPr lang="fr-FR" baseline="0" dirty="0" err="1" smtClean="0"/>
              <a:t>eme</a:t>
            </a:r>
            <a:r>
              <a:rPr lang="fr-FR" baseline="0" dirty="0" smtClean="0"/>
              <a:t> photon (depuis B’) est plus courte que pour le premier (A ou </a:t>
            </a:r>
            <a:r>
              <a:rPr lang="fr-FR" baseline="0" dirty="0" err="1" smtClean="0"/>
              <a:t>equiv</a:t>
            </a:r>
            <a:r>
              <a:rPr lang="fr-FR" baseline="0" dirty="0" smtClean="0"/>
              <a:t>. B).</a:t>
            </a:r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Lum = 100 milliards de Sun, 100 galaxies</a:t>
            </a:r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16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17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Après cet aperçu de</a:t>
            </a:r>
            <a:r>
              <a:rPr lang="fr-FR" baseline="0" dirty="0" smtClean="0"/>
              <a:t> l’infiniment gd, passons à l’autre </a:t>
            </a:r>
            <a:r>
              <a:rPr lang="fr-FR" baseline="0" dirty="0" err="1" smtClean="0"/>
              <a:t>extremité</a:t>
            </a:r>
            <a:r>
              <a:rPr lang="fr-FR" baseline="0" dirty="0" smtClean="0"/>
              <a:t> et jetons un coup d’œil aux minuscules neutrinos</a:t>
            </a:r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18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Neutrino nécessaire pour respecter </a:t>
            </a:r>
            <a:r>
              <a:rPr lang="fr-FR" dirty="0" err="1" smtClean="0"/>
              <a:t>conserv</a:t>
            </a:r>
            <a:r>
              <a:rPr lang="fr-FR" dirty="0" smtClean="0"/>
              <a:t> E</a:t>
            </a:r>
          </a:p>
          <a:p>
            <a:r>
              <a:rPr lang="fr-FR" dirty="0" smtClean="0"/>
              <a:t>1934: article refusé par Nature</a:t>
            </a:r>
          </a:p>
          <a:p>
            <a:r>
              <a:rPr lang="fr-FR" dirty="0" smtClean="0"/>
              <a:t>-&gt; publié dans revue italienne, puis allemande</a:t>
            </a:r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19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err="1" smtClean="0"/>
              <a:t>reacteur</a:t>
            </a:r>
            <a:r>
              <a:rPr lang="fr-FR" dirty="0" smtClean="0"/>
              <a:t>: 10^13 nu/s/cm2 (10 mille milliards)</a:t>
            </a:r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smtClean="0"/>
              <a:t>Bombe</a:t>
            </a:r>
            <a:r>
              <a:rPr lang="fr-FR" baseline="0" smtClean="0"/>
              <a:t> à f</a:t>
            </a:r>
            <a:r>
              <a:rPr lang="fr-FR" smtClean="0"/>
              <a:t>ission </a:t>
            </a:r>
            <a:r>
              <a:rPr lang="fr-FR" dirty="0" smtClean="0"/>
              <a:t>nucléaire.</a:t>
            </a:r>
          </a:p>
          <a:p>
            <a:r>
              <a:rPr lang="fr-FR" dirty="0" smtClean="0"/>
              <a:t>Approche très empirique. On essaie, on voit. Collègues: comment distinguer les </a:t>
            </a:r>
            <a:r>
              <a:rPr lang="fr-FR" dirty="0" err="1" smtClean="0"/>
              <a:t>évts</a:t>
            </a:r>
            <a:r>
              <a:rPr lang="fr-FR" dirty="0" smtClean="0"/>
              <a:t> neutrinos des autres interactions </a:t>
            </a:r>
            <a:r>
              <a:rPr lang="fr-FR" dirty="0" err="1" smtClean="0"/>
              <a:t>ds</a:t>
            </a:r>
            <a:r>
              <a:rPr lang="fr-FR" dirty="0" smtClean="0"/>
              <a:t> détecteur? </a:t>
            </a:r>
          </a:p>
          <a:p>
            <a:r>
              <a:rPr lang="fr-FR" dirty="0" smtClean="0"/>
              <a:t>----- Notes de la réunion (13/08/15 01:20) -----</a:t>
            </a:r>
          </a:p>
          <a:p>
            <a:r>
              <a:rPr lang="fr-FR" dirty="0" smtClean="0"/>
              <a:t>en chute libre le temps que passe l'onde de choc</a:t>
            </a:r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21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Fusion nucléaire</a:t>
            </a:r>
            <a:r>
              <a:rPr lang="fr-FR" baseline="0" dirty="0" smtClean="0"/>
              <a:t> – avantage: reproductibilité, temps d’intégration plus long. </a:t>
            </a:r>
            <a:r>
              <a:rPr lang="fr-FR" baseline="0" dirty="0" err="1" smtClean="0"/>
              <a:t>Backgd</a:t>
            </a:r>
            <a:r>
              <a:rPr lang="fr-FR" baseline="0" dirty="0" smtClean="0"/>
              <a:t> maitrisé (avec timing des flashs </a:t>
            </a:r>
            <a:r>
              <a:rPr lang="fr-FR" baseline="0" dirty="0" err="1" smtClean="0"/>
              <a:t>plutot</a:t>
            </a:r>
            <a:r>
              <a:rPr lang="fr-FR" baseline="0" dirty="0" smtClean="0"/>
              <a:t> que détection des flashs eux-mêmes: c’est l’apport du Cd).</a:t>
            </a:r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22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Reines </a:t>
            </a:r>
            <a:r>
              <a:rPr lang="fr-FR" dirty="0" err="1" smtClean="0"/>
              <a:t>only</a:t>
            </a:r>
            <a:r>
              <a:rPr lang="fr-FR" dirty="0" smtClean="0"/>
              <a:t>.</a:t>
            </a:r>
            <a:r>
              <a:rPr lang="fr-FR" baseline="0" dirty="0" smtClean="0"/>
              <a:t> Cowan décédé en 74.</a:t>
            </a:r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23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Soleil = réacteur à fusion</a:t>
            </a:r>
            <a:r>
              <a:rPr lang="fr-FR" baseline="0" dirty="0" smtClean="0"/>
              <a:t> nucléaire</a:t>
            </a:r>
            <a:endParaRPr lang="fr-FR" dirty="0" smtClean="0"/>
          </a:p>
          <a:p>
            <a:r>
              <a:rPr lang="fr-FR" dirty="0" err="1" smtClean="0"/>
              <a:t>Meme</a:t>
            </a:r>
            <a:r>
              <a:rPr lang="fr-FR" dirty="0" smtClean="0"/>
              <a:t> en se cachant dans une grotte ou un tunnel ça ne changera rien.</a:t>
            </a:r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24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SK</a:t>
            </a:r>
            <a:r>
              <a:rPr lang="fr-FR" baseline="0" dirty="0" smtClean="0"/>
              <a:t> = c</a:t>
            </a:r>
            <a:r>
              <a:rPr lang="fr-FR" dirty="0" smtClean="0"/>
              <a:t>uve de 40m sur 40 environ</a:t>
            </a:r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26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Image absolument remarquable – certes pas par</a:t>
            </a:r>
            <a:r>
              <a:rPr lang="fr-FR" baseline="0" dirty="0" smtClean="0"/>
              <a:t> sa résolution extraordinaire, mais parce que c’est une photo du soleil prise DE NUIT !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27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28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Des expériences</a:t>
            </a:r>
            <a:r>
              <a:rPr lang="fr-FR" baseline="0" dirty="0" smtClean="0"/>
              <a:t> dédiées cherchent à mesurer cette masse. Mais </a:t>
            </a:r>
            <a:r>
              <a:rPr lang="fr-FR" baseline="0" dirty="0" err="1" smtClean="0"/>
              <a:t>qd</a:t>
            </a:r>
            <a:r>
              <a:rPr lang="fr-FR" baseline="0" dirty="0" smtClean="0"/>
              <a:t> on voit qu’il a fallu + d’ ½ siècle pour mettre en évidence le neutrino, on ne va pas se limiter à une seule expérience, et on va envisager d’autres approches. L’astrophysique a justement son mot à dire sur la question puisque les nus ont un impact fondamental sur la formation de l’univers, de ses galaxies, de ce qu’on appelle globalement les structures.</a:t>
            </a:r>
            <a:endParaRPr lang="fr-F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29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Des expériences</a:t>
            </a:r>
            <a:r>
              <a:rPr lang="fr-FR" baseline="0" dirty="0" smtClean="0"/>
              <a:t> dédiées cherchent à mesurer cette masse. Mais </a:t>
            </a:r>
            <a:r>
              <a:rPr lang="fr-FR" baseline="0" dirty="0" err="1" smtClean="0"/>
              <a:t>qd</a:t>
            </a:r>
            <a:r>
              <a:rPr lang="fr-FR" baseline="0" dirty="0" smtClean="0"/>
              <a:t> on voit qu’il a fallu + d’ ½ siècle pour mettre en évidence le neutrino, on ne va pas se limiter à une seuls expérience, et on va envisager d’autres approches. Et l’astrophysique a justement son mot à dire sur la question.</a:t>
            </a:r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Que sont les quasars? A commencer par leur nom. D’où vient-il? </a:t>
            </a:r>
          </a:p>
          <a:p>
            <a:r>
              <a:rPr lang="fr-FR" dirty="0" smtClean="0"/>
              <a:t>Les premiers quasars sont découverts</a:t>
            </a:r>
            <a:r>
              <a:rPr lang="fr-FR" baseline="0" dirty="0" smtClean="0"/>
              <a:t> en 1950, comme des objets ponctuels (vs. Galaxies) émettant dans le domaine radio, sans contrepartie optique -&gt; quasi-</a:t>
            </a:r>
            <a:r>
              <a:rPr lang="fr-FR" baseline="0" dirty="0" err="1" smtClean="0"/>
              <a:t>stellar</a:t>
            </a:r>
            <a:r>
              <a:rPr lang="fr-FR" baseline="0" dirty="0" smtClean="0"/>
              <a:t> …</a:t>
            </a:r>
          </a:p>
          <a:p>
            <a:r>
              <a:rPr lang="fr-FR" baseline="0" dirty="0" smtClean="0"/>
              <a:t>1960, premières associations de quasars à des « étoiles » bleues, spectres étonnants stellaires (raies d’émission larges). Redshift-&gt; très lointains!</a:t>
            </a:r>
          </a:p>
          <a:p>
            <a:r>
              <a:rPr lang="fr-FR" baseline="0" dirty="0" smtClean="0"/>
              <a:t>-&gt; très lumineux  (les + brillants de l’univers)</a:t>
            </a:r>
            <a:endParaRPr 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31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32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33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34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Supercalculateurs</a:t>
            </a:r>
            <a:r>
              <a:rPr lang="fr-FR" baseline="0" dirty="0" smtClean="0"/>
              <a:t> pour l’interprétation des observations</a:t>
            </a:r>
            <a:endParaRPr lang="fr-FR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36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on </a:t>
            </a:r>
            <a:r>
              <a:rPr lang="fr-FR" dirty="0"/>
              <a:t>enquille des fibres optiques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37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38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39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41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42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  <a:p>
            <a:r>
              <a:rPr lang="fr-FR" dirty="0"/>
              <a:t>----- Notes de la réunion (13/08/15 02:12) -----</a:t>
            </a:r>
          </a:p>
          <a:p>
            <a:r>
              <a:rPr lang="fr-FR" dirty="0"/>
              <a:t>transition électonique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43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44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46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47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Puissance en fonction de l’échelle</a:t>
            </a:r>
            <a:endParaRPr lang="fr-FR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48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Je vs rappelle que justement</a:t>
            </a:r>
            <a:r>
              <a:rPr lang="fr-FR" baseline="0" dirty="0" smtClean="0"/>
              <a:t> on mesure les spectres de quasars </a:t>
            </a:r>
            <a:r>
              <a:rPr lang="fr-FR" baseline="0" dirty="0" err="1" smtClean="0"/>
              <a:t>pourdéterminer</a:t>
            </a:r>
            <a:r>
              <a:rPr lang="fr-FR" baseline="0" dirty="0" smtClean="0"/>
              <a:t> la façon dont se structure l’univers à grande échelle afin d’y déceler  la marque des neutrinos, à travers la perte de puissance des informations à petite échelle.</a:t>
            </a:r>
            <a:endParaRPr lang="fr-FR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49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+100 </a:t>
            </a:r>
            <a:r>
              <a:rPr lang="fr-FR" dirty="0" err="1" smtClean="0"/>
              <a:t>Tflops</a:t>
            </a:r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51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52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53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54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55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Neutrinos sont massifs</a:t>
            </a:r>
            <a:endParaRPr lang="fr-FR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56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57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58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dirty="0" smtClean="0"/>
              <a:t>76 ordres de grandeur</a:t>
            </a:r>
            <a:endParaRPr lang="fr-FR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59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8E6CC3-7822-2E47-9358-64286CB8D1D9}" type="slidenum">
              <a:rPr lang="fr-FR" smtClean="0">
                <a:solidFill>
                  <a:prstClr val="black"/>
                </a:solidFill>
                <a:latin typeface="Calibri" pitchFamily="-109" charset="0"/>
              </a:rPr>
              <a:pPr/>
              <a:t>6</a:t>
            </a:fld>
            <a:endParaRPr lang="fr-FR" smtClean="0">
              <a:solidFill>
                <a:prstClr val="black"/>
              </a:solidFill>
              <a:latin typeface="Calibri" pitchFamily="-109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ea typeface="ＭＳ Ｐゴシック" pitchFamily="-109" charset="-128"/>
                <a:cs typeface="ＭＳ Ｐゴシック" pitchFamily="-109" charset="-128"/>
              </a:rPr>
              <a:t>Cen A : AGN le + proche de ns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51A2-20C8-DC4E-89EA-AB6B41C9FA87}" type="slidenum">
              <a:rPr lang="fr-FR"/>
              <a:pPr/>
              <a:t>60</a:t>
            </a:fld>
            <a:endParaRPr lang="fr-FR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3A764-1055-D448-9811-33747B326B1A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7C63BB-30B5-0848-9982-E5D5F6558F61}" type="slidenum">
              <a:rPr lang="fr-FR" smtClean="0">
                <a:solidFill>
                  <a:prstClr val="black"/>
                </a:solidFill>
                <a:latin typeface="Calibri" pitchFamily="-109" charset="0"/>
              </a:rPr>
              <a:pPr/>
              <a:t>7</a:t>
            </a:fld>
            <a:endParaRPr lang="fr-FR" smtClean="0">
              <a:solidFill>
                <a:prstClr val="black"/>
              </a:solidFill>
              <a:latin typeface="Calibri" pitchFamily="-109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806910-3004-734D-8ADE-D520117B3858}" type="slidenum">
              <a:rPr lang="fr-FR" smtClean="0">
                <a:solidFill>
                  <a:prstClr val="black"/>
                </a:solidFill>
                <a:latin typeface="Calibri" pitchFamily="-109" charset="0"/>
              </a:rPr>
              <a:pPr/>
              <a:t>8</a:t>
            </a:fld>
            <a:endParaRPr lang="fr-FR" smtClean="0">
              <a:solidFill>
                <a:prstClr val="black"/>
              </a:solidFill>
              <a:latin typeface="Calibri" pitchFamily="-109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7447D5-D367-0042-84CD-DD3F13E080D2}" type="slidenum">
              <a:rPr lang="fr-FR" smtClean="0">
                <a:solidFill>
                  <a:prstClr val="black"/>
                </a:solidFill>
                <a:latin typeface="Calibri" pitchFamily="-109" charset="0"/>
              </a:rPr>
              <a:pPr/>
              <a:t>9</a:t>
            </a:fld>
            <a:endParaRPr lang="fr-FR" smtClean="0">
              <a:solidFill>
                <a:prstClr val="black"/>
              </a:solidFill>
              <a:latin typeface="Calibri" pitchFamily="-109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A80C34-5B04-624A-A66A-61F03923EC2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BF2452-4E2A-7A4B-ABD5-03ED6A621F1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BDCA7F-1BAD-B149-8D20-09600E97DC1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E293D-8E8E-6343-BEF6-7630FA44F4A2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1151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9FD6-560C-C94E-BD40-14F29F8C7185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3777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9C32A-914E-B54E-AC6B-0DE099093531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3378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5AEF-0400-DB45-9EFA-0528C276877A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6129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D257-17AA-1942-BA0D-31AD51FCF636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792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A36D-FA01-BC4E-9B12-0CE79CFE3F5B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4439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4D6E4-7A9A-2F42-879C-04CEFE68012F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80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EAD8A-FC74-4F45-BFAF-464DB2BFABB5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998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D0694E4-B312-4A41-8514-87D073CEB93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F1F2F-74B0-7249-98DC-FC0A0196A392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809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1D99E-0213-7448-93DD-F2598764747A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377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8B4B2-C8DD-354A-8594-35287E2F6CB7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2169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533400" y="762000"/>
            <a:ext cx="800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7878FF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DADFF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18002DEB-169F-41B1-AB9A-666036F08893}" type="datetime1">
              <a:rPr lang="en-US">
                <a:ea typeface="ＭＳ Ｐゴシック"/>
                <a:cs typeface="ＭＳ Ｐゴシック"/>
              </a:rPr>
              <a:pPr>
                <a:defRPr/>
              </a:pPr>
              <a:t>14/08/15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ADFF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en-US">
                <a:ea typeface="ＭＳ Ｐゴシック"/>
                <a:cs typeface="ＭＳ Ｐゴシック"/>
              </a:rPr>
              <a:t>Kurt Woschnagg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ADFF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EB147E79-3011-4A95-9E15-35A546790793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5919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FD4E4-8A93-FF4B-B854-8280B8D6CDD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0627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D9969-84A5-8E4E-A697-435AB2C0B0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05952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1A4C8-6573-3943-B3D5-978F2DD58A0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20750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01E47-8A22-5043-82E7-80EBDB52C76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18855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45904-8FD1-C240-AAC4-6D8ADCD55C5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91318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6FF2-BF28-7B47-9544-3410AE0801F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3937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6016AF-7E1F-0241-A109-0DB76A40D21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5CD87-225F-E540-B1F3-FBECC4CB80E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60720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DFA8A-A853-0245-8091-9CE4D7E3E01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84250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E84A7-E7BA-CA47-9BC6-DF3CF1AD89BC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68429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8520D-5C0C-4446-8982-A16D8B10713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1194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Lecture 1 : Introduction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6FAD7-22BF-1941-8B28-B29BAC7654BE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7715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9A3DAD-E465-F141-BFF7-ECEC2287128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8E4467-5A9B-9746-97A6-BA3075FF82A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4BB82D-D71A-424F-8AF2-52BABD34A1A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CD1673-264E-B142-A2E3-91DFCF5622F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CB2934-4128-B64B-AD82-77A9947AFB5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592972-3CDA-4C4F-B0FB-7D5AE19074F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418A1B68-AB85-004B-8ED1-B629A3FED5F0}" type="slidenum">
              <a:rPr lang="fr-FR"/>
              <a:pPr/>
              <a:t>‹#›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latin typeface="Comic Sans MS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latin typeface="Comic Sans MS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latin typeface="Comic Sans MS"/>
              </a:defRPr>
            </a:lvl1pPr>
          </a:lstStyle>
          <a:p>
            <a:pPr>
              <a:defRPr/>
            </a:pPr>
            <a:fld id="{0092FB91-8F20-CA4D-B2EE-5A31E92AE319}" type="slidenum">
              <a:rPr lang="fr-FR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987819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mic Sans MS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mic Sans MS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" pitchFamily="-65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ea typeface="+mn-ea"/>
                <a:cs typeface="+mn-cs"/>
              </a:rPr>
              <a:t>Lecture 1 : Introduction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C212667-EAD2-5040-8433-62F0F6EA3653}" type="slidenum">
              <a:rPr lang="en-US">
                <a:solidFill>
                  <a:srgbClr val="000000"/>
                </a:solidFill>
                <a:latin typeface="Times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9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7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chart" Target="../charts/chart1.xml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56.png"/><Relationship Id="rId1" Type="http://schemas.microsoft.com/office/2007/relationships/media" Target="file://localhost/Users/nathalie/Documents/BOSS/Communications/movie/D120911_01_PlugTimelapse_480.MP4" TargetMode="External"/><Relationship Id="rId2" Type="http://schemas.openxmlformats.org/officeDocument/2006/relationships/video" Target="file://localhost/Users/nathalie/Documents/BOSS/Communications/movie/D120911_01_PlugTimelapse_480.MP4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72.emf"/><Relationship Id="rId6" Type="http://schemas.openxmlformats.org/officeDocument/2006/relationships/image" Target="../media/image73.png"/><Relationship Id="rId7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75.jpg"/><Relationship Id="rId6" Type="http://schemas.openxmlformats.org/officeDocument/2006/relationships/image" Target="../media/image76.png"/><Relationship Id="rId1" Type="http://schemas.microsoft.com/office/2007/relationships/media" Target="file://localhost/Users/nathalie/Documents/BOSS/Communications/movie/dla_credited.mov" TargetMode="External"/><Relationship Id="rId2" Type="http://schemas.openxmlformats.org/officeDocument/2006/relationships/video" Target="file://localhost/Users/nathalie/Documents/BOSS/Communications/movie/dla_credited.mov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7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80.jpg"/><Relationship Id="rId5" Type="http://schemas.openxmlformats.org/officeDocument/2006/relationships/image" Target="../media/image72.emf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1.xml"/><Relationship Id="rId5" Type="http://schemas.openxmlformats.org/officeDocument/2006/relationships/image" Target="../media/image84.tiff"/><Relationship Id="rId1" Type="http://schemas.microsoft.com/office/2007/relationships/media" Target="file://localhost/Users/nathalie/Documents/BOSS/SimusGadget/Films/4_components_1080.mp4" TargetMode="External"/><Relationship Id="rId2" Type="http://schemas.openxmlformats.org/officeDocument/2006/relationships/video" Target="file://localhost/Users/nathalie/Documents/BOSS/SimusGadget/Films/4_components_1080.mp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image" Target="../media/image88.jpg"/><Relationship Id="rId7" Type="http://schemas.openxmlformats.org/officeDocument/2006/relationships/image" Target="../media/image89.emf"/><Relationship Id="rId8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74.jpg"/><Relationship Id="rId5" Type="http://schemas.openxmlformats.org/officeDocument/2006/relationships/image" Target="../media/image92.png"/><Relationship Id="rId6" Type="http://schemas.openxmlformats.org/officeDocument/2006/relationships/image" Target="../media/image93.jpg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5.emf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33.emf"/><Relationship Id="rId7" Type="http://schemas.openxmlformats.org/officeDocument/2006/relationships/image" Target="../media/image46.jpg"/><Relationship Id="rId8" Type="http://schemas.openxmlformats.org/officeDocument/2006/relationships/image" Target="../media/image47.jpg"/><Relationship Id="rId9" Type="http://schemas.openxmlformats.org/officeDocument/2006/relationships/image" Target="../media/image45.emf"/><Relationship Id="rId10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upermassive black hole_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90800" y="5791200"/>
            <a:ext cx="394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chemeClr val="folHlink"/>
                </a:solidFill>
              </a:rPr>
              <a:t>Nathalie Palanque-Delabrouille</a:t>
            </a:r>
          </a:p>
          <a:p>
            <a:pPr algn="ctr"/>
            <a:r>
              <a:rPr lang="fr-FR" sz="2000" dirty="0" err="1">
                <a:solidFill>
                  <a:schemeClr val="folHlink"/>
                </a:solidFill>
              </a:rPr>
              <a:t>CEA-Saclay</a:t>
            </a:r>
            <a:endParaRPr lang="fr-FR" sz="2000" dirty="0">
              <a:solidFill>
                <a:schemeClr val="folHlink"/>
              </a:solidFill>
            </a:endParaRP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649110" y="423333"/>
            <a:ext cx="8085667" cy="608188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fr-FR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Comic Sans MS"/>
                <a:ea typeface="Impact"/>
                <a:cs typeface="Comic Sans MS"/>
              </a:rPr>
              <a:t>Quand les 2 infinis</a:t>
            </a:r>
          </a:p>
          <a:p>
            <a:pPr algn="ctr"/>
            <a:r>
              <a:rPr lang="fr-F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Comic Sans MS"/>
                <a:ea typeface="Impact"/>
                <a:cs typeface="Comic Sans MS"/>
              </a:rPr>
              <a:t>s</a:t>
            </a:r>
            <a:r>
              <a:rPr lang="fr-FR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Comic Sans MS"/>
                <a:ea typeface="Impact"/>
                <a:cs typeface="Comic Sans MS"/>
              </a:rPr>
              <a:t>e rencontrent</a:t>
            </a:r>
            <a:endParaRPr lang="fr-FR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folHlink"/>
              </a:solidFill>
              <a:latin typeface="Comic Sans MS"/>
              <a:ea typeface="Impact"/>
              <a:cs typeface="Comic Sans MS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821398" y="323850"/>
            <a:ext cx="55075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solidFill>
                  <a:schemeClr val="folHlink"/>
                </a:solidFill>
              </a:rPr>
              <a:t>XXV</a:t>
            </a:r>
            <a:r>
              <a:rPr lang="fr-FR" sz="2000" baseline="30000" dirty="0" smtClean="0">
                <a:solidFill>
                  <a:schemeClr val="folHlink"/>
                </a:solidFill>
              </a:rPr>
              <a:t>ème</a:t>
            </a:r>
            <a:r>
              <a:rPr lang="fr-FR" sz="2000" dirty="0" smtClean="0">
                <a:solidFill>
                  <a:schemeClr val="folHlink"/>
                </a:solidFill>
              </a:rPr>
              <a:t> </a:t>
            </a:r>
            <a:r>
              <a:rPr lang="fr-FR" sz="2000" dirty="0">
                <a:solidFill>
                  <a:schemeClr val="folHlink"/>
                </a:solidFill>
              </a:rPr>
              <a:t>Festival </a:t>
            </a:r>
            <a:r>
              <a:rPr lang="fr-FR" sz="2000" dirty="0" smtClean="0">
                <a:solidFill>
                  <a:schemeClr val="folHlink"/>
                </a:solidFill>
              </a:rPr>
              <a:t>d’Astronomie </a:t>
            </a:r>
            <a:r>
              <a:rPr lang="fr-FR" sz="2000" dirty="0">
                <a:solidFill>
                  <a:schemeClr val="folHlink"/>
                </a:solidFill>
              </a:rPr>
              <a:t>de Fleurance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</a:t>
            </a:fld>
            <a:endParaRPr lang="en-US" sz="12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soleil.jpg"/>
          <p:cNvPicPr>
            <a:picLocks noChangeAspect="1"/>
          </p:cNvPicPr>
          <p:nvPr/>
        </p:nvPicPr>
        <p:blipFill rotWithShape="1">
          <a:blip r:embed="rId3"/>
          <a:srcRect t="6251"/>
          <a:stretch/>
        </p:blipFill>
        <p:spPr>
          <a:xfrm>
            <a:off x="1841494" y="4463094"/>
            <a:ext cx="2251698" cy="211093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10259" y="261680"/>
            <a:ext cx="405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Mystérieux</a:t>
            </a:r>
            <a:r>
              <a:rPr lang="en-US" sz="3200" dirty="0">
                <a:solidFill>
                  <a:srgbClr val="FFFF00"/>
                </a:solidFill>
              </a:rPr>
              <a:t> quasars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10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484" b="15788"/>
          <a:stretch/>
        </p:blipFill>
        <p:spPr>
          <a:xfrm>
            <a:off x="1584303" y="924674"/>
            <a:ext cx="5959550" cy="3189795"/>
          </a:xfrm>
          <a:prstGeom prst="rect">
            <a:avLst/>
          </a:prstGeom>
        </p:spPr>
      </p:pic>
      <p:sp>
        <p:nvSpPr>
          <p:cNvPr id="28" name="Line 6"/>
          <p:cNvSpPr>
            <a:spLocks noChangeShapeType="1"/>
          </p:cNvSpPr>
          <p:nvPr/>
        </p:nvSpPr>
        <p:spPr bwMode="auto">
          <a:xfrm>
            <a:off x="4039710" y="2403462"/>
            <a:ext cx="228042" cy="230692"/>
          </a:xfrm>
          <a:prstGeom prst="line">
            <a:avLst/>
          </a:prstGeom>
          <a:noFill/>
          <a:ln w="38100" cap="flat" cmpd="sng" algn="ctr">
            <a:solidFill>
              <a:srgbClr val="FFFEAC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kern="1200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H="1" flipV="1">
            <a:off x="4729718" y="2939058"/>
            <a:ext cx="228043" cy="161484"/>
          </a:xfrm>
          <a:prstGeom prst="line">
            <a:avLst/>
          </a:prstGeom>
          <a:noFill/>
          <a:ln w="38100" cap="flat" cmpd="sng" algn="ctr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kern="1200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4523960" y="2197428"/>
            <a:ext cx="0" cy="263648"/>
          </a:xfrm>
          <a:prstGeom prst="line">
            <a:avLst/>
          </a:prstGeom>
          <a:noFill/>
          <a:ln w="38100" cap="flat" cmpd="sng" algn="ctr">
            <a:solidFill>
              <a:srgbClr val="FFFEAC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kern="1200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V="1">
            <a:off x="4426227" y="2960157"/>
            <a:ext cx="32577" cy="296605"/>
          </a:xfrm>
          <a:prstGeom prst="line">
            <a:avLst/>
          </a:prstGeom>
          <a:noFill/>
          <a:ln w="38100" cap="flat" cmpd="sng" algn="ctr">
            <a:solidFill>
              <a:srgbClr val="FFFEAC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kern="1200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flipV="1">
            <a:off x="3913813" y="2844457"/>
            <a:ext cx="325775" cy="32957"/>
          </a:xfrm>
          <a:prstGeom prst="line">
            <a:avLst/>
          </a:prstGeom>
          <a:noFill/>
          <a:ln w="38100" cap="flat" cmpd="sng" algn="ctr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kern="1200"/>
          </a:p>
        </p:txBody>
      </p:sp>
      <p:sp>
        <p:nvSpPr>
          <p:cNvPr id="33" name="ZoneTexte 32"/>
          <p:cNvSpPr txBox="1"/>
          <p:nvPr/>
        </p:nvSpPr>
        <p:spPr>
          <a:xfrm>
            <a:off x="4190931" y="2654054"/>
            <a:ext cx="83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kern="1200" dirty="0" smtClean="0">
                <a:solidFill>
                  <a:srgbClr val="FF6600"/>
                </a:solidFill>
              </a:rPr>
              <a:t>lumière</a:t>
            </a:r>
            <a:endParaRPr lang="fr-FR" sz="1400" kern="1200" dirty="0">
              <a:solidFill>
                <a:srgbClr val="FF66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179763" y="2444677"/>
            <a:ext cx="933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kern="1200" dirty="0" smtClean="0">
                <a:solidFill>
                  <a:srgbClr val="FFFEAC"/>
                </a:solidFill>
              </a:rPr>
              <a:t>matière</a:t>
            </a:r>
            <a:endParaRPr lang="fr-FR" sz="1400" kern="1200" dirty="0">
              <a:solidFill>
                <a:srgbClr val="FFFEAC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458570" y="5285561"/>
            <a:ext cx="72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3 km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39" name="Connecteur droit avec flèche 38"/>
          <p:cNvCxnSpPr/>
          <p:nvPr/>
        </p:nvCxnSpPr>
        <p:spPr bwMode="auto">
          <a:xfrm rot="16200000">
            <a:off x="7235659" y="5603614"/>
            <a:ext cx="36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Connecteur droit avec flèche 39"/>
          <p:cNvCxnSpPr/>
          <p:nvPr/>
        </p:nvCxnSpPr>
        <p:spPr bwMode="auto">
          <a:xfrm rot="16200000" flipH="1">
            <a:off x="7235659" y="5372508"/>
            <a:ext cx="36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Ellipse 40"/>
          <p:cNvSpPr/>
          <p:nvPr/>
        </p:nvSpPr>
        <p:spPr bwMode="auto">
          <a:xfrm>
            <a:off x="6983875" y="5424990"/>
            <a:ext cx="108000" cy="108000"/>
          </a:xfrm>
          <a:prstGeom prst="ellipse">
            <a:avLst/>
          </a:prstGeom>
          <a:solidFill>
            <a:srgbClr val="FFA4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" name="Forme libre 41"/>
          <p:cNvSpPr/>
          <p:nvPr/>
        </p:nvSpPr>
        <p:spPr>
          <a:xfrm rot="21410297">
            <a:off x="3776305" y="5596699"/>
            <a:ext cx="3151916" cy="504923"/>
          </a:xfrm>
          <a:custGeom>
            <a:avLst/>
            <a:gdLst>
              <a:gd name="connsiteX0" fmla="*/ 0 w 3151916"/>
              <a:gd name="connsiteY0" fmla="*/ 0 h 504923"/>
              <a:gd name="connsiteX1" fmla="*/ 1269947 w 3151916"/>
              <a:gd name="connsiteY1" fmla="*/ 504883 h 504923"/>
              <a:gd name="connsiteX2" fmla="*/ 3151916 w 3151916"/>
              <a:gd name="connsiteY2" fmla="*/ 30599 h 50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1916" h="504923">
                <a:moveTo>
                  <a:pt x="0" y="0"/>
                </a:moveTo>
                <a:cubicBezTo>
                  <a:pt x="372314" y="249891"/>
                  <a:pt x="744628" y="499783"/>
                  <a:pt x="1269947" y="504883"/>
                </a:cubicBezTo>
                <a:cubicBezTo>
                  <a:pt x="1795266" y="509983"/>
                  <a:pt x="3151916" y="30599"/>
                  <a:pt x="3151916" y="30599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00641" y="5222616"/>
            <a:ext cx="1103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1</a:t>
            </a:r>
            <a:r>
              <a:rPr lang="en-US" sz="1800" dirty="0" smtClean="0">
                <a:solidFill>
                  <a:srgbClr val="FFFF00"/>
                </a:solidFill>
              </a:rPr>
              <a:t> million </a:t>
            </a: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de km</a:t>
            </a:r>
            <a:endParaRPr lang="en-US" sz="1800" dirty="0">
              <a:solidFill>
                <a:srgbClr val="FFFF00"/>
              </a:solidFill>
            </a:endParaRPr>
          </a:p>
        </p:txBody>
      </p:sp>
      <p:grpSp>
        <p:nvGrpSpPr>
          <p:cNvPr id="44" name="Grouper 43"/>
          <p:cNvGrpSpPr/>
          <p:nvPr/>
        </p:nvGrpSpPr>
        <p:grpSpPr>
          <a:xfrm rot="16200000">
            <a:off x="1216337" y="5416766"/>
            <a:ext cx="1657990" cy="268463"/>
            <a:chOff x="1009074" y="3449765"/>
            <a:chExt cx="2034038" cy="0"/>
          </a:xfrm>
        </p:grpSpPr>
        <p:cxnSp>
          <p:nvCxnSpPr>
            <p:cNvPr id="45" name="Connecteur droit 44"/>
            <p:cNvCxnSpPr/>
            <p:nvPr/>
          </p:nvCxnSpPr>
          <p:spPr bwMode="auto">
            <a:xfrm>
              <a:off x="1151031" y="3449765"/>
              <a:ext cx="1629416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avec flèche 45"/>
            <p:cNvCxnSpPr/>
            <p:nvPr/>
          </p:nvCxnSpPr>
          <p:spPr bwMode="auto">
            <a:xfrm>
              <a:off x="2635758" y="3449765"/>
              <a:ext cx="40735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Connecteur droit avec flèche 46"/>
            <p:cNvCxnSpPr/>
            <p:nvPr/>
          </p:nvCxnSpPr>
          <p:spPr bwMode="auto">
            <a:xfrm flipH="1">
              <a:off x="1009074" y="3449765"/>
              <a:ext cx="40735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ZoneTexte 2"/>
          <p:cNvSpPr txBox="1"/>
          <p:nvPr/>
        </p:nvSpPr>
        <p:spPr>
          <a:xfrm>
            <a:off x="287645" y="1180578"/>
            <a:ext cx="1559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Trou</a:t>
            </a:r>
            <a:r>
              <a:rPr lang="en-US" dirty="0" smtClean="0"/>
              <a:t> noir </a:t>
            </a:r>
          </a:p>
          <a:p>
            <a:r>
              <a:rPr lang="en-US" dirty="0" smtClean="0"/>
              <a:t>central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86365" y="261680"/>
            <a:ext cx="48988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Gargantuesques</a:t>
            </a:r>
            <a:r>
              <a:rPr lang="en-US" sz="3200" dirty="0" smtClean="0">
                <a:solidFill>
                  <a:srgbClr val="FFFF00"/>
                </a:solidFill>
              </a:rPr>
              <a:t>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11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2877" y="1205236"/>
            <a:ext cx="430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en-US" sz="2000" dirty="0" err="1" smtClean="0"/>
              <a:t>Trou</a:t>
            </a:r>
            <a:r>
              <a:rPr lang="en-US" sz="2000" dirty="0" smtClean="0"/>
              <a:t> noir central super</a:t>
            </a:r>
            <a:r>
              <a:rPr lang="en-US" sz="2000" dirty="0"/>
              <a:t>-</a:t>
            </a:r>
            <a:r>
              <a:rPr lang="en-US" sz="2000" dirty="0" smtClean="0"/>
              <a:t>massif</a:t>
            </a:r>
            <a:endParaRPr lang="en-US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93597" y="4180344"/>
            <a:ext cx="33528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en-US" sz="2000" dirty="0" err="1" smtClean="0"/>
              <a:t>Entouré</a:t>
            </a:r>
            <a:r>
              <a:rPr lang="en-US" sz="2000" dirty="0" smtClean="0"/>
              <a:t> d’un </a:t>
            </a:r>
            <a:r>
              <a:rPr lang="en-US" sz="2000" dirty="0" err="1" smtClean="0"/>
              <a:t>disque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de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surchauffée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- 1000 </a:t>
            </a:r>
            <a:r>
              <a:rPr lang="en-US" sz="2000" dirty="0" err="1"/>
              <a:t>soleils</a:t>
            </a:r>
            <a:r>
              <a:rPr lang="en-US" sz="2000" dirty="0"/>
              <a:t>/an </a:t>
            </a:r>
            <a:endParaRPr lang="en-US" sz="2000" dirty="0" smtClean="0"/>
          </a:p>
          <a:p>
            <a:r>
              <a:rPr lang="en-US" sz="2000" dirty="0" smtClean="0"/>
              <a:t>  (</a:t>
            </a:r>
            <a:r>
              <a:rPr lang="en-US" sz="2000" dirty="0"/>
              <a:t>600 </a:t>
            </a:r>
            <a:r>
              <a:rPr lang="en-US" sz="2000" dirty="0" err="1"/>
              <a:t>terres</a:t>
            </a:r>
            <a:r>
              <a:rPr lang="en-US" sz="2000" dirty="0"/>
              <a:t>/minute)</a:t>
            </a:r>
          </a:p>
          <a:p>
            <a:r>
              <a:rPr lang="en-US" sz="2000" dirty="0" smtClean="0"/>
              <a:t>  </a:t>
            </a:r>
            <a:r>
              <a:rPr lang="en-US" sz="2000" dirty="0" err="1" smtClean="0"/>
              <a:t>tombent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trou</a:t>
            </a:r>
            <a:r>
              <a:rPr lang="en-US" sz="2000" dirty="0" smtClean="0"/>
              <a:t> noir</a:t>
            </a:r>
          </a:p>
          <a:p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1" y="4082919"/>
            <a:ext cx="3955139" cy="253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l="1484" b="3322"/>
          <a:stretch/>
        </p:blipFill>
        <p:spPr>
          <a:xfrm>
            <a:off x="2774177" y="1797178"/>
            <a:ext cx="3205718" cy="19698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67661" y="2377269"/>
            <a:ext cx="2265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Milliers</a:t>
            </a:r>
            <a:r>
              <a:rPr lang="en-US" sz="1800" dirty="0" smtClean="0"/>
              <a:t>/millions  </a:t>
            </a:r>
          </a:p>
          <a:p>
            <a:r>
              <a:rPr lang="en-US" sz="1800" dirty="0"/>
              <a:t>d</a:t>
            </a:r>
            <a:r>
              <a:rPr lang="en-US" sz="1800" dirty="0" smtClean="0"/>
              <a:t>e masses </a:t>
            </a:r>
            <a:r>
              <a:rPr lang="en-US" sz="1800" dirty="0" err="1" smtClean="0"/>
              <a:t>solaires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3243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12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5911">
            <a:off x="123926" y="415551"/>
            <a:ext cx="3478632" cy="2607461"/>
          </a:xfrm>
          <a:prstGeom prst="rect">
            <a:avLst/>
          </a:prstGeom>
        </p:spPr>
      </p:pic>
      <p:pic>
        <p:nvPicPr>
          <p:cNvPr id="4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568" y="3651426"/>
            <a:ext cx="4275432" cy="320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supermassiveblackho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424" y="2326899"/>
            <a:ext cx="3729213" cy="25717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8876">
            <a:off x="4774575" y="760959"/>
            <a:ext cx="4285056" cy="2540604"/>
          </a:xfrm>
          <a:prstGeom prst="rect">
            <a:avLst/>
          </a:prstGeom>
        </p:spPr>
      </p:pic>
      <p:pic>
        <p:nvPicPr>
          <p:cNvPr id="11" name="Image 10" descr="An-artists-impression-of-a-quasa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256">
            <a:off x="2824975" y="589231"/>
            <a:ext cx="3219176" cy="20688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974" r="4080" b="1923"/>
          <a:stretch/>
        </p:blipFill>
        <p:spPr>
          <a:xfrm>
            <a:off x="145509" y="4670121"/>
            <a:ext cx="2976349" cy="20373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0937">
            <a:off x="2527800" y="3922067"/>
            <a:ext cx="3363862" cy="22425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10261" y="261680"/>
            <a:ext cx="405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Mystérieux</a:t>
            </a:r>
            <a:r>
              <a:rPr lang="en-US" sz="3200" dirty="0" smtClean="0">
                <a:solidFill>
                  <a:srgbClr val="FFFF00"/>
                </a:solidFill>
              </a:rPr>
              <a:t>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9840" y="2530153"/>
            <a:ext cx="3460331" cy="207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13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26058" y="261680"/>
            <a:ext cx="50195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Jets supra-</a:t>
            </a:r>
            <a:r>
              <a:rPr lang="en-US" sz="3200" dirty="0" err="1" smtClean="0">
                <a:solidFill>
                  <a:srgbClr val="FFFF00"/>
                </a:solidFill>
              </a:rPr>
              <a:t>luminiques</a:t>
            </a:r>
            <a:r>
              <a:rPr lang="en-US" sz="3200" dirty="0" smtClean="0">
                <a:solidFill>
                  <a:srgbClr val="FFFF00"/>
                </a:solidFill>
              </a:rPr>
              <a:t> !?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Image 3" descr="GRS1915+105_VLA.jpg"/>
          <p:cNvPicPr>
            <a:picLocks noChangeAspect="1"/>
          </p:cNvPicPr>
          <p:nvPr/>
        </p:nvPicPr>
        <p:blipFill>
          <a:blip r:embed="rId3"/>
          <a:srcRect l="18373" t="7874" r="43438" b="7874"/>
          <a:stretch>
            <a:fillRect/>
          </a:stretch>
        </p:blipFill>
        <p:spPr>
          <a:xfrm>
            <a:off x="3043966" y="1265435"/>
            <a:ext cx="2095163" cy="46225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74720" y="1441366"/>
            <a:ext cx="9959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18 mars</a:t>
            </a:r>
          </a:p>
          <a:p>
            <a:pPr algn="ctr"/>
            <a:r>
              <a:rPr lang="fr-FR" sz="1600" dirty="0" smtClean="0"/>
              <a:t>1994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5174720" y="2688535"/>
            <a:ext cx="995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27 mars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5260231" y="3661098"/>
            <a:ext cx="824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3 avril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260231" y="4347613"/>
            <a:ext cx="824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9 avril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197614" y="5262967"/>
            <a:ext cx="95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16 avril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021546" y="1246856"/>
            <a:ext cx="870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00"/>
                </a:solidFill>
              </a:rPr>
              <a:t>GRS1915</a:t>
            </a:r>
            <a:endParaRPr lang="fr-FR" sz="1200" dirty="0">
              <a:solidFill>
                <a:srgbClr val="FFFF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3570702" y="5789297"/>
            <a:ext cx="1178395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2689766" y="5857949"/>
            <a:ext cx="311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10</a:t>
            </a:r>
            <a:r>
              <a:rPr lang="fr-FR" baseline="30000" dirty="0" smtClean="0">
                <a:solidFill>
                  <a:srgbClr val="FF0000"/>
                </a:solidFill>
              </a:rPr>
              <a:t>4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u.a</a:t>
            </a:r>
            <a:r>
              <a:rPr lang="fr-FR" dirty="0" smtClean="0">
                <a:solidFill>
                  <a:srgbClr val="FF0000"/>
                </a:solidFill>
              </a:rPr>
              <a:t>. = 2 mois lumière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 flipH="1">
            <a:off x="6319781" y="1642011"/>
            <a:ext cx="9278" cy="37902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6402453" y="3261729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 mois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182911" y="3040535"/>
            <a:ext cx="2034141" cy="2615184"/>
            <a:chOff x="182911" y="3040535"/>
            <a:chExt cx="2034141" cy="2615184"/>
          </a:xfrm>
        </p:grpSpPr>
        <p:pic>
          <p:nvPicPr>
            <p:cNvPr id="16" name="Image 15" descr="einstei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911" y="3040535"/>
              <a:ext cx="2011680" cy="261518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 rot="594782">
              <a:off x="1858210" y="3208421"/>
              <a:ext cx="358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?</a:t>
              </a:r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20044035">
              <a:off x="213895" y="3088104"/>
              <a:ext cx="358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679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/>
          <p:nvPr/>
        </p:nvSpPr>
        <p:spPr>
          <a:xfrm>
            <a:off x="5213058" y="1715475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1200" dirty="0" smtClean="0"/>
              <a:t>A</a:t>
            </a:r>
            <a:endParaRPr lang="fr-FR" sz="1800" kern="1200" dirty="0"/>
          </a:p>
        </p:txBody>
      </p:sp>
      <p:cxnSp>
        <p:nvCxnSpPr>
          <p:cNvPr id="35" name="Connecteur droit 34"/>
          <p:cNvCxnSpPr/>
          <p:nvPr/>
        </p:nvCxnSpPr>
        <p:spPr bwMode="auto">
          <a:xfrm>
            <a:off x="5590599" y="2037700"/>
            <a:ext cx="1166954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14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26058" y="261680"/>
            <a:ext cx="50195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Jets supra-</a:t>
            </a:r>
            <a:r>
              <a:rPr lang="en-US" sz="3200" dirty="0" err="1" smtClean="0">
                <a:solidFill>
                  <a:srgbClr val="FFFF00"/>
                </a:solidFill>
              </a:rPr>
              <a:t>luminiques</a:t>
            </a:r>
            <a:r>
              <a:rPr lang="en-US" sz="3200" dirty="0" smtClean="0">
                <a:solidFill>
                  <a:srgbClr val="FFFF00"/>
                </a:solidFill>
              </a:rPr>
              <a:t> !?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Image 3" descr="GRS1915+105_VLA.jpg"/>
          <p:cNvPicPr>
            <a:picLocks noChangeAspect="1"/>
          </p:cNvPicPr>
          <p:nvPr/>
        </p:nvPicPr>
        <p:blipFill>
          <a:blip r:embed="rId3"/>
          <a:srcRect l="18373" t="7874" r="43438" b="7874"/>
          <a:stretch>
            <a:fillRect/>
          </a:stretch>
        </p:blipFill>
        <p:spPr>
          <a:xfrm>
            <a:off x="581590" y="1265435"/>
            <a:ext cx="2095163" cy="46225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12344" y="1441366"/>
            <a:ext cx="9959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18 mars</a:t>
            </a:r>
          </a:p>
          <a:p>
            <a:pPr algn="ctr"/>
            <a:r>
              <a:rPr lang="fr-FR" sz="1600" dirty="0" smtClean="0"/>
              <a:t>1994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2712344" y="2688535"/>
            <a:ext cx="995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27 mars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2797855" y="3661098"/>
            <a:ext cx="824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3 avril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797855" y="4347613"/>
            <a:ext cx="824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9 avril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735238" y="5262967"/>
            <a:ext cx="95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16 avril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59170" y="1246856"/>
            <a:ext cx="870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00"/>
                </a:solidFill>
              </a:rPr>
              <a:t>GRS1915</a:t>
            </a:r>
            <a:endParaRPr lang="fr-FR" sz="1200" dirty="0">
              <a:solidFill>
                <a:srgbClr val="FFFF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1108326" y="5789297"/>
            <a:ext cx="79044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227390" y="5857949"/>
            <a:ext cx="311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10</a:t>
            </a:r>
            <a:r>
              <a:rPr lang="fr-FR" sz="1800" baseline="30000" dirty="0" smtClean="0">
                <a:solidFill>
                  <a:srgbClr val="FF0000"/>
                </a:solidFill>
              </a:rPr>
              <a:t>4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u.a</a:t>
            </a:r>
            <a:r>
              <a:rPr lang="fr-FR" sz="1800" dirty="0" smtClean="0">
                <a:solidFill>
                  <a:srgbClr val="FF0000"/>
                </a:solidFill>
              </a:rPr>
              <a:t>. = 2 mois lumière</a:t>
            </a:r>
            <a:endParaRPr lang="fr-FR" sz="1800" dirty="0">
              <a:solidFill>
                <a:srgbClr val="FF00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 flipH="1">
            <a:off x="3857405" y="1642011"/>
            <a:ext cx="9278" cy="37902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3940077" y="3261729"/>
            <a:ext cx="9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1 mois</a:t>
            </a:r>
          </a:p>
        </p:txBody>
      </p:sp>
      <p:sp>
        <p:nvSpPr>
          <p:cNvPr id="3" name="ZoneTexte 2"/>
          <p:cNvSpPr txBox="1"/>
          <p:nvPr/>
        </p:nvSpPr>
        <p:spPr>
          <a:xfrm rot="20542916">
            <a:off x="5885927" y="730329"/>
            <a:ext cx="21140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apparents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6604235" y="278424"/>
            <a:ext cx="435428" cy="508000"/>
          </a:xfrm>
          <a:custGeom>
            <a:avLst/>
            <a:gdLst>
              <a:gd name="connsiteX0" fmla="*/ 0 w 435428"/>
              <a:gd name="connsiteY0" fmla="*/ 0 h 508000"/>
              <a:gd name="connsiteX1" fmla="*/ 314476 w 435428"/>
              <a:gd name="connsiteY1" fmla="*/ 302381 h 508000"/>
              <a:gd name="connsiteX2" fmla="*/ 435428 w 435428"/>
              <a:gd name="connsiteY2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428" h="508000">
                <a:moveTo>
                  <a:pt x="0" y="0"/>
                </a:moveTo>
                <a:cubicBezTo>
                  <a:pt x="120952" y="108857"/>
                  <a:pt x="241905" y="217714"/>
                  <a:pt x="314476" y="302381"/>
                </a:cubicBezTo>
                <a:cubicBezTo>
                  <a:pt x="387047" y="387048"/>
                  <a:pt x="435428" y="508000"/>
                  <a:pt x="435428" y="5080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7" name="Forme libre 16"/>
          <p:cNvSpPr/>
          <p:nvPr/>
        </p:nvSpPr>
        <p:spPr>
          <a:xfrm flipH="1">
            <a:off x="6670325" y="319863"/>
            <a:ext cx="435428" cy="508000"/>
          </a:xfrm>
          <a:custGeom>
            <a:avLst/>
            <a:gdLst>
              <a:gd name="connsiteX0" fmla="*/ 0 w 435428"/>
              <a:gd name="connsiteY0" fmla="*/ 0 h 508000"/>
              <a:gd name="connsiteX1" fmla="*/ 314476 w 435428"/>
              <a:gd name="connsiteY1" fmla="*/ 302381 h 508000"/>
              <a:gd name="connsiteX2" fmla="*/ 435428 w 435428"/>
              <a:gd name="connsiteY2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428" h="508000">
                <a:moveTo>
                  <a:pt x="0" y="0"/>
                </a:moveTo>
                <a:cubicBezTo>
                  <a:pt x="120952" y="108857"/>
                  <a:pt x="241905" y="217714"/>
                  <a:pt x="314476" y="302381"/>
                </a:cubicBezTo>
                <a:cubicBezTo>
                  <a:pt x="387047" y="387048"/>
                  <a:pt x="435428" y="508000"/>
                  <a:pt x="435428" y="50800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8" name="Connecteur droit avec flèche 17"/>
          <p:cNvCxnSpPr/>
          <p:nvPr/>
        </p:nvCxnSpPr>
        <p:spPr bwMode="auto">
          <a:xfrm rot="5400000">
            <a:off x="4274779" y="3351669"/>
            <a:ext cx="2608757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Connecteur droit avec flèche 18"/>
          <p:cNvCxnSpPr/>
          <p:nvPr/>
        </p:nvCxnSpPr>
        <p:spPr bwMode="auto">
          <a:xfrm rot="16200000" flipH="1">
            <a:off x="5390275" y="2224730"/>
            <a:ext cx="2116755" cy="17389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5354251" y="4579413"/>
            <a:ext cx="150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kern="1200" dirty="0" smtClean="0"/>
              <a:t>vers </a:t>
            </a:r>
          </a:p>
          <a:p>
            <a:pPr algn="ctr"/>
            <a:r>
              <a:rPr lang="fr-FR" sz="1800" kern="1200" dirty="0" smtClean="0"/>
              <a:t>observateur</a:t>
            </a:r>
            <a:endParaRPr lang="fr-FR" sz="1800" kern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770800" y="4164045"/>
            <a:ext cx="152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kern="1200" dirty="0" smtClean="0"/>
              <a:t>direction de</a:t>
            </a:r>
          </a:p>
          <a:p>
            <a:pPr algn="ctr"/>
            <a:r>
              <a:rPr lang="fr-FR" sz="1800" kern="1200" dirty="0" smtClean="0"/>
              <a:t>propagation</a:t>
            </a:r>
            <a:endParaRPr lang="fr-FR" sz="1800" kern="1200" dirty="0"/>
          </a:p>
        </p:txBody>
      </p:sp>
      <p:sp>
        <p:nvSpPr>
          <p:cNvPr id="22" name="Forme libre 21"/>
          <p:cNvSpPr/>
          <p:nvPr/>
        </p:nvSpPr>
        <p:spPr bwMode="auto">
          <a:xfrm>
            <a:off x="5579157" y="2436315"/>
            <a:ext cx="308900" cy="183071"/>
          </a:xfrm>
          <a:custGeom>
            <a:avLst/>
            <a:gdLst>
              <a:gd name="connsiteX0" fmla="*/ 308900 w 308900"/>
              <a:gd name="connsiteY0" fmla="*/ 0 h 183071"/>
              <a:gd name="connsiteX1" fmla="*/ 194493 w 308900"/>
              <a:gd name="connsiteY1" fmla="*/ 137303 h 183071"/>
              <a:gd name="connsiteX2" fmla="*/ 0 w 308900"/>
              <a:gd name="connsiteY2" fmla="*/ 183071 h 1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900" h="183071">
                <a:moveTo>
                  <a:pt x="308900" y="0"/>
                </a:moveTo>
                <a:cubicBezTo>
                  <a:pt x="277438" y="53395"/>
                  <a:pt x="245976" y="106791"/>
                  <a:pt x="194493" y="137303"/>
                </a:cubicBezTo>
                <a:cubicBezTo>
                  <a:pt x="143010" y="167815"/>
                  <a:pt x="0" y="183071"/>
                  <a:pt x="0" y="18307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cxnSp>
        <p:nvCxnSpPr>
          <p:cNvPr id="24" name="Connecteur droit 23"/>
          <p:cNvCxnSpPr/>
          <p:nvPr/>
        </p:nvCxnSpPr>
        <p:spPr bwMode="auto">
          <a:xfrm>
            <a:off x="5590599" y="3443205"/>
            <a:ext cx="1166954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6791872" y="1771874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1200" dirty="0" smtClean="0"/>
              <a:t>B</a:t>
            </a:r>
            <a:endParaRPr lang="fr-FR" sz="1800" kern="1200" dirty="0"/>
          </a:p>
        </p:txBody>
      </p:sp>
      <p:sp>
        <p:nvSpPr>
          <p:cNvPr id="28" name="Ellipse 27"/>
          <p:cNvSpPr>
            <a:spLocks noChangeAspect="1"/>
          </p:cNvSpPr>
          <p:nvPr/>
        </p:nvSpPr>
        <p:spPr bwMode="auto">
          <a:xfrm>
            <a:off x="6700344" y="3397437"/>
            <a:ext cx="102978" cy="10297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29" name="Ellipse 28"/>
          <p:cNvSpPr>
            <a:spLocks noChangeAspect="1"/>
          </p:cNvSpPr>
          <p:nvPr/>
        </p:nvSpPr>
        <p:spPr bwMode="auto">
          <a:xfrm>
            <a:off x="5533390" y="1978639"/>
            <a:ext cx="102978" cy="10297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36" name="Ellipse 35"/>
          <p:cNvSpPr>
            <a:spLocks noChangeAspect="1"/>
          </p:cNvSpPr>
          <p:nvPr/>
        </p:nvSpPr>
        <p:spPr bwMode="auto">
          <a:xfrm>
            <a:off x="6700344" y="1954945"/>
            <a:ext cx="102978" cy="10297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791872" y="3152721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1200" dirty="0" smtClean="0"/>
              <a:t>B’</a:t>
            </a:r>
            <a:endParaRPr lang="fr-FR" sz="1800" kern="1200" dirty="0"/>
          </a:p>
        </p:txBody>
      </p:sp>
      <p:sp>
        <p:nvSpPr>
          <p:cNvPr id="39" name="ZoneTexte 38"/>
          <p:cNvSpPr txBox="1"/>
          <p:nvPr/>
        </p:nvSpPr>
        <p:spPr>
          <a:xfrm>
            <a:off x="5435446" y="5400097"/>
            <a:ext cx="310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EAC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 smtClean="0">
                <a:solidFill>
                  <a:srgbClr val="FFFEAC"/>
                </a:solidFill>
              </a:rPr>
              <a:t>t</a:t>
            </a:r>
            <a:r>
              <a:rPr lang="en-US" sz="1800" dirty="0" smtClean="0">
                <a:solidFill>
                  <a:srgbClr val="FFFEAC"/>
                </a:solidFill>
              </a:rPr>
              <a:t> apparent &lt; </a:t>
            </a:r>
            <a:r>
              <a:rPr lang="en-US" sz="1800" dirty="0" err="1">
                <a:solidFill>
                  <a:srgbClr val="FFFEAC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 smtClean="0">
                <a:solidFill>
                  <a:srgbClr val="FFFEAC"/>
                </a:solidFill>
              </a:rPr>
              <a:t>t</a:t>
            </a:r>
            <a:r>
              <a:rPr lang="en-US" sz="1800" dirty="0" smtClean="0">
                <a:solidFill>
                  <a:srgbClr val="FFFEAC"/>
                </a:solidFill>
              </a:rPr>
              <a:t> </a:t>
            </a:r>
            <a:r>
              <a:rPr lang="en-US" sz="1800" dirty="0" err="1" smtClean="0">
                <a:solidFill>
                  <a:srgbClr val="FFFEAC"/>
                </a:solidFill>
              </a:rPr>
              <a:t>émission</a:t>
            </a:r>
            <a:endParaRPr lang="en-US" sz="1800" dirty="0" smtClean="0">
              <a:solidFill>
                <a:srgbClr val="FFFEAC"/>
              </a:solidFill>
            </a:endParaRPr>
          </a:p>
          <a:p>
            <a:pPr algn="ctr"/>
            <a:r>
              <a:rPr lang="en-US" sz="1800" dirty="0" smtClean="0">
                <a:solidFill>
                  <a:srgbClr val="FFFEAC"/>
                </a:solidFill>
              </a:rPr>
              <a:t>V apparent &gt; V </a:t>
            </a:r>
            <a:r>
              <a:rPr lang="en-US" sz="1800" dirty="0" err="1" smtClean="0">
                <a:solidFill>
                  <a:srgbClr val="FFFEAC"/>
                </a:solidFill>
              </a:rPr>
              <a:t>émission</a:t>
            </a:r>
            <a:endParaRPr lang="en-US" sz="1800" dirty="0" smtClean="0">
              <a:solidFill>
                <a:srgbClr val="FFFEAC"/>
              </a:solidFill>
            </a:endParaRPr>
          </a:p>
        </p:txBody>
      </p:sp>
      <p:pic>
        <p:nvPicPr>
          <p:cNvPr id="40" name="Image 39" descr="einstei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791" y="1726059"/>
            <a:ext cx="1726209" cy="18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25994" y="261680"/>
            <a:ext cx="56196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Carte </a:t>
            </a:r>
            <a:r>
              <a:rPr lang="en-US" sz="3200" dirty="0" err="1" smtClean="0">
                <a:solidFill>
                  <a:srgbClr val="FFFF00"/>
                </a:solidFill>
              </a:rPr>
              <a:t>d’identité</a:t>
            </a:r>
            <a:r>
              <a:rPr lang="en-US" sz="3200" dirty="0" smtClean="0">
                <a:solidFill>
                  <a:srgbClr val="FFFF00"/>
                </a:solidFill>
              </a:rPr>
              <a:t> du quasar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15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0462" y="181236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ZoneTexte 25"/>
          <p:cNvSpPr txBox="1"/>
          <p:nvPr/>
        </p:nvSpPr>
        <p:spPr>
          <a:xfrm>
            <a:off x="632877" y="1205236"/>
            <a:ext cx="793165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58FCFF"/>
                </a:solidFill>
              </a:rPr>
              <a:t>- Masse </a:t>
            </a:r>
            <a:r>
              <a:rPr lang="en-US" sz="2000" dirty="0" err="1" smtClean="0">
                <a:solidFill>
                  <a:srgbClr val="58FCFF"/>
                </a:solidFill>
              </a:rPr>
              <a:t>colossale</a:t>
            </a:r>
            <a:endParaRPr lang="en-US" sz="2000" dirty="0" smtClean="0">
              <a:solidFill>
                <a:srgbClr val="58FCFF"/>
              </a:solidFill>
            </a:endParaRP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trou</a:t>
            </a:r>
            <a:r>
              <a:rPr lang="en-US" sz="2000" dirty="0" smtClean="0"/>
              <a:t> noir ~ millions de </a:t>
            </a:r>
            <a:r>
              <a:rPr lang="en-US" sz="2000" dirty="0" err="1" smtClean="0"/>
              <a:t>fois</a:t>
            </a:r>
            <a:r>
              <a:rPr lang="en-US" sz="2000" dirty="0" smtClean="0"/>
              <a:t> </a:t>
            </a:r>
            <a:r>
              <a:rPr lang="en-US" sz="2000" dirty="0" err="1" smtClean="0"/>
              <a:t>celle</a:t>
            </a:r>
            <a:r>
              <a:rPr lang="en-US" sz="2000" dirty="0" smtClean="0"/>
              <a:t> du </a:t>
            </a:r>
            <a:r>
              <a:rPr lang="en-US" sz="2000" dirty="0" err="1" smtClean="0"/>
              <a:t>soleil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solidFill>
                  <a:srgbClr val="58FCFF"/>
                </a:solidFill>
              </a:rPr>
              <a:t>- </a:t>
            </a:r>
            <a:r>
              <a:rPr lang="en-US" sz="2000" dirty="0" err="1" smtClean="0">
                <a:solidFill>
                  <a:srgbClr val="58FCFF"/>
                </a:solidFill>
              </a:rPr>
              <a:t>Luminosité</a:t>
            </a:r>
            <a:r>
              <a:rPr lang="en-US" sz="2000" dirty="0" smtClean="0">
                <a:solidFill>
                  <a:srgbClr val="58FCFF"/>
                </a:solidFill>
              </a:rPr>
              <a:t> </a:t>
            </a:r>
            <a:r>
              <a:rPr lang="en-US" sz="2000" dirty="0" err="1" smtClean="0">
                <a:solidFill>
                  <a:srgbClr val="58FCFF"/>
                </a:solidFill>
              </a:rPr>
              <a:t>fabuleuse</a:t>
            </a:r>
            <a:endParaRPr lang="en-US" sz="2000" dirty="0">
              <a:solidFill>
                <a:srgbClr val="58FCFF"/>
              </a:solidFill>
            </a:endParaRPr>
          </a:p>
          <a:p>
            <a:r>
              <a:rPr lang="en-US" sz="2000" dirty="0" smtClean="0"/>
              <a:t>	⟺ 100 galaxies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→ visible </a:t>
            </a:r>
            <a:r>
              <a:rPr lang="en-US" sz="2000" dirty="0" err="1" smtClean="0">
                <a:solidFill>
                  <a:srgbClr val="FFFF00"/>
                </a:solidFill>
              </a:rPr>
              <a:t>à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très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grande</a:t>
            </a:r>
            <a:r>
              <a:rPr lang="en-US" sz="2000" dirty="0" smtClean="0">
                <a:solidFill>
                  <a:srgbClr val="FFFF00"/>
                </a:solidFill>
              </a:rPr>
              <a:t> distance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58FCFF"/>
                </a:solidFill>
              </a:rPr>
              <a:t>- Quasi-</a:t>
            </a:r>
            <a:r>
              <a:rPr lang="en-US" sz="2000" dirty="0" err="1" smtClean="0">
                <a:solidFill>
                  <a:srgbClr val="58FCFF"/>
                </a:solidFill>
              </a:rPr>
              <a:t>stellaire</a:t>
            </a:r>
            <a:r>
              <a:rPr lang="en-US" sz="2000" dirty="0" smtClean="0">
                <a:solidFill>
                  <a:srgbClr val="58FCFF"/>
                </a:solidFill>
              </a:rPr>
              <a:t>?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galaxie</a:t>
            </a:r>
            <a:r>
              <a:rPr lang="en-US" sz="2000" dirty="0" smtClean="0"/>
              <a:t> </a:t>
            </a:r>
            <a:r>
              <a:rPr lang="en-US" sz="2000" dirty="0" err="1" smtClean="0"/>
              <a:t>hôte</a:t>
            </a:r>
            <a:r>
              <a:rPr lang="en-US" sz="2000" dirty="0" smtClean="0"/>
              <a:t> quasi-invisible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58FCFF"/>
                </a:solidFill>
              </a:rPr>
              <a:t>- </a:t>
            </a:r>
            <a:r>
              <a:rPr lang="en-US" sz="2000" dirty="0" err="1" smtClean="0">
                <a:solidFill>
                  <a:srgbClr val="58FCFF"/>
                </a:solidFill>
              </a:rPr>
              <a:t>Popularité</a:t>
            </a:r>
            <a:r>
              <a:rPr lang="en-US" sz="2000" dirty="0" smtClean="0">
                <a:solidFill>
                  <a:srgbClr val="58FCFF"/>
                </a:solidFill>
              </a:rPr>
              <a:t>?</a:t>
            </a:r>
          </a:p>
          <a:p>
            <a:r>
              <a:rPr lang="en-US" sz="2000" dirty="0" smtClean="0"/>
              <a:t>	1 </a:t>
            </a:r>
            <a:r>
              <a:rPr lang="en-US" sz="2000" dirty="0" err="1" smtClean="0"/>
              <a:t>galaxie</a:t>
            </a:r>
            <a:r>
              <a:rPr lang="en-US" sz="2000" dirty="0" smtClean="0"/>
              <a:t> / 3 a un </a:t>
            </a:r>
            <a:r>
              <a:rPr lang="en-US" sz="2000" dirty="0" err="1" smtClean="0"/>
              <a:t>trou</a:t>
            </a:r>
            <a:r>
              <a:rPr lang="en-US" sz="2000" dirty="0" smtClean="0"/>
              <a:t> noir central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1 </a:t>
            </a:r>
            <a:r>
              <a:rPr lang="en-US" sz="2000" dirty="0" err="1" smtClean="0"/>
              <a:t>galaxie</a:t>
            </a:r>
            <a:r>
              <a:rPr lang="en-US" sz="2000" dirty="0" smtClean="0"/>
              <a:t> / 1 million </a:t>
            </a:r>
            <a:r>
              <a:rPr lang="en-US" sz="2000" dirty="0" err="1" smtClean="0"/>
              <a:t>ressemble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un quasar </a:t>
            </a:r>
            <a:r>
              <a:rPr lang="en-US" sz="2000" dirty="0" err="1" smtClean="0"/>
              <a:t>aujourd’hui</a:t>
            </a:r>
            <a:endParaRPr lang="en-US" sz="2000" dirty="0" smtClean="0"/>
          </a:p>
          <a:p>
            <a:r>
              <a:rPr lang="en-US" sz="2000" dirty="0" smtClean="0"/>
              <a:t> 	1 </a:t>
            </a:r>
            <a:r>
              <a:rPr lang="en-US" sz="2000" dirty="0" err="1"/>
              <a:t>galaxie</a:t>
            </a:r>
            <a:r>
              <a:rPr lang="en-US" sz="2000" dirty="0"/>
              <a:t> / </a:t>
            </a:r>
            <a:r>
              <a:rPr lang="en-US" sz="2000" dirty="0" smtClean="0"/>
              <a:t>1000 par le passé (10 milliards </a:t>
            </a:r>
            <a:r>
              <a:rPr lang="en-US" sz="2000" dirty="0" err="1" smtClean="0"/>
              <a:t>d’années</a:t>
            </a:r>
            <a:r>
              <a:rPr lang="en-US" sz="2000" dirty="0" smtClean="0"/>
              <a:t>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→ </a:t>
            </a:r>
            <a:r>
              <a:rPr lang="en-US" sz="2000" dirty="0" err="1" smtClean="0">
                <a:solidFill>
                  <a:srgbClr val="FFFF00"/>
                </a:solidFill>
              </a:rPr>
              <a:t>nombreux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dans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Univers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lointain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3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1471" y="261680"/>
            <a:ext cx="54286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Au </a:t>
            </a:r>
            <a:r>
              <a:rPr lang="en-US" sz="3200" dirty="0" err="1" smtClean="0">
                <a:solidFill>
                  <a:srgbClr val="FFFF00"/>
                </a:solidFill>
              </a:rPr>
              <a:t>coeur</a:t>
            </a:r>
            <a:r>
              <a:rPr lang="en-US" sz="3200" dirty="0" smtClean="0">
                <a:solidFill>
                  <a:srgbClr val="FFFF00"/>
                </a:solidFill>
              </a:rPr>
              <a:t> de la </a:t>
            </a:r>
            <a:r>
              <a:rPr lang="en-US" sz="3200" dirty="0" err="1" smtClean="0">
                <a:solidFill>
                  <a:srgbClr val="FFFF00"/>
                </a:solidFill>
              </a:rPr>
              <a:t>voie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lactée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16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movieMW_BH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00" y="1205289"/>
            <a:ext cx="3251200" cy="3251200"/>
          </a:xfrm>
          <a:prstGeom prst="rect">
            <a:avLst/>
          </a:prstGeom>
        </p:spPr>
      </p:pic>
      <p:pic>
        <p:nvPicPr>
          <p:cNvPr id="5" name="Image 4" descr="gc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37" y="1127920"/>
            <a:ext cx="4209550" cy="52730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66334" y="4975804"/>
            <a:ext cx="3704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FFFF"/>
                </a:solidFill>
              </a:rPr>
              <a:t>O</a:t>
            </a:r>
            <a:r>
              <a:rPr lang="fr-FR" sz="1800" dirty="0" smtClean="0">
                <a:solidFill>
                  <a:srgbClr val="FFFFFF"/>
                </a:solidFill>
              </a:rPr>
              <a:t>rbites planétaires </a:t>
            </a:r>
          </a:p>
          <a:p>
            <a:r>
              <a:rPr lang="fr-FR" sz="1800" dirty="0" smtClean="0">
                <a:solidFill>
                  <a:srgbClr val="FFFFFF"/>
                </a:solidFill>
              </a:rPr>
              <a:t>→ Masse = 3 millions </a:t>
            </a:r>
            <a:r>
              <a:rPr lang="fr-FR" sz="1800" dirty="0" err="1" smtClean="0">
                <a:solidFill>
                  <a:srgbClr val="FFFFFF"/>
                </a:solidFill>
              </a:rPr>
              <a:t>Msolaire</a:t>
            </a:r>
            <a:endParaRPr lang="fr-FR" sz="1800" dirty="0" smtClean="0">
              <a:solidFill>
                <a:srgbClr val="FFFFFF"/>
              </a:solidFill>
            </a:endParaRPr>
          </a:p>
          <a:p>
            <a:r>
              <a:rPr lang="fr-FR" sz="1800" dirty="0">
                <a:solidFill>
                  <a:srgbClr val="FFFFFF"/>
                </a:solidFill>
              </a:rPr>
              <a:t>→ </a:t>
            </a:r>
            <a:r>
              <a:rPr lang="fr-FR" sz="1800" dirty="0" smtClean="0">
                <a:solidFill>
                  <a:srgbClr val="FFFFFF"/>
                </a:solidFill>
              </a:rPr>
              <a:t>Rayon ~ système solaire</a:t>
            </a:r>
          </a:p>
          <a:p>
            <a:endParaRPr lang="fr-FR" sz="1800" dirty="0" smtClean="0">
              <a:solidFill>
                <a:srgbClr val="FFFFFF"/>
              </a:solidFill>
            </a:endParaRPr>
          </a:p>
          <a:p>
            <a:r>
              <a:rPr lang="fr-FR" sz="1800" dirty="0">
                <a:solidFill>
                  <a:srgbClr val="FFFFFF"/>
                </a:solidFill>
              </a:rPr>
              <a:t>	</a:t>
            </a:r>
            <a:r>
              <a:rPr lang="fr-FR" sz="1800" dirty="0" smtClean="0">
                <a:solidFill>
                  <a:srgbClr val="FFFF00"/>
                </a:solidFill>
              </a:rPr>
              <a:t>Trou noir </a:t>
            </a:r>
            <a:r>
              <a:rPr lang="fr-FR" sz="1800" dirty="0" err="1" smtClean="0">
                <a:solidFill>
                  <a:srgbClr val="FFFF00"/>
                </a:solidFill>
              </a:rPr>
              <a:t>supermassif</a:t>
            </a:r>
            <a:r>
              <a:rPr lang="fr-FR" sz="1800" dirty="0" smtClean="0">
                <a:solidFill>
                  <a:srgbClr val="FFFF00"/>
                </a:solidFill>
              </a:rPr>
              <a:t> !</a:t>
            </a:r>
            <a:endParaRPr lang="fr-FR" sz="1800" dirty="0">
              <a:solidFill>
                <a:srgbClr val="FFFF00"/>
              </a:solidFill>
            </a:endParaRPr>
          </a:p>
        </p:txBody>
      </p:sp>
      <p:sp>
        <p:nvSpPr>
          <p:cNvPr id="3" name="Flèche vers la droite 2"/>
          <p:cNvSpPr/>
          <p:nvPr/>
        </p:nvSpPr>
        <p:spPr bwMode="auto">
          <a:xfrm>
            <a:off x="5095875" y="6111876"/>
            <a:ext cx="762000" cy="3016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921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upermassive black hole_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9444" y="793057"/>
            <a:ext cx="8273216" cy="1487806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Rencontre</a:t>
            </a:r>
            <a:r>
              <a:rPr lang="en-US" sz="4000" dirty="0" smtClean="0">
                <a:solidFill>
                  <a:srgbClr val="FFFF00"/>
                </a:solidFill>
              </a:rPr>
              <a:t> des 2 </a:t>
            </a:r>
            <a:r>
              <a:rPr lang="en-US" sz="4000" dirty="0" err="1" smtClean="0">
                <a:solidFill>
                  <a:srgbClr val="FFFF00"/>
                </a:solidFill>
              </a:rPr>
              <a:t>infinis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7946" y="2714115"/>
            <a:ext cx="700121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sz="4400" dirty="0" err="1" smtClean="0">
                <a:solidFill>
                  <a:schemeClr val="tx1">
                    <a:lumMod val="75000"/>
                  </a:schemeClr>
                </a:solidFill>
              </a:rPr>
              <a:t>Spectaculaires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 quasars</a:t>
            </a:r>
          </a:p>
          <a:p>
            <a:endParaRPr lang="en-US" sz="4400" dirty="0" smtClean="0"/>
          </a:p>
          <a:p>
            <a:r>
              <a:rPr lang="en-US" sz="4400" dirty="0" smtClean="0">
                <a:solidFill>
                  <a:srgbClr val="FFFF00"/>
                </a:solidFill>
              </a:rPr>
              <a:t>- </a:t>
            </a:r>
            <a:r>
              <a:rPr lang="en-US" sz="4400" dirty="0" err="1" smtClean="0">
                <a:solidFill>
                  <a:srgbClr val="FFFF00"/>
                </a:solidFill>
              </a:rPr>
              <a:t>Infimes</a:t>
            </a:r>
            <a:r>
              <a:rPr lang="en-US" sz="4400" dirty="0" smtClean="0">
                <a:solidFill>
                  <a:srgbClr val="FFFF00"/>
                </a:solidFill>
              </a:rPr>
              <a:t> neutrinos </a:t>
            </a:r>
          </a:p>
          <a:p>
            <a:endParaRPr lang="en-US" sz="4400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- La </a:t>
            </a:r>
            <a:r>
              <a:rPr lang="en-US" sz="4400" dirty="0" err="1" smtClean="0">
                <a:solidFill>
                  <a:schemeClr val="tx1">
                    <a:lumMod val="75000"/>
                  </a:schemeClr>
                </a:solidFill>
              </a:rPr>
              <a:t>voix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 du Cosmos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17</a:t>
            </a:fld>
            <a:endParaRPr lang="en-US" sz="12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3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33790" y="261680"/>
            <a:ext cx="38040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Radioactivité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bêta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Image 2" descr="radiobeta2.pdf"/>
          <p:cNvPicPr>
            <a:picLocks noChangeAspect="1"/>
          </p:cNvPicPr>
          <p:nvPr/>
        </p:nvPicPr>
        <p:blipFill>
          <a:blip r:embed="rId3"/>
          <a:srcRect t="9512" b="5707"/>
          <a:stretch>
            <a:fillRect/>
          </a:stretch>
        </p:blipFill>
        <p:spPr>
          <a:xfrm>
            <a:off x="3422819" y="2731101"/>
            <a:ext cx="4635500" cy="160429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0857" y="2219218"/>
            <a:ext cx="24958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A400"/>
                </a:solidFill>
              </a:rPr>
              <a:t>Pauli (1930)</a:t>
            </a:r>
          </a:p>
          <a:p>
            <a:r>
              <a:rPr lang="en-US" sz="2000" dirty="0" smtClean="0">
                <a:solidFill>
                  <a:srgbClr val="FFA400"/>
                </a:solidFill>
              </a:rPr>
              <a:t>Fermi (1933)</a:t>
            </a:r>
          </a:p>
          <a:p>
            <a:endParaRPr lang="en-US" sz="2000" dirty="0">
              <a:solidFill>
                <a:srgbClr val="FFA400"/>
              </a:solidFill>
            </a:endParaRPr>
          </a:p>
          <a:p>
            <a:r>
              <a:rPr lang="en-US" sz="2000" dirty="0" smtClean="0">
                <a:solidFill>
                  <a:srgbClr val="FFA400"/>
                </a:solidFill>
              </a:rPr>
              <a:t>Article </a:t>
            </a:r>
            <a:r>
              <a:rPr lang="en-US" sz="2000" dirty="0" err="1" smtClean="0">
                <a:solidFill>
                  <a:srgbClr val="FFA400"/>
                </a:solidFill>
              </a:rPr>
              <a:t>refusé</a:t>
            </a:r>
            <a:endParaRPr lang="en-US" sz="2000" dirty="0" smtClean="0">
              <a:solidFill>
                <a:srgbClr val="FFA400"/>
              </a:solidFill>
            </a:endParaRPr>
          </a:p>
          <a:p>
            <a:r>
              <a:rPr lang="en-US" sz="2000" dirty="0" smtClean="0">
                <a:solidFill>
                  <a:srgbClr val="FFA400"/>
                </a:solidFill>
              </a:rPr>
              <a:t>par Nature (1934)</a:t>
            </a:r>
            <a:endParaRPr lang="en-US" sz="2000" dirty="0">
              <a:solidFill>
                <a:srgbClr val="FFA4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29406" y="4533341"/>
            <a:ext cx="6462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Neutrino </a:t>
            </a:r>
            <a:r>
              <a:rPr lang="en-US" sz="2000" dirty="0" err="1" smtClean="0"/>
              <a:t>nécessaire</a:t>
            </a:r>
            <a:r>
              <a:rPr lang="en-US" sz="2000" dirty="0" smtClean="0"/>
              <a:t> pour conservation de </a:t>
            </a:r>
            <a:r>
              <a:rPr lang="en-US" sz="2000" dirty="0" err="1" smtClean="0"/>
              <a:t>l’énergie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Confirmation </a:t>
            </a:r>
            <a:r>
              <a:rPr lang="en-US" sz="2000" dirty="0" err="1" smtClean="0"/>
              <a:t>expérimentale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18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1258" y="3692968"/>
            <a:ext cx="752110" cy="3082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" name="Image 7" descr="radiobeta.pdf"/>
          <p:cNvPicPr>
            <a:picLocks noChangeAspect="1"/>
          </p:cNvPicPr>
          <p:nvPr/>
        </p:nvPicPr>
        <p:blipFill>
          <a:blip r:embed="rId4"/>
          <a:srcRect t="4273" b="5698"/>
          <a:stretch>
            <a:fillRect/>
          </a:stretch>
        </p:blipFill>
        <p:spPr>
          <a:xfrm>
            <a:off x="3383870" y="967893"/>
            <a:ext cx="4713399" cy="16754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603824" y="2151953"/>
            <a:ext cx="618779" cy="2691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14163" y="261680"/>
            <a:ext cx="544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 neutrino </a:t>
            </a:r>
            <a:r>
              <a:rPr lang="en-US" sz="3200" dirty="0" err="1" smtClean="0">
                <a:solidFill>
                  <a:srgbClr val="FFFF00"/>
                </a:solidFill>
              </a:rPr>
              <a:t>passe-muraille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2220" y="1183583"/>
            <a:ext cx="788408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A400"/>
                </a:solidFill>
              </a:rPr>
              <a:t>Interaction TRES </a:t>
            </a:r>
            <a:r>
              <a:rPr lang="en-US" sz="2000" dirty="0" err="1" smtClean="0">
                <a:solidFill>
                  <a:srgbClr val="FFA400"/>
                </a:solidFill>
              </a:rPr>
              <a:t>faible</a:t>
            </a:r>
            <a:r>
              <a:rPr lang="en-US" sz="2000" dirty="0" smtClean="0">
                <a:solidFill>
                  <a:srgbClr val="FFA400"/>
                </a:solidFill>
              </a:rPr>
              <a:t> !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CCFFCC"/>
                </a:solidFill>
              </a:rPr>
              <a:t>Pour </a:t>
            </a:r>
            <a:r>
              <a:rPr lang="en-US" sz="2000" dirty="0" err="1" smtClean="0">
                <a:solidFill>
                  <a:srgbClr val="CCFFCC"/>
                </a:solidFill>
              </a:rPr>
              <a:t>arrêter</a:t>
            </a:r>
            <a:r>
              <a:rPr lang="en-US" sz="2000" dirty="0" smtClean="0">
                <a:solidFill>
                  <a:srgbClr val="CCFFCC"/>
                </a:solidFill>
              </a:rPr>
              <a:t> un neutrino:</a:t>
            </a:r>
          </a:p>
          <a:p>
            <a:r>
              <a:rPr lang="en-US" sz="2000" dirty="0" smtClean="0">
                <a:solidFill>
                  <a:srgbClr val="CCFFCC"/>
                </a:solidFill>
              </a:rPr>
              <a:t>- Mur de </a:t>
            </a:r>
            <a:r>
              <a:rPr lang="en-US" sz="2000" dirty="0" err="1" smtClean="0">
                <a:solidFill>
                  <a:srgbClr val="CCFFCC"/>
                </a:solidFill>
              </a:rPr>
              <a:t>Plomb</a:t>
            </a:r>
            <a:r>
              <a:rPr lang="en-US" sz="2000" dirty="0" smtClean="0">
                <a:solidFill>
                  <a:srgbClr val="CCFFCC"/>
                </a:solidFill>
              </a:rPr>
              <a:t> entre Soleil et Terre? 1 </a:t>
            </a:r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r>
              <a:rPr lang="en-US" sz="2000" dirty="0" err="1" smtClean="0">
                <a:solidFill>
                  <a:srgbClr val="CCFFCC"/>
                </a:solidFill>
              </a:rPr>
              <a:t>solaire</a:t>
            </a:r>
            <a:r>
              <a:rPr lang="en-US" sz="2000" dirty="0" smtClean="0">
                <a:solidFill>
                  <a:srgbClr val="CCFFCC"/>
                </a:solidFill>
              </a:rPr>
              <a:t> / 100.000</a:t>
            </a:r>
          </a:p>
          <a:p>
            <a:endParaRPr lang="en-US" sz="2000" dirty="0" smtClean="0">
              <a:solidFill>
                <a:srgbClr val="CCFFCC"/>
              </a:solidFill>
            </a:endParaRPr>
          </a:p>
          <a:p>
            <a:endParaRPr lang="en-US" sz="2000" dirty="0" smtClean="0">
              <a:solidFill>
                <a:srgbClr val="CCFFCC"/>
              </a:solidFill>
            </a:endParaRPr>
          </a:p>
          <a:p>
            <a:endParaRPr lang="en-US" sz="2000" dirty="0" smtClean="0">
              <a:solidFill>
                <a:srgbClr val="CCFFCC"/>
              </a:solidFill>
            </a:endParaRPr>
          </a:p>
          <a:p>
            <a:r>
              <a:rPr lang="en-US" sz="2000" dirty="0" smtClean="0">
                <a:solidFill>
                  <a:srgbClr val="CCFFCC"/>
                </a:solidFill>
              </a:rPr>
              <a:t>- Mur de </a:t>
            </a:r>
            <a:r>
              <a:rPr lang="en-US" sz="2000" dirty="0" err="1" smtClean="0">
                <a:solidFill>
                  <a:srgbClr val="CCFFCC"/>
                </a:solidFill>
              </a:rPr>
              <a:t>Plomb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r>
              <a:rPr lang="en-US" sz="2000" dirty="0" err="1" smtClean="0">
                <a:solidFill>
                  <a:srgbClr val="CCFFCC"/>
                </a:solidFill>
              </a:rPr>
              <a:t>jusqu’à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r>
              <a:rPr lang="en-US" sz="2000" dirty="0" err="1" smtClean="0">
                <a:solidFill>
                  <a:srgbClr val="CCFFCC"/>
                </a:solidFill>
              </a:rPr>
              <a:t>Proxima</a:t>
            </a:r>
            <a:r>
              <a:rPr lang="en-US" sz="2000" dirty="0" smtClean="0">
                <a:solidFill>
                  <a:srgbClr val="CCFFCC"/>
                </a:solidFill>
              </a:rPr>
              <a:t> du </a:t>
            </a:r>
            <a:r>
              <a:rPr lang="en-US" sz="2000" dirty="0" err="1" smtClean="0">
                <a:solidFill>
                  <a:srgbClr val="CCFFCC"/>
                </a:solidFill>
              </a:rPr>
              <a:t>Centaure</a:t>
            </a:r>
            <a:r>
              <a:rPr lang="en-US" sz="2000" dirty="0" smtClean="0">
                <a:solidFill>
                  <a:srgbClr val="CCFFCC"/>
                </a:solidFill>
              </a:rPr>
              <a:t>? 50% des </a:t>
            </a:r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n</a:t>
            </a:r>
            <a:endParaRPr lang="en-US" sz="2000" dirty="0" smtClean="0">
              <a:solidFill>
                <a:srgbClr val="CCFFCC"/>
              </a:solidFill>
              <a:latin typeface="Symbol" charset="2"/>
              <a:cs typeface="Symbol" charset="2"/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A400"/>
                </a:solidFill>
              </a:rPr>
              <a:t>→ </a:t>
            </a:r>
            <a:r>
              <a:rPr lang="en-US" sz="2000" dirty="0" err="1" smtClean="0">
                <a:solidFill>
                  <a:srgbClr val="FFA400"/>
                </a:solidFill>
              </a:rPr>
              <a:t>Nécessite</a:t>
            </a:r>
            <a:r>
              <a:rPr lang="en-US" sz="2000" dirty="0" smtClean="0">
                <a:solidFill>
                  <a:srgbClr val="FFA400"/>
                </a:solidFill>
              </a:rPr>
              <a:t> flux colossal de </a:t>
            </a:r>
            <a:r>
              <a:rPr lang="en-US" sz="2000" dirty="0" err="1" smtClean="0">
                <a:solidFill>
                  <a:srgbClr val="FFA400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FFA4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A400"/>
                </a:solidFill>
              </a:rPr>
              <a:t>   et </a:t>
            </a:r>
            <a:r>
              <a:rPr lang="en-US" sz="2000" dirty="0" err="1" smtClean="0">
                <a:solidFill>
                  <a:srgbClr val="FFA400"/>
                </a:solidFill>
              </a:rPr>
              <a:t>très</a:t>
            </a:r>
            <a:r>
              <a:rPr lang="en-US" sz="2000" dirty="0" smtClean="0">
                <a:solidFill>
                  <a:srgbClr val="FFA400"/>
                </a:solidFill>
              </a:rPr>
              <a:t> grand </a:t>
            </a:r>
            <a:r>
              <a:rPr lang="en-US" sz="2000" dirty="0" err="1" smtClean="0">
                <a:solidFill>
                  <a:srgbClr val="FFA400"/>
                </a:solidFill>
              </a:rPr>
              <a:t>détecteur</a:t>
            </a:r>
            <a:r>
              <a:rPr lang="en-US" sz="2000" dirty="0" smtClean="0">
                <a:solidFill>
                  <a:srgbClr val="FFA400"/>
                </a:solidFill>
              </a:rPr>
              <a:t>!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20050" y="6519121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19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3934" y="5171075"/>
            <a:ext cx="4194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→ </a:t>
            </a:r>
            <a:r>
              <a:rPr lang="en-US" sz="2000" dirty="0" err="1" smtClean="0">
                <a:solidFill>
                  <a:srgbClr val="FFFF00"/>
                </a:solidFill>
              </a:rPr>
              <a:t>Réactions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nucléaires</a:t>
            </a:r>
            <a:r>
              <a:rPr lang="en-US" sz="2000" dirty="0" smtClean="0">
                <a:solidFill>
                  <a:srgbClr val="FFFF00"/>
                </a:solidFill>
              </a:rPr>
              <a:t> (1950+)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" name="Image 4" descr="terre.ps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0557" y="2749364"/>
            <a:ext cx="419336" cy="4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oleil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6697" y="2485053"/>
            <a:ext cx="1154961" cy="880762"/>
          </a:xfrm>
          <a:prstGeom prst="rect">
            <a:avLst/>
          </a:prstGeom>
        </p:spPr>
      </p:pic>
      <p:pic>
        <p:nvPicPr>
          <p:cNvPr id="9" name="Image 8" descr="soleil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6697" y="3705623"/>
            <a:ext cx="1154961" cy="880762"/>
          </a:xfrm>
          <a:prstGeom prst="rect">
            <a:avLst/>
          </a:prstGeom>
        </p:spPr>
      </p:pic>
      <p:pic>
        <p:nvPicPr>
          <p:cNvPr id="10" name="Picture 9" descr="proxima_xray_scale"/>
          <p:cNvPicPr>
            <a:picLocks noChangeAspect="1" noChangeArrowheads="1"/>
          </p:cNvPicPr>
          <p:nvPr/>
        </p:nvPicPr>
        <p:blipFill>
          <a:blip r:embed="rId5"/>
          <a:srcRect l="29528" t="29528" r="29528" b="29528"/>
          <a:stretch>
            <a:fillRect/>
          </a:stretch>
        </p:blipFill>
        <p:spPr bwMode="auto">
          <a:xfrm>
            <a:off x="7741503" y="3866160"/>
            <a:ext cx="557958" cy="55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2133034" y="2679152"/>
            <a:ext cx="1861783" cy="542301"/>
          </a:xfrm>
          <a:prstGeom prst="rect">
            <a:avLst/>
          </a:prstGeom>
          <a:solidFill>
            <a:srgbClr val="A3A3A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10619" y="2737036"/>
            <a:ext cx="135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8 </a:t>
            </a:r>
            <a:r>
              <a:rPr lang="en-US" sz="1800" dirty="0" err="1" smtClean="0">
                <a:solidFill>
                  <a:srgbClr val="800000"/>
                </a:solidFill>
              </a:rPr>
              <a:t>mn-lum</a:t>
            </a:r>
            <a:r>
              <a:rPr lang="en-US" sz="1800" dirty="0" smtClean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133034" y="3850406"/>
            <a:ext cx="5740966" cy="542301"/>
          </a:xfrm>
          <a:prstGeom prst="rect">
            <a:avLst/>
          </a:prstGeom>
          <a:solidFill>
            <a:srgbClr val="A3A3A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90349" y="3908290"/>
            <a:ext cx="234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4,2 </a:t>
            </a:r>
            <a:r>
              <a:rPr lang="en-US" sz="1800" dirty="0" err="1" smtClean="0">
                <a:solidFill>
                  <a:srgbClr val="800000"/>
                </a:solidFill>
              </a:rPr>
              <a:t>années-lumière</a:t>
            </a:r>
            <a:endParaRPr lang="en-US" sz="1800" dirty="0">
              <a:solidFill>
                <a:srgbClr val="800000"/>
              </a:solidFill>
            </a:endParaRPr>
          </a:p>
        </p:txBody>
      </p:sp>
      <p:pic>
        <p:nvPicPr>
          <p:cNvPr id="16" name="Image 15" descr="neutrino_ghost_red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46409" y="3868093"/>
            <a:ext cx="587828" cy="510482"/>
          </a:xfrm>
          <a:prstGeom prst="rect">
            <a:avLst/>
          </a:prstGeom>
        </p:spPr>
      </p:pic>
      <p:pic>
        <p:nvPicPr>
          <p:cNvPr id="17" name="Image 16" descr="neutrino_ghost_red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46409" y="2672799"/>
            <a:ext cx="587828" cy="5104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568762" y="2803183"/>
            <a:ext cx="166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>
                    <a:lumMod val="85000"/>
                  </a:schemeClr>
                </a:solidFill>
              </a:rPr>
              <a:t>(*150 </a:t>
            </a:r>
            <a:r>
              <a:rPr lang="en-US" sz="1400" b="0" dirty="0">
                <a:solidFill>
                  <a:schemeClr val="tx1">
                    <a:lumMod val="85000"/>
                  </a:schemeClr>
                </a:solidFill>
              </a:rPr>
              <a:t>millions </a:t>
            </a:r>
            <a:r>
              <a:rPr lang="en-US" sz="1400" b="0" dirty="0" smtClean="0">
                <a:solidFill>
                  <a:schemeClr val="tx1">
                    <a:lumMod val="85000"/>
                  </a:schemeClr>
                </a:solidFill>
              </a:rPr>
              <a:t>km)</a:t>
            </a:r>
            <a:endParaRPr lang="en-US" sz="1400" b="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7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upermassive black hole_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9444" y="793057"/>
            <a:ext cx="8273216" cy="1487806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Rencontre</a:t>
            </a:r>
            <a:r>
              <a:rPr lang="en-US" sz="4000" dirty="0" smtClean="0">
                <a:solidFill>
                  <a:srgbClr val="FFFF00"/>
                </a:solidFill>
              </a:rPr>
              <a:t> des 2 </a:t>
            </a:r>
            <a:r>
              <a:rPr lang="en-US" sz="4000" dirty="0" err="1" smtClean="0">
                <a:solidFill>
                  <a:srgbClr val="FFFF00"/>
                </a:solidFill>
              </a:rPr>
              <a:t>infinis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7946" y="2714115"/>
            <a:ext cx="700121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- </a:t>
            </a:r>
            <a:r>
              <a:rPr lang="en-US" sz="4400" dirty="0" err="1" smtClean="0">
                <a:solidFill>
                  <a:srgbClr val="FFFF00"/>
                </a:solidFill>
              </a:rPr>
              <a:t>Spectaculaires</a:t>
            </a:r>
            <a:r>
              <a:rPr lang="en-US" sz="4400" dirty="0" smtClean="0">
                <a:solidFill>
                  <a:srgbClr val="FFFF00"/>
                </a:solidFill>
              </a:rPr>
              <a:t> quasars</a:t>
            </a:r>
            <a:endParaRPr lang="en-US" sz="4400" dirty="0" smtClean="0"/>
          </a:p>
          <a:p>
            <a:endParaRPr lang="en-US" sz="4400" dirty="0" smtClean="0"/>
          </a:p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sz="4400" dirty="0" err="1" smtClean="0">
                <a:solidFill>
                  <a:schemeClr val="tx1">
                    <a:lumMod val="75000"/>
                  </a:schemeClr>
                </a:solidFill>
              </a:rPr>
              <a:t>Infimes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 neutrinos </a:t>
            </a:r>
          </a:p>
          <a:p>
            <a:endParaRPr lang="en-US" sz="4400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- La </a:t>
            </a:r>
            <a:r>
              <a:rPr lang="en-US" sz="4400" dirty="0" err="1" smtClean="0">
                <a:solidFill>
                  <a:schemeClr val="tx1">
                    <a:lumMod val="75000"/>
                  </a:schemeClr>
                </a:solidFill>
              </a:rPr>
              <a:t>voix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 du Cosmos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</a:t>
            </a:fld>
            <a:endParaRPr lang="en-US" sz="12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14157" y="261680"/>
            <a:ext cx="544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Le neutrino </a:t>
            </a:r>
            <a:r>
              <a:rPr lang="en-US" sz="3200" dirty="0" err="1">
                <a:solidFill>
                  <a:srgbClr val="FFFF00"/>
                </a:solidFill>
              </a:rPr>
              <a:t>passe-muraille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20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0176" y="1257557"/>
            <a:ext cx="2199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Cowan et </a:t>
            </a:r>
            <a:r>
              <a:rPr lang="en-US" sz="2000" dirty="0" err="1" smtClean="0"/>
              <a:t>Reines</a:t>
            </a:r>
            <a:endParaRPr lang="en-US" sz="2000" dirty="0"/>
          </a:p>
        </p:txBody>
      </p:sp>
      <p:grpSp>
        <p:nvGrpSpPr>
          <p:cNvPr id="40" name="Grouper 39"/>
          <p:cNvGrpSpPr/>
          <p:nvPr/>
        </p:nvGrpSpPr>
        <p:grpSpPr>
          <a:xfrm rot="9166279">
            <a:off x="1413396" y="3106586"/>
            <a:ext cx="496033" cy="232648"/>
            <a:chOff x="735266" y="4623052"/>
            <a:chExt cx="496033" cy="232648"/>
          </a:xfrm>
        </p:grpSpPr>
        <p:sp>
          <p:nvSpPr>
            <p:cNvPr id="30" name="Ellipse 29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40"/>
          <p:cNvGrpSpPr/>
          <p:nvPr/>
        </p:nvGrpSpPr>
        <p:grpSpPr>
          <a:xfrm rot="9223344">
            <a:off x="476342" y="3402481"/>
            <a:ext cx="496033" cy="232648"/>
            <a:chOff x="735266" y="4623052"/>
            <a:chExt cx="496033" cy="232648"/>
          </a:xfrm>
        </p:grpSpPr>
        <p:sp>
          <p:nvSpPr>
            <p:cNvPr id="42" name="Ellipse 41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cteur droit 42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r 45"/>
          <p:cNvGrpSpPr/>
          <p:nvPr/>
        </p:nvGrpSpPr>
        <p:grpSpPr>
          <a:xfrm rot="7849418">
            <a:off x="907883" y="3698377"/>
            <a:ext cx="496033" cy="232648"/>
            <a:chOff x="735266" y="4623052"/>
            <a:chExt cx="496033" cy="232648"/>
          </a:xfrm>
        </p:grpSpPr>
        <p:sp>
          <p:nvSpPr>
            <p:cNvPr id="47" name="Ellipse 46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Connecteur droit 47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ZoneTexte 50"/>
          <p:cNvSpPr txBox="1"/>
          <p:nvPr/>
        </p:nvSpPr>
        <p:spPr>
          <a:xfrm>
            <a:off x="180654" y="2334339"/>
            <a:ext cx="2604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EAC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FFFEAC"/>
                </a:solidFill>
              </a:rPr>
              <a:t> (bombe </a:t>
            </a:r>
            <a:r>
              <a:rPr lang="en-US" sz="2000" dirty="0" err="1" smtClean="0">
                <a:solidFill>
                  <a:srgbClr val="FFFEAC"/>
                </a:solidFill>
              </a:rPr>
              <a:t>nucléaire</a:t>
            </a:r>
            <a:r>
              <a:rPr lang="en-US" sz="2000" dirty="0" smtClean="0">
                <a:solidFill>
                  <a:srgbClr val="FFFEAC"/>
                </a:solidFill>
              </a:rPr>
              <a:t>)</a:t>
            </a:r>
            <a:endParaRPr lang="en-US" sz="2000" dirty="0">
              <a:solidFill>
                <a:srgbClr val="FFFEAC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2011700" y="5479556"/>
            <a:ext cx="5041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A400"/>
                </a:solidFill>
              </a:rPr>
              <a:t>1951: </a:t>
            </a:r>
            <a:r>
              <a:rPr lang="en-US" sz="2000" dirty="0" err="1" smtClean="0">
                <a:solidFill>
                  <a:srgbClr val="FFA400"/>
                </a:solidFill>
              </a:rPr>
              <a:t>projet</a:t>
            </a:r>
            <a:r>
              <a:rPr lang="en-US" sz="2000" dirty="0" smtClean="0">
                <a:solidFill>
                  <a:srgbClr val="FFA400"/>
                </a:solidFill>
              </a:rPr>
              <a:t> </a:t>
            </a:r>
            <a:r>
              <a:rPr lang="en-US" sz="2000" dirty="0" err="1" smtClean="0">
                <a:solidFill>
                  <a:srgbClr val="FFA400"/>
                </a:solidFill>
              </a:rPr>
              <a:t>approuvé</a:t>
            </a:r>
            <a:r>
              <a:rPr lang="en-US" sz="2000" dirty="0" smtClean="0">
                <a:solidFill>
                  <a:srgbClr val="FFA400"/>
                </a:solidFill>
              </a:rPr>
              <a:t> par Los Alamos!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179" y="976568"/>
            <a:ext cx="5338295" cy="406660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774266" y="1202265"/>
            <a:ext cx="268739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Explosif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nucléaire</a:t>
            </a:r>
            <a:r>
              <a:rPr lang="en-US" sz="1400" dirty="0" smtClean="0">
                <a:solidFill>
                  <a:schemeClr val="bg1"/>
                </a:solidFill>
              </a:rPr>
              <a:t> (bombe H)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7399866" y="3344331"/>
            <a:ext cx="73730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Pompe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err="1">
                <a:solidFill>
                  <a:schemeClr val="bg1"/>
                </a:solidFill>
              </a:rPr>
              <a:t>à</a:t>
            </a:r>
            <a:r>
              <a:rPr lang="en-US" sz="1400" dirty="0" smtClean="0">
                <a:solidFill>
                  <a:schemeClr val="bg1"/>
                </a:solidFill>
              </a:rPr>
              <a:t> vide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7476066" y="3911597"/>
            <a:ext cx="1050262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Tube sous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vide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308600" y="3869261"/>
            <a:ext cx="105639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Détecteur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err="1" smtClean="0">
                <a:solidFill>
                  <a:schemeClr val="bg1"/>
                </a:solidFill>
              </a:rPr>
              <a:t>suspendu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77466" y="1981200"/>
            <a:ext cx="956733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7620005" y="2523067"/>
            <a:ext cx="956733" cy="4910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6900337" y="2497664"/>
            <a:ext cx="1440982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Ligne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déclenchement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7713138" y="4453473"/>
            <a:ext cx="956733" cy="4910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7010400" y="4419597"/>
            <a:ext cx="101291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Plumes et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mousse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5181600" y="3420537"/>
            <a:ext cx="1261539" cy="4910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4842944" y="4411137"/>
            <a:ext cx="1261539" cy="4910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5655741" y="4495796"/>
            <a:ext cx="56197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Vide </a:t>
            </a:r>
          </a:p>
        </p:txBody>
      </p:sp>
    </p:spTree>
    <p:extLst>
      <p:ext uri="{BB962C8B-B14F-4D97-AF65-F5344CB8AC3E}">
        <p14:creationId xmlns:p14="http://schemas.microsoft.com/office/powerpoint/2010/main" val="317446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14157" y="261680"/>
            <a:ext cx="544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Le neutrino </a:t>
            </a:r>
            <a:r>
              <a:rPr lang="en-US" sz="3200" dirty="0" err="1">
                <a:solidFill>
                  <a:srgbClr val="FFFF00"/>
                </a:solidFill>
              </a:rPr>
              <a:t>passe-muraille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21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825" y="1458097"/>
            <a:ext cx="3664811" cy="35465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0176" y="1257557"/>
            <a:ext cx="2199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Cowan et </a:t>
            </a:r>
            <a:r>
              <a:rPr lang="en-US" sz="2000" dirty="0" err="1" smtClean="0"/>
              <a:t>Reines</a:t>
            </a:r>
            <a:endParaRPr lang="en-US" sz="2000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2391958" y="2083600"/>
            <a:ext cx="2441276" cy="2478126"/>
            <a:chOff x="2687871" y="2539772"/>
            <a:chExt cx="2441276" cy="2478126"/>
          </a:xfrm>
        </p:grpSpPr>
        <p:sp>
          <p:nvSpPr>
            <p:cNvPr id="6" name="Rectangle 5"/>
            <p:cNvSpPr/>
            <p:nvPr/>
          </p:nvSpPr>
          <p:spPr bwMode="auto">
            <a:xfrm>
              <a:off x="2687871" y="2539772"/>
              <a:ext cx="2441276" cy="2478126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2000">
                  <a:srgbClr val="FFFFFF"/>
                </a:gs>
                <a:gs pos="100000">
                  <a:schemeClr val="accent1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2946798" y="266306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Ellipse 7"/>
            <p:cNvSpPr/>
            <p:nvPr/>
          </p:nvSpPr>
          <p:spPr bwMode="auto">
            <a:xfrm>
              <a:off x="2946798" y="306991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2946798" y="3464446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Ellipse 9"/>
            <p:cNvSpPr/>
            <p:nvPr/>
          </p:nvSpPr>
          <p:spPr bwMode="auto">
            <a:xfrm>
              <a:off x="2946798" y="387130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2946798" y="429048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2946798" y="4697344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4783920" y="266306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4783920" y="306991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4783920" y="3464446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4783920" y="387130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4783920" y="429048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4783920" y="4697344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64" name="Explosion 2 63"/>
          <p:cNvSpPr/>
          <p:nvPr/>
        </p:nvSpPr>
        <p:spPr bwMode="auto">
          <a:xfrm rot="1194468">
            <a:off x="2778718" y="2502387"/>
            <a:ext cx="917861" cy="968265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40" name="Grouper 39"/>
          <p:cNvGrpSpPr/>
          <p:nvPr/>
        </p:nvGrpSpPr>
        <p:grpSpPr>
          <a:xfrm rot="9166279">
            <a:off x="1413396" y="3106586"/>
            <a:ext cx="496033" cy="232648"/>
            <a:chOff x="735266" y="4623052"/>
            <a:chExt cx="496033" cy="232648"/>
          </a:xfrm>
        </p:grpSpPr>
        <p:sp>
          <p:nvSpPr>
            <p:cNvPr id="30" name="Ellipse 29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r 40"/>
          <p:cNvGrpSpPr/>
          <p:nvPr/>
        </p:nvGrpSpPr>
        <p:grpSpPr>
          <a:xfrm rot="9223344">
            <a:off x="476342" y="3402481"/>
            <a:ext cx="496033" cy="232648"/>
            <a:chOff x="735266" y="4623052"/>
            <a:chExt cx="496033" cy="232648"/>
          </a:xfrm>
        </p:grpSpPr>
        <p:sp>
          <p:nvSpPr>
            <p:cNvPr id="42" name="Ellipse 41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cteur droit 42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r 45"/>
          <p:cNvGrpSpPr/>
          <p:nvPr/>
        </p:nvGrpSpPr>
        <p:grpSpPr>
          <a:xfrm rot="7849418">
            <a:off x="907883" y="3698377"/>
            <a:ext cx="496033" cy="232648"/>
            <a:chOff x="735266" y="4623052"/>
            <a:chExt cx="496033" cy="232648"/>
          </a:xfrm>
        </p:grpSpPr>
        <p:sp>
          <p:nvSpPr>
            <p:cNvPr id="47" name="Ellipse 46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Connecteur droit 47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ZoneTexte 50"/>
          <p:cNvSpPr txBox="1"/>
          <p:nvPr/>
        </p:nvSpPr>
        <p:spPr>
          <a:xfrm>
            <a:off x="394548" y="2280861"/>
            <a:ext cx="1679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EAC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FFFEAC"/>
                </a:solidFill>
              </a:rPr>
              <a:t> (</a:t>
            </a:r>
            <a:r>
              <a:rPr lang="en-US" sz="2000" dirty="0" err="1" smtClean="0">
                <a:solidFill>
                  <a:srgbClr val="FFFEAC"/>
                </a:solidFill>
              </a:rPr>
              <a:t>réacteur</a:t>
            </a:r>
            <a:r>
              <a:rPr lang="en-US" sz="2000" dirty="0" smtClean="0">
                <a:solidFill>
                  <a:srgbClr val="FFFEAC"/>
                </a:solidFill>
              </a:rPr>
              <a:t>)</a:t>
            </a:r>
            <a:endParaRPr lang="en-US" sz="2000" dirty="0">
              <a:solidFill>
                <a:srgbClr val="FFFEAC"/>
              </a:solidFill>
            </a:endParaRPr>
          </a:p>
        </p:txBody>
      </p:sp>
      <p:grpSp>
        <p:nvGrpSpPr>
          <p:cNvPr id="52" name="Grouper 51"/>
          <p:cNvGrpSpPr/>
          <p:nvPr/>
        </p:nvGrpSpPr>
        <p:grpSpPr>
          <a:xfrm rot="9500221">
            <a:off x="2658696" y="2847678"/>
            <a:ext cx="496033" cy="232648"/>
            <a:chOff x="735266" y="4623052"/>
            <a:chExt cx="496033" cy="232648"/>
          </a:xfrm>
        </p:grpSpPr>
        <p:sp>
          <p:nvSpPr>
            <p:cNvPr id="53" name="Ellipse 52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eur droit 53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Connecteur droit avec flèche 57"/>
          <p:cNvCxnSpPr/>
          <p:nvPr/>
        </p:nvCxnSpPr>
        <p:spPr bwMode="auto">
          <a:xfrm rot="16200000" flipH="1">
            <a:off x="3396843" y="3162380"/>
            <a:ext cx="419185" cy="3082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9" name="Ellipse 58"/>
          <p:cNvSpPr/>
          <p:nvPr/>
        </p:nvSpPr>
        <p:spPr bwMode="auto">
          <a:xfrm>
            <a:off x="3255037" y="2897313"/>
            <a:ext cx="172615" cy="1726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3748224" y="3563079"/>
            <a:ext cx="172615" cy="172615"/>
          </a:xfrm>
          <a:prstGeom prst="ellipse">
            <a:avLst/>
          </a:prstGeom>
          <a:solidFill>
            <a:srgbClr val="660066"/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221699" y="3085935"/>
            <a:ext cx="321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513959" y="3550750"/>
            <a:ext cx="31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0066"/>
                </a:solidFill>
              </a:rPr>
              <a:t>n</a:t>
            </a:r>
            <a:endParaRPr lang="en-US" sz="2000" dirty="0">
              <a:solidFill>
                <a:srgbClr val="660066"/>
              </a:solidFill>
            </a:endParaRPr>
          </a:p>
        </p:txBody>
      </p:sp>
      <p:cxnSp>
        <p:nvCxnSpPr>
          <p:cNvPr id="63" name="Connecteur droit avec flèche 62"/>
          <p:cNvCxnSpPr/>
          <p:nvPr/>
        </p:nvCxnSpPr>
        <p:spPr bwMode="auto">
          <a:xfrm flipV="1">
            <a:off x="3464645" y="2737039"/>
            <a:ext cx="283581" cy="1602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6" name="Ellipse 65"/>
          <p:cNvSpPr/>
          <p:nvPr/>
        </p:nvSpPr>
        <p:spPr bwMode="auto">
          <a:xfrm>
            <a:off x="3760553" y="2613747"/>
            <a:ext cx="172615" cy="172615"/>
          </a:xfrm>
          <a:prstGeom prst="ellipse">
            <a:avLst/>
          </a:prstGeom>
          <a:solidFill>
            <a:srgbClr val="565656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3957828" y="2835668"/>
            <a:ext cx="172615" cy="17261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3464640" y="2231547"/>
            <a:ext cx="43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e</a:t>
            </a:r>
            <a:r>
              <a:rPr lang="en-US" sz="2000" baseline="30000" dirty="0" smtClean="0">
                <a:solidFill>
                  <a:schemeClr val="bg1"/>
                </a:solidFill>
              </a:rPr>
              <a:t>+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3933168" y="2897312"/>
            <a:ext cx="43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e</a:t>
            </a:r>
            <a:r>
              <a:rPr lang="en-US" sz="2000" baseline="30000" dirty="0" smtClean="0">
                <a:solidFill>
                  <a:schemeClr val="bg1"/>
                </a:solidFill>
              </a:rPr>
              <a:t>-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1405582" y="5091872"/>
            <a:ext cx="6922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A400"/>
                </a:solidFill>
              </a:rPr>
              <a:t>1953: non </a:t>
            </a:r>
            <a:r>
              <a:rPr lang="en-US" sz="2000" dirty="0" err="1" smtClean="0">
                <a:solidFill>
                  <a:srgbClr val="FFA400"/>
                </a:solidFill>
              </a:rPr>
              <a:t>concluant</a:t>
            </a:r>
            <a:r>
              <a:rPr lang="en-US" sz="2000" dirty="0" smtClean="0">
                <a:solidFill>
                  <a:srgbClr val="FFA400"/>
                </a:solidFill>
              </a:rPr>
              <a:t>…</a:t>
            </a:r>
          </a:p>
          <a:p>
            <a:pPr algn="ctr"/>
            <a:endParaRPr lang="en-US" sz="2000" dirty="0" smtClean="0">
              <a:solidFill>
                <a:srgbClr val="FFA4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A400"/>
                </a:solidFill>
              </a:rPr>
              <a:t>(</a:t>
            </a:r>
            <a:r>
              <a:rPr lang="en-US" sz="2000" dirty="0" err="1" smtClean="0">
                <a:solidFill>
                  <a:srgbClr val="FFA400"/>
                </a:solidFill>
              </a:rPr>
              <a:t>même</a:t>
            </a:r>
            <a:r>
              <a:rPr lang="en-US" sz="2000" dirty="0" smtClean="0">
                <a:solidFill>
                  <a:srgbClr val="FFA400"/>
                </a:solidFill>
              </a:rPr>
              <a:t> </a:t>
            </a:r>
            <a:r>
              <a:rPr lang="en-US" sz="2000" dirty="0" err="1" smtClean="0">
                <a:solidFill>
                  <a:srgbClr val="FFA400"/>
                </a:solidFill>
              </a:rPr>
              <a:t>émission</a:t>
            </a:r>
            <a:r>
              <a:rPr lang="en-US" sz="2000" dirty="0" smtClean="0">
                <a:solidFill>
                  <a:srgbClr val="FFA400"/>
                </a:solidFill>
              </a:rPr>
              <a:t> de photons par les </a:t>
            </a:r>
            <a:r>
              <a:rPr lang="en-US" sz="2000" dirty="0" err="1" smtClean="0">
                <a:solidFill>
                  <a:srgbClr val="FFA400"/>
                </a:solidFill>
              </a:rPr>
              <a:t>rayons</a:t>
            </a:r>
            <a:r>
              <a:rPr lang="en-US" sz="2000" dirty="0" smtClean="0">
                <a:solidFill>
                  <a:srgbClr val="FFA400"/>
                </a:solidFill>
              </a:rPr>
              <a:t> </a:t>
            </a:r>
            <a:r>
              <a:rPr lang="en-US" sz="2000" dirty="0" err="1" smtClean="0">
                <a:solidFill>
                  <a:srgbClr val="FFA400"/>
                </a:solidFill>
              </a:rPr>
              <a:t>cosmiques</a:t>
            </a:r>
            <a:r>
              <a:rPr lang="en-US" sz="2000" dirty="0" smtClean="0">
                <a:solidFill>
                  <a:srgbClr val="FFA400"/>
                </a:solidFill>
              </a:rPr>
              <a:t>)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2848400" y="283169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EAC"/>
                </a:solidFill>
                <a:latin typeface="Symbol" charset="2"/>
                <a:cs typeface="Symbol" charset="2"/>
              </a:rPr>
              <a:t>n</a:t>
            </a:r>
            <a:endParaRPr lang="en-US" dirty="0">
              <a:solidFill>
                <a:srgbClr val="FFFEAC"/>
              </a:solidFill>
              <a:latin typeface="Symbol" charset="2"/>
              <a:cs typeface="Symbol" charset="2"/>
            </a:endParaRPr>
          </a:p>
        </p:txBody>
      </p:sp>
      <p:pic>
        <p:nvPicPr>
          <p:cNvPr id="74" name="Image 73" descr="photon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48492" flipV="1">
            <a:off x="3923966" y="2404908"/>
            <a:ext cx="615796" cy="242766"/>
          </a:xfrm>
          <a:prstGeom prst="rect">
            <a:avLst/>
          </a:prstGeom>
        </p:spPr>
      </p:pic>
      <p:pic>
        <p:nvPicPr>
          <p:cNvPr id="75" name="Image 74" descr="photon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25480" flipV="1">
            <a:off x="4015129" y="2811296"/>
            <a:ext cx="610713" cy="240762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2860486" y="1960309"/>
            <a:ext cx="687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eau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0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22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0176" y="1257557"/>
            <a:ext cx="560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Cowan et </a:t>
            </a:r>
            <a:r>
              <a:rPr lang="en-US" sz="2000" dirty="0" err="1" smtClean="0"/>
              <a:t>Reines</a:t>
            </a:r>
            <a:r>
              <a:rPr lang="en-US" sz="2000" dirty="0" smtClean="0"/>
              <a:t> — </a:t>
            </a:r>
            <a:r>
              <a:rPr lang="en-US" sz="2000" dirty="0" err="1" smtClean="0"/>
              <a:t>amélioration</a:t>
            </a:r>
            <a:r>
              <a:rPr lang="en-US" sz="2000" dirty="0" smtClean="0"/>
              <a:t> du </a:t>
            </a:r>
            <a:r>
              <a:rPr lang="en-US" sz="2000" dirty="0" err="1" smtClean="0"/>
              <a:t>procédé</a:t>
            </a:r>
            <a:endParaRPr lang="en-US" sz="2000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2391958" y="2083600"/>
            <a:ext cx="2441276" cy="2478126"/>
            <a:chOff x="2687871" y="2539772"/>
            <a:chExt cx="2441276" cy="2478126"/>
          </a:xfrm>
        </p:grpSpPr>
        <p:sp>
          <p:nvSpPr>
            <p:cNvPr id="6" name="Rectangle 5"/>
            <p:cNvSpPr/>
            <p:nvPr/>
          </p:nvSpPr>
          <p:spPr bwMode="auto">
            <a:xfrm>
              <a:off x="2687871" y="2539772"/>
              <a:ext cx="2441276" cy="2478126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2000">
                  <a:srgbClr val="FFFFFF"/>
                </a:gs>
                <a:gs pos="100000">
                  <a:schemeClr val="accent1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2946798" y="266306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Ellipse 7"/>
            <p:cNvSpPr/>
            <p:nvPr/>
          </p:nvSpPr>
          <p:spPr bwMode="auto">
            <a:xfrm>
              <a:off x="2946798" y="306991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Ellipse 8"/>
            <p:cNvSpPr/>
            <p:nvPr/>
          </p:nvSpPr>
          <p:spPr bwMode="auto">
            <a:xfrm>
              <a:off x="2946798" y="3464446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Ellipse 9"/>
            <p:cNvSpPr/>
            <p:nvPr/>
          </p:nvSpPr>
          <p:spPr bwMode="auto">
            <a:xfrm>
              <a:off x="2946798" y="387130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2946798" y="429048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2946798" y="4697344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4783920" y="266306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Ellipse 13"/>
            <p:cNvSpPr/>
            <p:nvPr/>
          </p:nvSpPr>
          <p:spPr bwMode="auto">
            <a:xfrm>
              <a:off x="4783920" y="306991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4783920" y="3464446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4783920" y="3871302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7" name="Ellipse 16"/>
            <p:cNvSpPr/>
            <p:nvPr/>
          </p:nvSpPr>
          <p:spPr bwMode="auto">
            <a:xfrm>
              <a:off x="4783920" y="4290488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4783920" y="4697344"/>
              <a:ext cx="172606" cy="17260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20" name="Grouper 39"/>
          <p:cNvGrpSpPr/>
          <p:nvPr/>
        </p:nvGrpSpPr>
        <p:grpSpPr>
          <a:xfrm rot="9166279">
            <a:off x="1413396" y="3106586"/>
            <a:ext cx="496033" cy="232648"/>
            <a:chOff x="735266" y="4623052"/>
            <a:chExt cx="496033" cy="232648"/>
          </a:xfrm>
        </p:grpSpPr>
        <p:sp>
          <p:nvSpPr>
            <p:cNvPr id="30" name="Ellipse 29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40"/>
          <p:cNvGrpSpPr/>
          <p:nvPr/>
        </p:nvGrpSpPr>
        <p:grpSpPr>
          <a:xfrm rot="9223344">
            <a:off x="476342" y="3402481"/>
            <a:ext cx="496033" cy="232648"/>
            <a:chOff x="735266" y="4623052"/>
            <a:chExt cx="496033" cy="232648"/>
          </a:xfrm>
        </p:grpSpPr>
        <p:sp>
          <p:nvSpPr>
            <p:cNvPr id="42" name="Ellipse 41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cteur droit 42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Explosion 2 69"/>
          <p:cNvSpPr/>
          <p:nvPr/>
        </p:nvSpPr>
        <p:spPr bwMode="auto">
          <a:xfrm rot="1194468">
            <a:off x="2778718" y="2502387"/>
            <a:ext cx="917861" cy="968265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2" name="Grouper 45"/>
          <p:cNvGrpSpPr/>
          <p:nvPr/>
        </p:nvGrpSpPr>
        <p:grpSpPr>
          <a:xfrm rot="7849418">
            <a:off x="907883" y="3698377"/>
            <a:ext cx="496033" cy="232648"/>
            <a:chOff x="735266" y="4623052"/>
            <a:chExt cx="496033" cy="232648"/>
          </a:xfrm>
        </p:grpSpPr>
        <p:sp>
          <p:nvSpPr>
            <p:cNvPr id="47" name="Ellipse 46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Connecteur droit 47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ZoneTexte 50"/>
          <p:cNvSpPr txBox="1"/>
          <p:nvPr/>
        </p:nvSpPr>
        <p:spPr>
          <a:xfrm>
            <a:off x="394548" y="2280861"/>
            <a:ext cx="1679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EAC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FFFEAC"/>
                </a:solidFill>
              </a:rPr>
              <a:t> (</a:t>
            </a:r>
            <a:r>
              <a:rPr lang="en-US" sz="2000" dirty="0" err="1" smtClean="0">
                <a:solidFill>
                  <a:srgbClr val="FFFEAC"/>
                </a:solidFill>
              </a:rPr>
              <a:t>réacteur</a:t>
            </a:r>
            <a:r>
              <a:rPr lang="en-US" sz="2000" dirty="0" smtClean="0">
                <a:solidFill>
                  <a:srgbClr val="FFFEAC"/>
                </a:solidFill>
              </a:rPr>
              <a:t>)</a:t>
            </a:r>
            <a:endParaRPr lang="en-US" sz="2000" dirty="0">
              <a:solidFill>
                <a:srgbClr val="FFFEAC"/>
              </a:solidFill>
            </a:endParaRPr>
          </a:p>
        </p:txBody>
      </p:sp>
      <p:grpSp>
        <p:nvGrpSpPr>
          <p:cNvPr id="23" name="Grouper 51"/>
          <p:cNvGrpSpPr/>
          <p:nvPr/>
        </p:nvGrpSpPr>
        <p:grpSpPr>
          <a:xfrm rot="9500221">
            <a:off x="2658696" y="2847678"/>
            <a:ext cx="496033" cy="232648"/>
            <a:chOff x="735266" y="4623052"/>
            <a:chExt cx="496033" cy="232648"/>
          </a:xfrm>
        </p:grpSpPr>
        <p:sp>
          <p:nvSpPr>
            <p:cNvPr id="53" name="Ellipse 52"/>
            <p:cNvSpPr/>
            <p:nvPr/>
          </p:nvSpPr>
          <p:spPr>
            <a:xfrm rot="18073394">
              <a:off x="735266" y="4623052"/>
              <a:ext cx="145534" cy="145534"/>
            </a:xfrm>
            <a:prstGeom prst="ellipse">
              <a:avLst/>
            </a:prstGeom>
            <a:solidFill>
              <a:srgbClr val="FFFEA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eur droit 53"/>
            <p:cNvCxnSpPr/>
            <p:nvPr/>
          </p:nvCxnSpPr>
          <p:spPr>
            <a:xfrm rot="1873394">
              <a:off x="876655" y="4785327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1873394">
              <a:off x="871299" y="4840021"/>
              <a:ext cx="360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1873394">
              <a:off x="834959" y="4854112"/>
              <a:ext cx="324000" cy="1588"/>
            </a:xfrm>
            <a:prstGeom prst="line">
              <a:avLst/>
            </a:prstGeom>
            <a:ln w="19050" cap="flat" cmpd="sng" algn="ctr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Connecteur droit avec flèche 57"/>
          <p:cNvCxnSpPr/>
          <p:nvPr/>
        </p:nvCxnSpPr>
        <p:spPr bwMode="auto">
          <a:xfrm rot="16200000" flipH="1">
            <a:off x="3396843" y="3162380"/>
            <a:ext cx="419185" cy="3082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9" name="Ellipse 58"/>
          <p:cNvSpPr/>
          <p:nvPr/>
        </p:nvSpPr>
        <p:spPr bwMode="auto">
          <a:xfrm>
            <a:off x="3255037" y="2897313"/>
            <a:ext cx="172615" cy="1726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3221699" y="3085935"/>
            <a:ext cx="321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2848400" y="283169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EAC"/>
                </a:solidFill>
                <a:latin typeface="Symbol" charset="2"/>
                <a:cs typeface="Symbol" charset="2"/>
              </a:rPr>
              <a:t>n</a:t>
            </a:r>
            <a:endParaRPr lang="en-US" dirty="0">
              <a:solidFill>
                <a:srgbClr val="FFFEAC"/>
              </a:solidFill>
              <a:latin typeface="Symbol" charset="2"/>
              <a:cs typeface="Symbol" charset="2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3748224" y="3563079"/>
            <a:ext cx="172615" cy="172615"/>
          </a:xfrm>
          <a:prstGeom prst="ellipse">
            <a:avLst/>
          </a:prstGeom>
          <a:solidFill>
            <a:srgbClr val="660066"/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513959" y="3550750"/>
            <a:ext cx="31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0066"/>
                </a:solidFill>
              </a:rPr>
              <a:t>n</a:t>
            </a:r>
            <a:endParaRPr lang="en-US" sz="2000" dirty="0">
              <a:solidFill>
                <a:srgbClr val="660066"/>
              </a:solidFill>
            </a:endParaRPr>
          </a:p>
        </p:txBody>
      </p:sp>
      <p:cxnSp>
        <p:nvCxnSpPr>
          <p:cNvPr id="63" name="Connecteur droit avec flèche 62"/>
          <p:cNvCxnSpPr/>
          <p:nvPr/>
        </p:nvCxnSpPr>
        <p:spPr bwMode="auto">
          <a:xfrm flipV="1">
            <a:off x="3464645" y="2737039"/>
            <a:ext cx="283581" cy="1602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6" name="Ellipse 65"/>
          <p:cNvSpPr/>
          <p:nvPr/>
        </p:nvSpPr>
        <p:spPr bwMode="auto">
          <a:xfrm>
            <a:off x="3760553" y="2613747"/>
            <a:ext cx="172615" cy="172615"/>
          </a:xfrm>
          <a:prstGeom prst="ellipse">
            <a:avLst/>
          </a:prstGeom>
          <a:solidFill>
            <a:srgbClr val="565656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3957828" y="2835668"/>
            <a:ext cx="172615" cy="17261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3464640" y="2231547"/>
            <a:ext cx="43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e</a:t>
            </a:r>
            <a:r>
              <a:rPr lang="en-US" sz="2000" baseline="30000" dirty="0" smtClean="0">
                <a:solidFill>
                  <a:schemeClr val="bg1"/>
                </a:solidFill>
              </a:rPr>
              <a:t>+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3933168" y="2897312"/>
            <a:ext cx="43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e</a:t>
            </a:r>
            <a:r>
              <a:rPr lang="en-US" sz="2000" baseline="30000" dirty="0" smtClean="0">
                <a:solidFill>
                  <a:schemeClr val="bg1"/>
                </a:solidFill>
              </a:rPr>
              <a:t>-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1113149" y="4931596"/>
            <a:ext cx="7186583" cy="1631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A400"/>
                </a:solidFill>
              </a:rPr>
              <a:t>Confirmation </a:t>
            </a:r>
            <a:r>
              <a:rPr lang="en-US" sz="2000" dirty="0" err="1" smtClean="0">
                <a:solidFill>
                  <a:srgbClr val="FFA400"/>
                </a:solidFill>
              </a:rPr>
              <a:t>expérimentale</a:t>
            </a:r>
            <a:r>
              <a:rPr lang="en-US" sz="2000" dirty="0" smtClean="0">
                <a:solidFill>
                  <a:srgbClr val="FFA400"/>
                </a:solidFill>
              </a:rPr>
              <a:t> de </a:t>
            </a:r>
            <a:r>
              <a:rPr lang="en-US" sz="2000" dirty="0" err="1" smtClean="0">
                <a:solidFill>
                  <a:srgbClr val="FFA400"/>
                </a:solidFill>
              </a:rPr>
              <a:t>l’existence</a:t>
            </a:r>
            <a:r>
              <a:rPr lang="en-US" sz="2000" dirty="0" smtClean="0">
                <a:solidFill>
                  <a:srgbClr val="FFA400"/>
                </a:solidFill>
              </a:rPr>
              <a:t> du </a:t>
            </a:r>
            <a:r>
              <a:rPr lang="en-US" sz="2000" dirty="0" err="1" smtClean="0">
                <a:solidFill>
                  <a:srgbClr val="FFA400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rgbClr val="FFA400"/>
                </a:solidFill>
              </a:rPr>
              <a:t> !!!</a:t>
            </a:r>
          </a:p>
          <a:p>
            <a:pPr algn="ctr"/>
            <a:endParaRPr lang="en-US" sz="2000" dirty="0" smtClean="0">
              <a:solidFill>
                <a:srgbClr val="FFA4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A400"/>
                </a:solidFill>
              </a:rPr>
              <a:t>1956: « </a:t>
            </a:r>
            <a:r>
              <a:rPr lang="en-US" sz="2000" dirty="0" err="1" smtClean="0">
                <a:solidFill>
                  <a:srgbClr val="FFA400"/>
                </a:solidFill>
              </a:rPr>
              <a:t>détection</a:t>
            </a:r>
            <a:r>
              <a:rPr lang="en-US" sz="2000" dirty="0" smtClean="0">
                <a:solidFill>
                  <a:srgbClr val="FFA400"/>
                </a:solidFill>
              </a:rPr>
              <a:t> du neutrino </a:t>
            </a:r>
            <a:r>
              <a:rPr lang="en-US" sz="2000" dirty="0" err="1" smtClean="0">
                <a:solidFill>
                  <a:srgbClr val="FFA400"/>
                </a:solidFill>
              </a:rPr>
              <a:t>libre</a:t>
            </a:r>
            <a:r>
              <a:rPr lang="en-US" sz="2000" dirty="0" smtClean="0">
                <a:solidFill>
                  <a:srgbClr val="FFA400"/>
                </a:solidFill>
              </a:rPr>
              <a:t>: </a:t>
            </a:r>
            <a:r>
              <a:rPr lang="en-US" sz="2000" dirty="0" err="1" smtClean="0">
                <a:solidFill>
                  <a:srgbClr val="FFA400"/>
                </a:solidFill>
              </a:rPr>
              <a:t>une</a:t>
            </a:r>
            <a:r>
              <a:rPr lang="en-US" sz="2000" dirty="0" smtClean="0">
                <a:solidFill>
                  <a:srgbClr val="FFA400"/>
                </a:solidFill>
              </a:rPr>
              <a:t> confirmation »</a:t>
            </a:r>
          </a:p>
          <a:p>
            <a:pPr algn="ctr"/>
            <a:endParaRPr lang="en-US" sz="2000" dirty="0" smtClean="0">
              <a:solidFill>
                <a:srgbClr val="FFA4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A400"/>
                </a:solidFill>
              </a:rPr>
              <a:t>→ Prix Nobel 1995 </a:t>
            </a:r>
          </a:p>
        </p:txBody>
      </p:sp>
      <p:sp>
        <p:nvSpPr>
          <p:cNvPr id="57" name="Ellipse 56"/>
          <p:cNvSpPr/>
          <p:nvPr/>
        </p:nvSpPr>
        <p:spPr bwMode="auto">
          <a:xfrm>
            <a:off x="3403000" y="4006921"/>
            <a:ext cx="295896" cy="295896"/>
          </a:xfrm>
          <a:prstGeom prst="ellipse">
            <a:avLst/>
          </a:prstGeom>
          <a:solidFill>
            <a:srgbClr val="990033"/>
          </a:solidFill>
          <a:ln w="9525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2897478" y="3883631"/>
            <a:ext cx="55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90033"/>
                </a:solidFill>
              </a:rPr>
              <a:t>Cd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5240114" y="2219218"/>
            <a:ext cx="3445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Mise</a:t>
            </a:r>
            <a:r>
              <a:rPr lang="en-US" sz="2000" dirty="0" smtClean="0"/>
              <a:t> en </a:t>
            </a:r>
            <a:r>
              <a:rPr lang="en-US" sz="2000" dirty="0" err="1" smtClean="0"/>
              <a:t>évidence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la </a:t>
            </a:r>
            <a:r>
              <a:rPr lang="en-US" sz="2000" dirty="0" err="1" smtClean="0"/>
              <a:t>fois</a:t>
            </a:r>
            <a:endParaRPr lang="en-US" sz="2000" dirty="0" smtClean="0"/>
          </a:p>
          <a:p>
            <a:r>
              <a:rPr lang="en-US" sz="2000" dirty="0" smtClean="0"/>
              <a:t>	de </a:t>
            </a:r>
            <a:r>
              <a:rPr lang="en-US" sz="2000" dirty="0" err="1" smtClean="0"/>
              <a:t>l’électron</a:t>
            </a:r>
            <a:endParaRPr lang="en-US" sz="2000" dirty="0" smtClean="0"/>
          </a:p>
          <a:p>
            <a:r>
              <a:rPr lang="en-US" sz="2000" dirty="0" smtClean="0"/>
              <a:t>	du neutron</a:t>
            </a:r>
            <a:endParaRPr lang="en-US" sz="2000" dirty="0"/>
          </a:p>
        </p:txBody>
      </p:sp>
      <p:sp>
        <p:nvSpPr>
          <p:cNvPr id="76" name="ZoneTexte 75"/>
          <p:cNvSpPr txBox="1"/>
          <p:nvPr/>
        </p:nvSpPr>
        <p:spPr>
          <a:xfrm>
            <a:off x="3748223" y="3760342"/>
            <a:ext cx="92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90033"/>
                </a:solidFill>
              </a:rPr>
              <a:t>+15</a:t>
            </a:r>
            <a:r>
              <a:rPr lang="en-US" sz="2000" dirty="0" smtClean="0">
                <a:solidFill>
                  <a:srgbClr val="990033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990033"/>
                </a:solidFill>
              </a:rPr>
              <a:t>s</a:t>
            </a:r>
            <a:endParaRPr lang="en-US" sz="2000" dirty="0">
              <a:solidFill>
                <a:srgbClr val="990033"/>
              </a:solidFill>
            </a:endParaRPr>
          </a:p>
        </p:txBody>
      </p:sp>
      <p:pic>
        <p:nvPicPr>
          <p:cNvPr id="79" name="Image 78" descr="photon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48492" flipV="1">
            <a:off x="3923966" y="2404908"/>
            <a:ext cx="615796" cy="242766"/>
          </a:xfrm>
          <a:prstGeom prst="rect">
            <a:avLst/>
          </a:prstGeom>
        </p:spPr>
      </p:pic>
      <p:pic>
        <p:nvPicPr>
          <p:cNvPr id="80" name="Image 79" descr="photon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25480" flipV="1">
            <a:off x="4015129" y="2811296"/>
            <a:ext cx="610713" cy="240762"/>
          </a:xfrm>
          <a:prstGeom prst="rect">
            <a:avLst/>
          </a:prstGeom>
        </p:spPr>
      </p:pic>
      <p:pic>
        <p:nvPicPr>
          <p:cNvPr id="81" name="Image 80" descr="photon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83612" flipV="1">
            <a:off x="3763682" y="3662465"/>
            <a:ext cx="615796" cy="242766"/>
          </a:xfrm>
          <a:prstGeom prst="rect">
            <a:avLst/>
          </a:prstGeom>
        </p:spPr>
      </p:pic>
      <p:pic>
        <p:nvPicPr>
          <p:cNvPr id="82" name="Image 81" descr="photon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25480" flipV="1">
            <a:off x="3706887" y="4031866"/>
            <a:ext cx="610713" cy="240762"/>
          </a:xfrm>
          <a:prstGeom prst="rect">
            <a:avLst/>
          </a:prstGeom>
        </p:spPr>
      </p:pic>
      <p:sp>
        <p:nvSpPr>
          <p:cNvPr id="83" name="ZoneTexte 82"/>
          <p:cNvSpPr txBox="1"/>
          <p:nvPr/>
        </p:nvSpPr>
        <p:spPr>
          <a:xfrm>
            <a:off x="5240114" y="3711026"/>
            <a:ext cx="2813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Test « </a:t>
            </a:r>
            <a:r>
              <a:rPr lang="en-US" sz="2000" dirty="0" err="1" smtClean="0"/>
              <a:t>témoin</a:t>
            </a:r>
            <a:r>
              <a:rPr lang="en-US" sz="2000" dirty="0" smtClean="0"/>
              <a:t> » </a:t>
            </a:r>
          </a:p>
          <a:p>
            <a:r>
              <a:rPr lang="en-US" sz="2000" dirty="0" smtClean="0"/>
              <a:t>	sans </a:t>
            </a:r>
            <a:r>
              <a:rPr lang="en-US" sz="2000" dirty="0" err="1" smtClean="0"/>
              <a:t>réacteur</a:t>
            </a:r>
            <a:endParaRPr lang="en-US" sz="2000" dirty="0" smtClean="0"/>
          </a:p>
          <a:p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65" name="ZoneTexte 64"/>
          <p:cNvSpPr txBox="1"/>
          <p:nvPr/>
        </p:nvSpPr>
        <p:spPr>
          <a:xfrm>
            <a:off x="2860486" y="1960309"/>
            <a:ext cx="687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eau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1914157" y="261680"/>
            <a:ext cx="544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Le neutrino </a:t>
            </a:r>
            <a:r>
              <a:rPr lang="en-US" sz="3200" dirty="0" err="1">
                <a:solidFill>
                  <a:srgbClr val="FFFF00"/>
                </a:solidFill>
              </a:rPr>
              <a:t>passe-muraille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2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" descr="terre.ps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243" y="1566334"/>
            <a:ext cx="1722170" cy="17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564582" y="261680"/>
            <a:ext cx="64193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Les neutrinos (</a:t>
            </a:r>
            <a:r>
              <a:rPr lang="en-US" sz="32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) </a:t>
            </a:r>
            <a:r>
              <a:rPr lang="en-US" sz="3200" dirty="0" err="1" smtClean="0">
                <a:solidFill>
                  <a:srgbClr val="FFFF00"/>
                </a:solidFill>
              </a:rPr>
              <a:t>sont</a:t>
            </a:r>
            <a:r>
              <a:rPr lang="en-US" sz="3200" dirty="0" smtClean="0">
                <a:solidFill>
                  <a:srgbClr val="FFFF00"/>
                </a:solidFill>
              </a:rPr>
              <a:t> partout 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" name="Image 8" descr="monflier.jpg"/>
          <p:cNvPicPr>
            <a:picLocks noChangeAspect="1"/>
          </p:cNvPicPr>
          <p:nvPr/>
        </p:nvPicPr>
        <p:blipFill>
          <a:blip r:embed="rId4"/>
          <a:srcRect l="51044"/>
          <a:stretch>
            <a:fillRect/>
          </a:stretch>
        </p:blipFill>
        <p:spPr>
          <a:xfrm>
            <a:off x="525848" y="2450965"/>
            <a:ext cx="2049410" cy="301530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21923" y="1185333"/>
            <a:ext cx="2967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millions de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Image 11" descr="soleil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477" y="3418339"/>
            <a:ext cx="2611967" cy="19918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77174" y="2737557"/>
            <a:ext cx="3065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 </a:t>
            </a:r>
            <a:r>
              <a:rPr lang="en-US" dirty="0" err="1" smtClean="0"/>
              <a:t>milliers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de milliards de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Connecteur droit avec flèche 14"/>
          <p:cNvCxnSpPr/>
          <p:nvPr/>
        </p:nvCxnSpPr>
        <p:spPr bwMode="auto">
          <a:xfrm rot="10800000" flipV="1">
            <a:off x="2659927" y="3033889"/>
            <a:ext cx="1157109" cy="7761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7" name="Connecteur droit avec flèche 16"/>
          <p:cNvCxnSpPr/>
          <p:nvPr/>
        </p:nvCxnSpPr>
        <p:spPr bwMode="auto">
          <a:xfrm rot="10800000" flipV="1">
            <a:off x="2674039" y="4442490"/>
            <a:ext cx="3344326" cy="730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4" name="Grouper 23"/>
          <p:cNvGrpSpPr/>
          <p:nvPr/>
        </p:nvGrpSpPr>
        <p:grpSpPr>
          <a:xfrm>
            <a:off x="2716367" y="5362222"/>
            <a:ext cx="3307539" cy="983777"/>
            <a:chOff x="2398888" y="5362222"/>
            <a:chExt cx="3307539" cy="983777"/>
          </a:xfrm>
        </p:grpSpPr>
        <p:cxnSp>
          <p:nvCxnSpPr>
            <p:cNvPr id="20" name="Connecteur droit avec flèche 19"/>
            <p:cNvCxnSpPr/>
            <p:nvPr/>
          </p:nvCxnSpPr>
          <p:spPr bwMode="auto">
            <a:xfrm>
              <a:off x="2398888" y="5362222"/>
              <a:ext cx="1580445" cy="7055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3" name="ZoneTexte 22"/>
            <p:cNvSpPr txBox="1"/>
            <p:nvPr/>
          </p:nvSpPr>
          <p:spPr>
            <a:xfrm>
              <a:off x="4035777" y="5884334"/>
              <a:ext cx="1670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FFCC"/>
                  </a:solidFill>
                </a:rPr>
                <a:t>4000 </a:t>
              </a:r>
              <a:r>
                <a:rPr lang="en-US" dirty="0" err="1" smtClean="0">
                  <a:solidFill>
                    <a:srgbClr val="CCFFCC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dirty="0" smtClean="0">
                  <a:solidFill>
                    <a:srgbClr val="CCFFCC"/>
                  </a:solidFill>
                </a:rPr>
                <a:t> /</a:t>
              </a:r>
              <a:r>
                <a:rPr lang="en-US" dirty="0" err="1" smtClean="0">
                  <a:solidFill>
                    <a:srgbClr val="CCFFCC"/>
                  </a:solidFill>
                </a:rPr>
                <a:t>s</a:t>
              </a:r>
              <a:endParaRPr lang="en-US" dirty="0">
                <a:solidFill>
                  <a:srgbClr val="CCFFCC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23</a:t>
            </a:fld>
            <a:endParaRPr lang="en-US" sz="12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24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97950" y="261680"/>
            <a:ext cx="72757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Première </a:t>
            </a:r>
            <a:r>
              <a:rPr lang="en-US" sz="3200" dirty="0" err="1" smtClean="0">
                <a:solidFill>
                  <a:srgbClr val="FFFF00"/>
                </a:solidFill>
              </a:rPr>
              <a:t>détection</a:t>
            </a:r>
            <a:r>
              <a:rPr lang="en-US" sz="3200" dirty="0" smtClean="0">
                <a:solidFill>
                  <a:srgbClr val="FFFF00"/>
                </a:solidFill>
              </a:rPr>
              <a:t> de </a:t>
            </a:r>
            <a:r>
              <a:rPr lang="en-US" sz="32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cosmiques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4154" y="998648"/>
            <a:ext cx="7593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A400"/>
                </a:solidFill>
              </a:rPr>
              <a:t>1986</a:t>
            </a:r>
            <a:r>
              <a:rPr lang="en-US" sz="2000" dirty="0" smtClean="0"/>
              <a:t>:	</a:t>
            </a:r>
            <a:r>
              <a:rPr lang="en-US" sz="2000" dirty="0" err="1" smtClean="0"/>
              <a:t>Cuve</a:t>
            </a:r>
            <a:r>
              <a:rPr lang="en-US" sz="2000" dirty="0" smtClean="0"/>
              <a:t> de </a:t>
            </a:r>
            <a:r>
              <a:rPr lang="en-US" sz="2000" dirty="0" err="1" smtClean="0"/>
              <a:t>Kamioka</a:t>
            </a:r>
            <a:r>
              <a:rPr lang="en-US" sz="2000" dirty="0" smtClean="0"/>
              <a:t> au </a:t>
            </a:r>
            <a:r>
              <a:rPr lang="en-US" sz="2000" dirty="0" err="1" smtClean="0"/>
              <a:t>Japon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	3000 </a:t>
            </a:r>
            <a:r>
              <a:rPr lang="en-US" sz="2000" dirty="0" err="1" smtClean="0"/>
              <a:t>tonnes</a:t>
            </a:r>
            <a:r>
              <a:rPr lang="en-US" sz="2000" dirty="0" smtClean="0"/>
              <a:t> </a:t>
            </a:r>
            <a:r>
              <a:rPr lang="en-US" sz="2000" dirty="0" err="1" smtClean="0"/>
              <a:t>d’eau</a:t>
            </a:r>
            <a:r>
              <a:rPr lang="en-US" sz="2000" dirty="0" smtClean="0"/>
              <a:t>, 1000 tubes </a:t>
            </a:r>
            <a:r>
              <a:rPr lang="en-US" sz="2000" dirty="0" err="1" smtClean="0"/>
              <a:t>photomultiplicateurs</a:t>
            </a:r>
            <a:endParaRPr lang="en-US" sz="2000" dirty="0"/>
          </a:p>
        </p:txBody>
      </p:sp>
      <p:pic>
        <p:nvPicPr>
          <p:cNvPr id="5" name="Image 4" descr="kamiokan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288" y="1860730"/>
            <a:ext cx="6224306" cy="417028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1915" y="2675390"/>
            <a:ext cx="1982283" cy="2554545"/>
          </a:xfrm>
          <a:prstGeom prst="rect">
            <a:avLst/>
          </a:prstGeom>
          <a:noFill/>
          <a:ln w="38100" cap="flat" cmpd="sng" algn="ctr">
            <a:solidFill>
              <a:srgbClr val="FFA4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Super-</a:t>
            </a:r>
          </a:p>
          <a:p>
            <a:pPr algn="ctr"/>
            <a:r>
              <a:rPr lang="en-US" sz="2000" dirty="0" err="1" smtClean="0"/>
              <a:t>Kamiokande</a:t>
            </a:r>
            <a:endParaRPr lang="en-US" sz="2000" dirty="0" smtClean="0"/>
          </a:p>
          <a:p>
            <a:pPr algn="ctr"/>
            <a:r>
              <a:rPr lang="en-US" sz="2000" dirty="0" smtClean="0"/>
              <a:t>(1996)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50.000 </a:t>
            </a:r>
            <a:r>
              <a:rPr lang="en-US" sz="2000" dirty="0" err="1" smtClean="0"/>
              <a:t>tonnes</a:t>
            </a:r>
            <a:endParaRPr lang="en-US" sz="2000" dirty="0" smtClean="0"/>
          </a:p>
          <a:p>
            <a:pPr algn="ctr"/>
            <a:r>
              <a:rPr lang="en-US" sz="2000" dirty="0" err="1" smtClean="0"/>
              <a:t>d’eau</a:t>
            </a: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11129 </a:t>
            </a:r>
            <a:r>
              <a:rPr lang="en-US" sz="2000" dirty="0" err="1" smtClean="0"/>
              <a:t>PMs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009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25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4" y="1117643"/>
            <a:ext cx="4447270" cy="5041900"/>
          </a:xfrm>
          <a:prstGeom prst="rect">
            <a:avLst/>
          </a:prstGeom>
        </p:spPr>
      </p:pic>
      <p:pic>
        <p:nvPicPr>
          <p:cNvPr id="5" name="Image 4" descr="S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080" y="1182439"/>
            <a:ext cx="3487518" cy="49728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98447" y="261680"/>
            <a:ext cx="7274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Premières </a:t>
            </a:r>
            <a:r>
              <a:rPr lang="en-US" sz="3200" dirty="0" err="1">
                <a:solidFill>
                  <a:srgbClr val="FFFF00"/>
                </a:solidFill>
              </a:rPr>
              <a:t>détection</a:t>
            </a:r>
            <a:r>
              <a:rPr lang="en-US" sz="3200" dirty="0">
                <a:solidFill>
                  <a:srgbClr val="FFFF00"/>
                </a:solidFill>
              </a:rPr>
              <a:t> de </a:t>
            </a:r>
            <a:r>
              <a:rPr lang="en-US" sz="32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cosmiques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3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26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98447" y="261680"/>
            <a:ext cx="7274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Premières </a:t>
            </a:r>
            <a:r>
              <a:rPr lang="en-US" sz="3200" dirty="0" err="1">
                <a:solidFill>
                  <a:srgbClr val="FFFF00"/>
                </a:solidFill>
              </a:rPr>
              <a:t>détection</a:t>
            </a:r>
            <a:r>
              <a:rPr lang="en-US" sz="3200" dirty="0">
                <a:solidFill>
                  <a:srgbClr val="FFFF00"/>
                </a:solidFill>
              </a:rPr>
              <a:t> de </a:t>
            </a:r>
            <a:r>
              <a:rPr lang="en-US" sz="32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cosmiques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Image 3" descr="Sun-at-Night_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793" y="975303"/>
            <a:ext cx="4826000" cy="5080000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10970" y="1775374"/>
            <a:ext cx="4130444" cy="4056237"/>
            <a:chOff x="110970" y="1430163"/>
            <a:chExt cx="4130444" cy="3871302"/>
          </a:xfrm>
        </p:grpSpPr>
        <p:sp>
          <p:nvSpPr>
            <p:cNvPr id="6" name="Explosion 1 5"/>
            <p:cNvSpPr/>
            <p:nvPr/>
          </p:nvSpPr>
          <p:spPr bwMode="auto">
            <a:xfrm>
              <a:off x="110970" y="1430163"/>
              <a:ext cx="4130444" cy="3871302"/>
            </a:xfrm>
            <a:prstGeom prst="irregularSeal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74045" y="2563307"/>
              <a:ext cx="2405075" cy="1498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Photo du Soleil</a:t>
              </a:r>
            </a:p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prise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</a:p>
            <a:p>
              <a:pPr algn="ctr"/>
              <a:endParaRPr lang="en-US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DE NUIT !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45231" y="1072622"/>
            <a:ext cx="3238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Détection</a:t>
            </a:r>
            <a:r>
              <a:rPr lang="en-US" sz="2000" dirty="0" smtClean="0"/>
              <a:t> cone Cerenkov</a:t>
            </a:r>
          </a:p>
          <a:p>
            <a:r>
              <a:rPr lang="en-US" sz="2000" dirty="0" smtClean="0"/>
              <a:t>→ </a:t>
            </a:r>
            <a:r>
              <a:rPr lang="en-US" sz="2000" dirty="0" err="1" smtClean="0"/>
              <a:t>directionalité</a:t>
            </a:r>
            <a:r>
              <a:rPr 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608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27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 rot="2459139">
            <a:off x="166172" y="4535138"/>
            <a:ext cx="3878262" cy="99218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</a:bodyPr>
          <a:lstStyle/>
          <a:p>
            <a:pPr algn="ctr"/>
            <a:r>
              <a:rPr lang="fr-F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Comic Sans MS"/>
                <a:cs typeface="Comic Sans MS"/>
              </a:rPr>
              <a:t>Notre univers</a:t>
            </a:r>
          </a:p>
        </p:txBody>
      </p:sp>
      <p:grpSp>
        <p:nvGrpSpPr>
          <p:cNvPr id="19" name="Grouper 18"/>
          <p:cNvGrpSpPr/>
          <p:nvPr/>
        </p:nvGrpSpPr>
        <p:grpSpPr>
          <a:xfrm>
            <a:off x="3740723" y="1065088"/>
            <a:ext cx="5272348" cy="2182139"/>
            <a:chOff x="3740723" y="1065088"/>
            <a:chExt cx="5272348" cy="2182139"/>
          </a:xfrm>
        </p:grpSpPr>
        <p:pic>
          <p:nvPicPr>
            <p:cNvPr id="5" name="Picture 10" descr="whirlpoo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3893123" y="912688"/>
              <a:ext cx="1219200" cy="1524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" name="Imag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12871" y="1629565"/>
              <a:ext cx="1600200" cy="16176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8" name="Imag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1410" y="4919753"/>
            <a:ext cx="1828800" cy="1519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813179"/>
              </p:ext>
            </p:extLst>
          </p:nvPr>
        </p:nvGraphicFramePr>
        <p:xfrm>
          <a:off x="804938" y="1628934"/>
          <a:ext cx="68595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6216621" y="3530872"/>
            <a:ext cx="2798767" cy="1992313"/>
            <a:chOff x="3913" y="2592"/>
            <a:chExt cx="1763" cy="1255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rot="20845412" flipV="1">
              <a:off x="4320" y="2592"/>
              <a:ext cx="384" cy="624"/>
            </a:xfrm>
            <a:custGeom>
              <a:avLst/>
              <a:gdLst>
                <a:gd name="T0" fmla="*/ 0 w 240"/>
                <a:gd name="T1" fmla="*/ 11492 h 384"/>
                <a:gd name="T2" fmla="*/ 5154 w 240"/>
                <a:gd name="T3" fmla="*/ 7183 h 384"/>
                <a:gd name="T4" fmla="*/ 6435 w 240"/>
                <a:gd name="T5" fmla="*/ 0 h 384"/>
                <a:gd name="T6" fmla="*/ 0 60000 65536"/>
                <a:gd name="T7" fmla="*/ 0 60000 65536"/>
                <a:gd name="T8" fmla="*/ 0 60000 65536"/>
                <a:gd name="T9" fmla="*/ 0 w 240"/>
                <a:gd name="T10" fmla="*/ 0 h 384"/>
                <a:gd name="T11" fmla="*/ 240 w 24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84">
                  <a:moveTo>
                    <a:pt x="0" y="384"/>
                  </a:moveTo>
                  <a:cubicBezTo>
                    <a:pt x="76" y="344"/>
                    <a:pt x="152" y="304"/>
                    <a:pt x="192" y="240"/>
                  </a:cubicBezTo>
                  <a:cubicBezTo>
                    <a:pt x="232" y="176"/>
                    <a:pt x="232" y="40"/>
                    <a:pt x="24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913" y="3130"/>
              <a:ext cx="1763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Matière </a:t>
              </a:r>
              <a:r>
                <a:rPr lang="fr-FR" dirty="0" smtClean="0">
                  <a:solidFill>
                    <a:srgbClr val="FF0000"/>
                  </a:solidFill>
                </a:rPr>
                <a:t>ordinaire</a:t>
              </a:r>
            </a:p>
            <a:p>
              <a:pPr algn="ctr"/>
              <a:r>
                <a:rPr lang="fr-FR" sz="2000" dirty="0" smtClean="0">
                  <a:solidFill>
                    <a:srgbClr val="FF0000"/>
                  </a:solidFill>
                </a:rPr>
                <a:t>(baryons)</a:t>
              </a:r>
              <a:endParaRPr lang="fr-FR" sz="2000" dirty="0">
                <a:solidFill>
                  <a:srgbClr val="FF0000"/>
                </a:solidFill>
              </a:endParaRP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n</a:t>
              </a:r>
              <a:r>
                <a:rPr lang="fr-FR" dirty="0" smtClean="0">
                  <a:solidFill>
                    <a:srgbClr val="FF0000"/>
                  </a:solidFill>
                </a:rPr>
                <a:t>on détectée</a:t>
              </a:r>
              <a:endParaRPr lang="fr-FR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218898" y="1130807"/>
            <a:ext cx="2798763" cy="1804988"/>
            <a:chOff x="3304" y="594"/>
            <a:chExt cx="1763" cy="1137"/>
          </a:xfrm>
        </p:grpSpPr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304" y="594"/>
              <a:ext cx="1763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dirty="0">
                  <a:solidFill>
                    <a:srgbClr val="FFFEAC"/>
                  </a:solidFill>
                </a:rPr>
                <a:t>Matière </a:t>
              </a:r>
              <a:r>
                <a:rPr lang="fr-FR" dirty="0" smtClean="0">
                  <a:solidFill>
                    <a:srgbClr val="FFFEAC"/>
                  </a:solidFill>
                </a:rPr>
                <a:t>ordinaire</a:t>
              </a:r>
            </a:p>
            <a:p>
              <a:pPr algn="ctr"/>
              <a:r>
                <a:rPr lang="fr-FR" sz="2000" dirty="0" smtClean="0">
                  <a:solidFill>
                    <a:srgbClr val="FFFEAC"/>
                  </a:solidFill>
                </a:rPr>
                <a:t> (baryons)</a:t>
              </a:r>
            </a:p>
            <a:p>
              <a:pPr algn="ctr"/>
              <a:r>
                <a:rPr lang="fr-FR" dirty="0" smtClean="0">
                  <a:solidFill>
                    <a:srgbClr val="FFFEAC"/>
                  </a:solidFill>
                </a:rPr>
                <a:t>lumineuse</a:t>
              </a:r>
              <a:endParaRPr lang="fr-FR" dirty="0">
                <a:solidFill>
                  <a:srgbClr val="FFFEAC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 rot="421474">
              <a:off x="3867" y="1314"/>
              <a:ext cx="245" cy="417"/>
            </a:xfrm>
            <a:custGeom>
              <a:avLst/>
              <a:gdLst>
                <a:gd name="T0" fmla="*/ 0 w 240"/>
                <a:gd name="T1" fmla="*/ 6561 h 384"/>
                <a:gd name="T2" fmla="*/ 685 w 240"/>
                <a:gd name="T3" fmla="*/ 4103 h 384"/>
                <a:gd name="T4" fmla="*/ 862 w 240"/>
                <a:gd name="T5" fmla="*/ 0 h 384"/>
                <a:gd name="T6" fmla="*/ 0 60000 65536"/>
                <a:gd name="T7" fmla="*/ 0 60000 65536"/>
                <a:gd name="T8" fmla="*/ 0 60000 65536"/>
                <a:gd name="T9" fmla="*/ 0 w 240"/>
                <a:gd name="T10" fmla="*/ 0 h 384"/>
                <a:gd name="T11" fmla="*/ 240 w 24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84">
                  <a:moveTo>
                    <a:pt x="0" y="384"/>
                  </a:moveTo>
                  <a:cubicBezTo>
                    <a:pt x="76" y="344"/>
                    <a:pt x="152" y="304"/>
                    <a:pt x="192" y="240"/>
                  </a:cubicBezTo>
                  <a:cubicBezTo>
                    <a:pt x="232" y="176"/>
                    <a:pt x="232" y="40"/>
                    <a:pt x="240" y="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 type="stealth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48051" y="1440033"/>
            <a:ext cx="2536827" cy="1724025"/>
            <a:chOff x="16" y="1074"/>
            <a:chExt cx="1598" cy="1086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16" y="1074"/>
              <a:ext cx="1598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fr-FR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Matière sombre</a:t>
              </a:r>
            </a:p>
            <a:p>
              <a:pPr algn="ctr">
                <a:defRPr/>
              </a:pPr>
              <a:r>
                <a:rPr lang="fr-FR" sz="2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Nature inconnue</a:t>
              </a:r>
              <a:endPara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 flipH="1">
              <a:off x="816" y="1584"/>
              <a:ext cx="432" cy="576"/>
            </a:xfrm>
            <a:custGeom>
              <a:avLst/>
              <a:gdLst>
                <a:gd name="T0" fmla="*/ 0 w 240"/>
                <a:gd name="T1" fmla="*/ 1944 h 384"/>
                <a:gd name="T2" fmla="*/ 2018 w 240"/>
                <a:gd name="T3" fmla="*/ 1215 h 384"/>
                <a:gd name="T4" fmla="*/ 2520 w 240"/>
                <a:gd name="T5" fmla="*/ 0 h 384"/>
                <a:gd name="T6" fmla="*/ 0 60000 65536"/>
                <a:gd name="T7" fmla="*/ 0 60000 65536"/>
                <a:gd name="T8" fmla="*/ 0 60000 65536"/>
                <a:gd name="T9" fmla="*/ 0 w 240"/>
                <a:gd name="T10" fmla="*/ 0 h 384"/>
                <a:gd name="T11" fmla="*/ 240 w 24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84">
                  <a:moveTo>
                    <a:pt x="0" y="384"/>
                  </a:moveTo>
                  <a:cubicBezTo>
                    <a:pt x="76" y="344"/>
                    <a:pt x="152" y="304"/>
                    <a:pt x="192" y="240"/>
                  </a:cubicBezTo>
                  <a:cubicBezTo>
                    <a:pt x="232" y="176"/>
                    <a:pt x="232" y="40"/>
                    <a:pt x="24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238945" y="3640142"/>
            <a:ext cx="2329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mic Sans MS"/>
                <a:cs typeface="Comic Sans MS"/>
              </a:rPr>
              <a:t>N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eutrinos?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21" name="Image 20" descr="neutrino_ghost_blue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716" y="2661433"/>
            <a:ext cx="1205827" cy="10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5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28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 rot="2459139">
            <a:off x="166172" y="4535138"/>
            <a:ext cx="3878262" cy="99218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</a:bodyPr>
          <a:lstStyle/>
          <a:p>
            <a:pPr algn="ctr"/>
            <a:r>
              <a:rPr lang="fr-F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Comic Sans MS"/>
                <a:cs typeface="Comic Sans MS"/>
              </a:rPr>
              <a:t>Notre univers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492799"/>
              </p:ext>
            </p:extLst>
          </p:nvPr>
        </p:nvGraphicFramePr>
        <p:xfrm>
          <a:off x="804938" y="1628934"/>
          <a:ext cx="68595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48051" y="1440033"/>
            <a:ext cx="2536827" cy="1724025"/>
            <a:chOff x="16" y="1074"/>
            <a:chExt cx="1598" cy="1086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16" y="1074"/>
              <a:ext cx="1598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fr-FR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Matière sombre</a:t>
              </a:r>
            </a:p>
            <a:p>
              <a:pPr algn="ctr">
                <a:defRPr/>
              </a:pPr>
              <a:r>
                <a:rPr lang="fr-FR" sz="2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Nature inconnue</a:t>
              </a:r>
              <a:endPara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 flipH="1">
              <a:off x="816" y="1584"/>
              <a:ext cx="432" cy="576"/>
            </a:xfrm>
            <a:custGeom>
              <a:avLst/>
              <a:gdLst>
                <a:gd name="T0" fmla="*/ 0 w 240"/>
                <a:gd name="T1" fmla="*/ 1944 h 384"/>
                <a:gd name="T2" fmla="*/ 2018 w 240"/>
                <a:gd name="T3" fmla="*/ 1215 h 384"/>
                <a:gd name="T4" fmla="*/ 2520 w 240"/>
                <a:gd name="T5" fmla="*/ 0 h 384"/>
                <a:gd name="T6" fmla="*/ 0 60000 65536"/>
                <a:gd name="T7" fmla="*/ 0 60000 65536"/>
                <a:gd name="T8" fmla="*/ 0 60000 65536"/>
                <a:gd name="T9" fmla="*/ 0 w 240"/>
                <a:gd name="T10" fmla="*/ 0 h 384"/>
                <a:gd name="T11" fmla="*/ 240 w 24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84">
                  <a:moveTo>
                    <a:pt x="0" y="384"/>
                  </a:moveTo>
                  <a:cubicBezTo>
                    <a:pt x="76" y="344"/>
                    <a:pt x="152" y="304"/>
                    <a:pt x="192" y="240"/>
                  </a:cubicBezTo>
                  <a:cubicBezTo>
                    <a:pt x="232" y="176"/>
                    <a:pt x="232" y="40"/>
                    <a:pt x="24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5080181" y="4975733"/>
            <a:ext cx="32400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Les </a:t>
            </a:r>
            <a:r>
              <a:rPr lang="en-US" sz="1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sont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nombreux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Les </a:t>
            </a:r>
            <a:r>
              <a:rPr lang="en-US" sz="1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sont</a:t>
            </a:r>
            <a:r>
              <a:rPr lang="en-US" sz="1800" dirty="0" smtClean="0">
                <a:solidFill>
                  <a:srgbClr val="FFFF00"/>
                </a:solidFill>
              </a:rPr>
              <a:t> massifs</a:t>
            </a:r>
          </a:p>
          <a:p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err="1" smtClean="0">
                <a:solidFill>
                  <a:srgbClr val="FFFF00"/>
                </a:solidFill>
              </a:rPr>
              <a:t>Quelle</a:t>
            </a:r>
            <a:r>
              <a:rPr lang="en-US" dirty="0" smtClean="0">
                <a:solidFill>
                  <a:srgbClr val="FFFF00"/>
                </a:solidFill>
              </a:rPr>
              <a:t> masse?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Flèche vers la droite 20"/>
          <p:cNvSpPr/>
          <p:nvPr/>
        </p:nvSpPr>
        <p:spPr bwMode="auto">
          <a:xfrm>
            <a:off x="5135154" y="5915466"/>
            <a:ext cx="762000" cy="3016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38945" y="3640142"/>
            <a:ext cx="2329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mic Sans MS"/>
                <a:cs typeface="Comic Sans MS"/>
              </a:rPr>
              <a:t>N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eutrinos?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2" name="Image 11" descr="neutrino_ghost_blue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16" y="2661433"/>
            <a:ext cx="1205827" cy="10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1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29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10" name="Forme libre 9"/>
          <p:cNvSpPr/>
          <p:nvPr/>
        </p:nvSpPr>
        <p:spPr bwMode="auto">
          <a:xfrm>
            <a:off x="2469701" y="4174623"/>
            <a:ext cx="584706" cy="812120"/>
          </a:xfrm>
          <a:custGeom>
            <a:avLst/>
            <a:gdLst>
              <a:gd name="connsiteX0" fmla="*/ 0 w 381000"/>
              <a:gd name="connsiteY0" fmla="*/ 640292 h 1297517"/>
              <a:gd name="connsiteX1" fmla="*/ 133350 w 381000"/>
              <a:gd name="connsiteY1" fmla="*/ 94192 h 1297517"/>
              <a:gd name="connsiteX2" fmla="*/ 234950 w 381000"/>
              <a:gd name="connsiteY2" fmla="*/ 1205442 h 1297517"/>
              <a:gd name="connsiteX3" fmla="*/ 381000 w 381000"/>
              <a:gd name="connsiteY3" fmla="*/ 646642 h 129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297517">
                <a:moveTo>
                  <a:pt x="0" y="640292"/>
                </a:moveTo>
                <a:cubicBezTo>
                  <a:pt x="47096" y="320146"/>
                  <a:pt x="94192" y="0"/>
                  <a:pt x="133350" y="94192"/>
                </a:cubicBezTo>
                <a:cubicBezTo>
                  <a:pt x="172508" y="188384"/>
                  <a:pt x="193675" y="1113367"/>
                  <a:pt x="234950" y="1205442"/>
                </a:cubicBezTo>
                <a:cubicBezTo>
                  <a:pt x="276225" y="1297517"/>
                  <a:pt x="381000" y="646642"/>
                  <a:pt x="381000" y="646642"/>
                </a:cubicBezTo>
              </a:path>
            </a:pathLst>
          </a:custGeom>
          <a:noFill/>
          <a:ln w="38100" cap="flat" cmpd="sng" algn="ctr">
            <a:solidFill>
              <a:srgbClr val="A45E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3300"/>
              </a:solidFill>
            </a:endParaRPr>
          </a:p>
        </p:txBody>
      </p:sp>
      <p:sp>
        <p:nvSpPr>
          <p:cNvPr id="11" name="Forme libre 10"/>
          <p:cNvSpPr/>
          <p:nvPr/>
        </p:nvSpPr>
        <p:spPr bwMode="auto">
          <a:xfrm>
            <a:off x="3080566" y="4424124"/>
            <a:ext cx="584706" cy="252214"/>
          </a:xfrm>
          <a:custGeom>
            <a:avLst/>
            <a:gdLst>
              <a:gd name="connsiteX0" fmla="*/ 0 w 381000"/>
              <a:gd name="connsiteY0" fmla="*/ 640292 h 1297517"/>
              <a:gd name="connsiteX1" fmla="*/ 133350 w 381000"/>
              <a:gd name="connsiteY1" fmla="*/ 94192 h 1297517"/>
              <a:gd name="connsiteX2" fmla="*/ 234950 w 381000"/>
              <a:gd name="connsiteY2" fmla="*/ 1205442 h 1297517"/>
              <a:gd name="connsiteX3" fmla="*/ 381000 w 381000"/>
              <a:gd name="connsiteY3" fmla="*/ 646642 h 129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297517">
                <a:moveTo>
                  <a:pt x="0" y="640292"/>
                </a:moveTo>
                <a:cubicBezTo>
                  <a:pt x="47096" y="320146"/>
                  <a:pt x="94192" y="0"/>
                  <a:pt x="133350" y="94192"/>
                </a:cubicBezTo>
                <a:cubicBezTo>
                  <a:pt x="172508" y="188384"/>
                  <a:pt x="193675" y="1113367"/>
                  <a:pt x="234950" y="1205442"/>
                </a:cubicBezTo>
                <a:cubicBezTo>
                  <a:pt x="276225" y="1297517"/>
                  <a:pt x="381000" y="646642"/>
                  <a:pt x="381000" y="646642"/>
                </a:cubicBezTo>
              </a:path>
            </a:pathLst>
          </a:custGeom>
          <a:noFill/>
          <a:ln w="38100" cap="flat" cmpd="sng" algn="ctr">
            <a:solidFill>
              <a:srgbClr val="A45E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3300"/>
              </a:solidFill>
            </a:endParaRPr>
          </a:p>
        </p:txBody>
      </p:sp>
      <p:sp>
        <p:nvSpPr>
          <p:cNvPr id="12" name="Forme libre 11"/>
          <p:cNvSpPr/>
          <p:nvPr/>
        </p:nvSpPr>
        <p:spPr bwMode="auto">
          <a:xfrm>
            <a:off x="3635740" y="4424124"/>
            <a:ext cx="584706" cy="307154"/>
          </a:xfrm>
          <a:custGeom>
            <a:avLst/>
            <a:gdLst>
              <a:gd name="connsiteX0" fmla="*/ 0 w 381000"/>
              <a:gd name="connsiteY0" fmla="*/ 640292 h 1297517"/>
              <a:gd name="connsiteX1" fmla="*/ 133350 w 381000"/>
              <a:gd name="connsiteY1" fmla="*/ 94192 h 1297517"/>
              <a:gd name="connsiteX2" fmla="*/ 234950 w 381000"/>
              <a:gd name="connsiteY2" fmla="*/ 1205442 h 1297517"/>
              <a:gd name="connsiteX3" fmla="*/ 381000 w 381000"/>
              <a:gd name="connsiteY3" fmla="*/ 646642 h 129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297517">
                <a:moveTo>
                  <a:pt x="0" y="640292"/>
                </a:moveTo>
                <a:cubicBezTo>
                  <a:pt x="47096" y="320146"/>
                  <a:pt x="94192" y="0"/>
                  <a:pt x="133350" y="94192"/>
                </a:cubicBezTo>
                <a:cubicBezTo>
                  <a:pt x="172508" y="188384"/>
                  <a:pt x="193675" y="1113367"/>
                  <a:pt x="234950" y="1205442"/>
                </a:cubicBezTo>
                <a:cubicBezTo>
                  <a:pt x="276225" y="1297517"/>
                  <a:pt x="381000" y="646642"/>
                  <a:pt x="381000" y="646642"/>
                </a:cubicBezTo>
              </a:path>
            </a:pathLst>
          </a:custGeom>
          <a:noFill/>
          <a:ln w="38100" cap="flat" cmpd="sng" algn="ctr">
            <a:solidFill>
              <a:srgbClr val="A45E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3300"/>
              </a:solidFill>
            </a:endParaRPr>
          </a:p>
        </p:txBody>
      </p:sp>
      <p:sp>
        <p:nvSpPr>
          <p:cNvPr id="13" name="Forme libre 12"/>
          <p:cNvSpPr/>
          <p:nvPr/>
        </p:nvSpPr>
        <p:spPr bwMode="auto">
          <a:xfrm>
            <a:off x="4797280" y="4174623"/>
            <a:ext cx="584706" cy="812120"/>
          </a:xfrm>
          <a:custGeom>
            <a:avLst/>
            <a:gdLst>
              <a:gd name="connsiteX0" fmla="*/ 0 w 381000"/>
              <a:gd name="connsiteY0" fmla="*/ 640292 h 1297517"/>
              <a:gd name="connsiteX1" fmla="*/ 133350 w 381000"/>
              <a:gd name="connsiteY1" fmla="*/ 94192 h 1297517"/>
              <a:gd name="connsiteX2" fmla="*/ 234950 w 381000"/>
              <a:gd name="connsiteY2" fmla="*/ 1205442 h 1297517"/>
              <a:gd name="connsiteX3" fmla="*/ 381000 w 381000"/>
              <a:gd name="connsiteY3" fmla="*/ 646642 h 129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297517">
                <a:moveTo>
                  <a:pt x="0" y="640292"/>
                </a:moveTo>
                <a:cubicBezTo>
                  <a:pt x="47096" y="320146"/>
                  <a:pt x="94192" y="0"/>
                  <a:pt x="133350" y="94192"/>
                </a:cubicBezTo>
                <a:cubicBezTo>
                  <a:pt x="172508" y="188384"/>
                  <a:pt x="193675" y="1113367"/>
                  <a:pt x="234950" y="1205442"/>
                </a:cubicBezTo>
                <a:cubicBezTo>
                  <a:pt x="276225" y="1297517"/>
                  <a:pt x="381000" y="646642"/>
                  <a:pt x="381000" y="646642"/>
                </a:cubicBezTo>
              </a:path>
            </a:pathLst>
          </a:custGeom>
          <a:noFill/>
          <a:ln w="38100" cap="flat" cmpd="sng" algn="ctr">
            <a:solidFill>
              <a:srgbClr val="A45E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330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 bwMode="auto">
          <a:xfrm rot="5400000">
            <a:off x="5198059" y="4577635"/>
            <a:ext cx="787270" cy="1125"/>
          </a:xfrm>
          <a:prstGeom prst="straightConnector1">
            <a:avLst/>
          </a:prstGeom>
          <a:solidFill>
            <a:srgbClr val="CCFFFF"/>
          </a:solidFill>
          <a:ln w="25400" cap="flat" cmpd="sng" algn="ctr">
            <a:solidFill>
              <a:srgbClr val="A45EBD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rme libre 14"/>
          <p:cNvSpPr/>
          <p:nvPr/>
        </p:nvSpPr>
        <p:spPr bwMode="auto">
          <a:xfrm>
            <a:off x="4217072" y="4174623"/>
            <a:ext cx="584706" cy="812120"/>
          </a:xfrm>
          <a:custGeom>
            <a:avLst/>
            <a:gdLst>
              <a:gd name="connsiteX0" fmla="*/ 0 w 381000"/>
              <a:gd name="connsiteY0" fmla="*/ 640292 h 1297517"/>
              <a:gd name="connsiteX1" fmla="*/ 133350 w 381000"/>
              <a:gd name="connsiteY1" fmla="*/ 94192 h 1297517"/>
              <a:gd name="connsiteX2" fmla="*/ 234950 w 381000"/>
              <a:gd name="connsiteY2" fmla="*/ 1205442 h 1297517"/>
              <a:gd name="connsiteX3" fmla="*/ 381000 w 381000"/>
              <a:gd name="connsiteY3" fmla="*/ 646642 h 129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297517">
                <a:moveTo>
                  <a:pt x="0" y="640292"/>
                </a:moveTo>
                <a:cubicBezTo>
                  <a:pt x="47096" y="320146"/>
                  <a:pt x="94192" y="0"/>
                  <a:pt x="133350" y="94192"/>
                </a:cubicBezTo>
                <a:cubicBezTo>
                  <a:pt x="172508" y="188384"/>
                  <a:pt x="193675" y="1113367"/>
                  <a:pt x="234950" y="1205442"/>
                </a:cubicBezTo>
                <a:cubicBezTo>
                  <a:pt x="276225" y="1297517"/>
                  <a:pt x="381000" y="646642"/>
                  <a:pt x="381000" y="646642"/>
                </a:cubicBezTo>
              </a:path>
            </a:pathLst>
          </a:custGeom>
          <a:noFill/>
          <a:ln w="38100" cap="flat" cmpd="sng" algn="ctr">
            <a:solidFill>
              <a:srgbClr val="A45EB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33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 bwMode="auto">
          <a:xfrm>
            <a:off x="3317673" y="4522393"/>
            <a:ext cx="579083" cy="994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Ellipse 5"/>
          <p:cNvSpPr/>
          <p:nvPr/>
        </p:nvSpPr>
        <p:spPr bwMode="auto">
          <a:xfrm>
            <a:off x="2898111" y="4295511"/>
            <a:ext cx="404796" cy="373312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8" name="ZoneTexte 42"/>
          <p:cNvSpPr txBox="1">
            <a:spLocks noChangeArrowheads="1"/>
          </p:cNvSpPr>
          <p:nvPr/>
        </p:nvSpPr>
        <p:spPr bwMode="auto">
          <a:xfrm>
            <a:off x="2917727" y="4260904"/>
            <a:ext cx="231634" cy="2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00"/>
                </a:solidFill>
                <a:latin typeface="Symbol" charset="0"/>
                <a:cs typeface="Symbol" charset="0"/>
              </a:rPr>
              <a:t>n</a:t>
            </a:r>
          </a:p>
        </p:txBody>
      </p:sp>
      <p:grpSp>
        <p:nvGrpSpPr>
          <p:cNvPr id="17" name="Grouper 16"/>
          <p:cNvGrpSpPr/>
          <p:nvPr/>
        </p:nvGrpSpPr>
        <p:grpSpPr>
          <a:xfrm>
            <a:off x="2469701" y="4982643"/>
            <a:ext cx="3122556" cy="786547"/>
            <a:chOff x="5138244" y="2403395"/>
            <a:chExt cx="3122556" cy="786547"/>
          </a:xfrm>
        </p:grpSpPr>
        <p:sp>
          <p:nvSpPr>
            <p:cNvPr id="18" name="Forme libre 17"/>
            <p:cNvSpPr/>
            <p:nvPr/>
          </p:nvSpPr>
          <p:spPr bwMode="auto">
            <a:xfrm>
              <a:off x="5138244" y="2414385"/>
              <a:ext cx="584706" cy="775557"/>
            </a:xfrm>
            <a:custGeom>
              <a:avLst/>
              <a:gdLst>
                <a:gd name="connsiteX0" fmla="*/ 0 w 381000"/>
                <a:gd name="connsiteY0" fmla="*/ 640292 h 1297517"/>
                <a:gd name="connsiteX1" fmla="*/ 133350 w 381000"/>
                <a:gd name="connsiteY1" fmla="*/ 94192 h 1297517"/>
                <a:gd name="connsiteX2" fmla="*/ 234950 w 381000"/>
                <a:gd name="connsiteY2" fmla="*/ 1205442 h 1297517"/>
                <a:gd name="connsiteX3" fmla="*/ 381000 w 381000"/>
                <a:gd name="connsiteY3" fmla="*/ 646642 h 129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297517">
                  <a:moveTo>
                    <a:pt x="0" y="640292"/>
                  </a:moveTo>
                  <a:cubicBezTo>
                    <a:pt x="47096" y="320146"/>
                    <a:pt x="94192" y="0"/>
                    <a:pt x="133350" y="94192"/>
                  </a:cubicBezTo>
                  <a:cubicBezTo>
                    <a:pt x="172508" y="188384"/>
                    <a:pt x="193675" y="1113367"/>
                    <a:pt x="234950" y="1205442"/>
                  </a:cubicBezTo>
                  <a:cubicBezTo>
                    <a:pt x="276225" y="1297517"/>
                    <a:pt x="381000" y="646642"/>
                    <a:pt x="381000" y="646642"/>
                  </a:cubicBezTo>
                </a:path>
              </a:pathLst>
            </a:custGeom>
            <a:noFill/>
            <a:ln w="38100" cap="flat" cmpd="sng" algn="ctr">
              <a:solidFill>
                <a:srgbClr val="A45EB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3300"/>
                </a:solidFill>
              </a:endParaRPr>
            </a:p>
          </p:txBody>
        </p:sp>
        <p:sp>
          <p:nvSpPr>
            <p:cNvPr id="19" name="Forme libre 18"/>
            <p:cNvSpPr/>
            <p:nvPr/>
          </p:nvSpPr>
          <p:spPr bwMode="auto">
            <a:xfrm>
              <a:off x="5719577" y="2537790"/>
              <a:ext cx="584706" cy="559122"/>
            </a:xfrm>
            <a:custGeom>
              <a:avLst/>
              <a:gdLst>
                <a:gd name="connsiteX0" fmla="*/ 0 w 381000"/>
                <a:gd name="connsiteY0" fmla="*/ 640292 h 1297517"/>
                <a:gd name="connsiteX1" fmla="*/ 133350 w 381000"/>
                <a:gd name="connsiteY1" fmla="*/ 94192 h 1297517"/>
                <a:gd name="connsiteX2" fmla="*/ 234950 w 381000"/>
                <a:gd name="connsiteY2" fmla="*/ 1205442 h 1297517"/>
                <a:gd name="connsiteX3" fmla="*/ 381000 w 381000"/>
                <a:gd name="connsiteY3" fmla="*/ 646642 h 129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297517">
                  <a:moveTo>
                    <a:pt x="0" y="640292"/>
                  </a:moveTo>
                  <a:cubicBezTo>
                    <a:pt x="47096" y="320146"/>
                    <a:pt x="94192" y="0"/>
                    <a:pt x="133350" y="94192"/>
                  </a:cubicBezTo>
                  <a:cubicBezTo>
                    <a:pt x="172508" y="188384"/>
                    <a:pt x="193675" y="1113367"/>
                    <a:pt x="234950" y="1205442"/>
                  </a:cubicBezTo>
                  <a:cubicBezTo>
                    <a:pt x="276225" y="1297517"/>
                    <a:pt x="381000" y="646642"/>
                    <a:pt x="381000" y="646642"/>
                  </a:cubicBezTo>
                </a:path>
              </a:pathLst>
            </a:custGeom>
            <a:noFill/>
            <a:ln w="38100" cap="flat" cmpd="sng" algn="ctr">
              <a:solidFill>
                <a:srgbClr val="A45EB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3300"/>
                </a:solidFill>
              </a:endParaRPr>
            </a:p>
          </p:txBody>
        </p:sp>
        <p:sp>
          <p:nvSpPr>
            <p:cNvPr id="20" name="Forme libre 19"/>
            <p:cNvSpPr/>
            <p:nvPr/>
          </p:nvSpPr>
          <p:spPr bwMode="auto">
            <a:xfrm>
              <a:off x="6304283" y="2537790"/>
              <a:ext cx="584706" cy="559122"/>
            </a:xfrm>
            <a:custGeom>
              <a:avLst/>
              <a:gdLst>
                <a:gd name="connsiteX0" fmla="*/ 0 w 381000"/>
                <a:gd name="connsiteY0" fmla="*/ 640292 h 1297517"/>
                <a:gd name="connsiteX1" fmla="*/ 133350 w 381000"/>
                <a:gd name="connsiteY1" fmla="*/ 94192 h 1297517"/>
                <a:gd name="connsiteX2" fmla="*/ 234950 w 381000"/>
                <a:gd name="connsiteY2" fmla="*/ 1205442 h 1297517"/>
                <a:gd name="connsiteX3" fmla="*/ 381000 w 381000"/>
                <a:gd name="connsiteY3" fmla="*/ 646642 h 129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297517">
                  <a:moveTo>
                    <a:pt x="0" y="640292"/>
                  </a:moveTo>
                  <a:cubicBezTo>
                    <a:pt x="47096" y="320146"/>
                    <a:pt x="94192" y="0"/>
                    <a:pt x="133350" y="94192"/>
                  </a:cubicBezTo>
                  <a:cubicBezTo>
                    <a:pt x="172508" y="188384"/>
                    <a:pt x="193675" y="1113367"/>
                    <a:pt x="234950" y="1205442"/>
                  </a:cubicBezTo>
                  <a:cubicBezTo>
                    <a:pt x="276225" y="1297517"/>
                    <a:pt x="381000" y="646642"/>
                    <a:pt x="381000" y="646642"/>
                  </a:cubicBezTo>
                </a:path>
              </a:pathLst>
            </a:custGeom>
            <a:noFill/>
            <a:ln w="38100" cap="flat" cmpd="sng" algn="ctr">
              <a:solidFill>
                <a:srgbClr val="A45EB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3300"/>
                </a:solidFill>
              </a:endParaRPr>
            </a:p>
          </p:txBody>
        </p:sp>
        <p:sp>
          <p:nvSpPr>
            <p:cNvPr id="21" name="Forme libre 20"/>
            <p:cNvSpPr/>
            <p:nvPr/>
          </p:nvSpPr>
          <p:spPr bwMode="auto">
            <a:xfrm>
              <a:off x="6885615" y="2537790"/>
              <a:ext cx="584706" cy="559122"/>
            </a:xfrm>
            <a:custGeom>
              <a:avLst/>
              <a:gdLst>
                <a:gd name="connsiteX0" fmla="*/ 0 w 381000"/>
                <a:gd name="connsiteY0" fmla="*/ 640292 h 1297517"/>
                <a:gd name="connsiteX1" fmla="*/ 133350 w 381000"/>
                <a:gd name="connsiteY1" fmla="*/ 94192 h 1297517"/>
                <a:gd name="connsiteX2" fmla="*/ 234950 w 381000"/>
                <a:gd name="connsiteY2" fmla="*/ 1205442 h 1297517"/>
                <a:gd name="connsiteX3" fmla="*/ 381000 w 381000"/>
                <a:gd name="connsiteY3" fmla="*/ 646642 h 129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297517">
                  <a:moveTo>
                    <a:pt x="0" y="640292"/>
                  </a:moveTo>
                  <a:cubicBezTo>
                    <a:pt x="47096" y="320146"/>
                    <a:pt x="94192" y="0"/>
                    <a:pt x="133350" y="94192"/>
                  </a:cubicBezTo>
                  <a:cubicBezTo>
                    <a:pt x="172508" y="188384"/>
                    <a:pt x="193675" y="1113367"/>
                    <a:pt x="234950" y="1205442"/>
                  </a:cubicBezTo>
                  <a:cubicBezTo>
                    <a:pt x="276225" y="1297517"/>
                    <a:pt x="381000" y="646642"/>
                    <a:pt x="381000" y="646642"/>
                  </a:cubicBezTo>
                </a:path>
              </a:pathLst>
            </a:custGeom>
            <a:noFill/>
            <a:ln w="38100" cap="flat" cmpd="sng" algn="ctr">
              <a:solidFill>
                <a:srgbClr val="A45EB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3300"/>
                </a:solidFill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7465823" y="2537790"/>
              <a:ext cx="584706" cy="559122"/>
            </a:xfrm>
            <a:custGeom>
              <a:avLst/>
              <a:gdLst>
                <a:gd name="connsiteX0" fmla="*/ 0 w 381000"/>
                <a:gd name="connsiteY0" fmla="*/ 640292 h 1297517"/>
                <a:gd name="connsiteX1" fmla="*/ 133350 w 381000"/>
                <a:gd name="connsiteY1" fmla="*/ 94192 h 1297517"/>
                <a:gd name="connsiteX2" fmla="*/ 234950 w 381000"/>
                <a:gd name="connsiteY2" fmla="*/ 1205442 h 1297517"/>
                <a:gd name="connsiteX3" fmla="*/ 381000 w 381000"/>
                <a:gd name="connsiteY3" fmla="*/ 646642 h 129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297517">
                  <a:moveTo>
                    <a:pt x="0" y="640292"/>
                  </a:moveTo>
                  <a:cubicBezTo>
                    <a:pt x="47096" y="320146"/>
                    <a:pt x="94192" y="0"/>
                    <a:pt x="133350" y="94192"/>
                  </a:cubicBezTo>
                  <a:cubicBezTo>
                    <a:pt x="172508" y="188384"/>
                    <a:pt x="193675" y="1113367"/>
                    <a:pt x="234950" y="1205442"/>
                  </a:cubicBezTo>
                  <a:cubicBezTo>
                    <a:pt x="276225" y="1297517"/>
                    <a:pt x="381000" y="646642"/>
                    <a:pt x="381000" y="646642"/>
                  </a:cubicBezTo>
                </a:path>
              </a:pathLst>
            </a:custGeom>
            <a:noFill/>
            <a:ln w="38100" cap="flat" cmpd="sng" algn="ctr">
              <a:solidFill>
                <a:srgbClr val="A45EB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330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 bwMode="auto">
            <a:xfrm>
              <a:off x="5847614" y="2836283"/>
              <a:ext cx="2121808" cy="1899"/>
            </a:xfrm>
            <a:prstGeom prst="straightConnector1">
              <a:avLst/>
            </a:prstGeom>
            <a:solidFill>
              <a:srgbClr val="CCFF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cteur droit avec flèche 23"/>
            <p:cNvCxnSpPr/>
            <p:nvPr/>
          </p:nvCxnSpPr>
          <p:spPr bwMode="auto">
            <a:xfrm rot="5400000">
              <a:off x="7884325" y="2778745"/>
              <a:ext cx="751825" cy="1125"/>
            </a:xfrm>
            <a:prstGeom prst="straightConnector1">
              <a:avLst/>
            </a:prstGeom>
            <a:solidFill>
              <a:srgbClr val="CCFFFF"/>
            </a:solidFill>
            <a:ln w="25400" cap="flat" cmpd="sng" algn="ctr">
              <a:solidFill>
                <a:srgbClr val="A45EBD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er 24"/>
            <p:cNvGrpSpPr/>
            <p:nvPr/>
          </p:nvGrpSpPr>
          <p:grpSpPr>
            <a:xfrm>
              <a:off x="5562508" y="2612762"/>
              <a:ext cx="277236" cy="324336"/>
              <a:chOff x="5577274" y="2922890"/>
              <a:chExt cx="277236" cy="324336"/>
            </a:xfrm>
          </p:grpSpPr>
          <p:sp>
            <p:nvSpPr>
              <p:cNvPr id="26" name="Ellipse 25"/>
              <p:cNvSpPr/>
              <p:nvPr/>
            </p:nvSpPr>
            <p:spPr bwMode="auto">
              <a:xfrm>
                <a:off x="5658858" y="3066192"/>
                <a:ext cx="195652" cy="18103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7" name="ZoneTexte 46"/>
              <p:cNvSpPr txBox="1">
                <a:spLocks noChangeArrowheads="1"/>
              </p:cNvSpPr>
              <p:nvPr/>
            </p:nvSpPr>
            <p:spPr bwMode="auto">
              <a:xfrm>
                <a:off x="5577274" y="2922890"/>
                <a:ext cx="230509" cy="283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2000" b="1" dirty="0">
                    <a:solidFill>
                      <a:srgbClr val="FFFF00"/>
                    </a:solidFill>
                    <a:latin typeface="Symbol" charset="0"/>
                    <a:cs typeface="Symbol" charset="0"/>
                  </a:rPr>
                  <a:t>n</a:t>
                </a:r>
              </a:p>
            </p:txBody>
          </p:sp>
        </p:grpSp>
      </p:grpSp>
      <p:sp>
        <p:nvSpPr>
          <p:cNvPr id="30" name="ZoneTexte 29"/>
          <p:cNvSpPr txBox="1"/>
          <p:nvPr/>
        </p:nvSpPr>
        <p:spPr>
          <a:xfrm>
            <a:off x="968901" y="1610566"/>
            <a:ext cx="62328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Neutrinos </a:t>
            </a:r>
            <a:r>
              <a:rPr lang="en-US" dirty="0" err="1" smtClean="0"/>
              <a:t>relativistes</a:t>
            </a:r>
            <a:r>
              <a:rPr lang="en-US" dirty="0" smtClean="0"/>
              <a:t> (pas la </a:t>
            </a:r>
            <a:r>
              <a:rPr lang="en-US" dirty="0" err="1" smtClean="0"/>
              <a:t>matière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Ne </a:t>
            </a:r>
            <a:r>
              <a:rPr lang="en-US" dirty="0" err="1" smtClean="0"/>
              <a:t>s’agglomèrent</a:t>
            </a:r>
            <a:r>
              <a:rPr lang="en-US" dirty="0" smtClean="0"/>
              <a:t> pas! </a:t>
            </a:r>
          </a:p>
          <a:p>
            <a:r>
              <a:rPr lang="en-US" dirty="0"/>
              <a:t>	</a:t>
            </a:r>
            <a:r>
              <a:rPr lang="en-US" dirty="0" smtClean="0"/>
              <a:t>Pas de “</a:t>
            </a:r>
            <a:r>
              <a:rPr lang="en-US" dirty="0" err="1" smtClean="0"/>
              <a:t>galaxie</a:t>
            </a:r>
            <a:r>
              <a:rPr lang="en-US" dirty="0" smtClean="0"/>
              <a:t> de neutrinos”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 </a:t>
            </a:r>
            <a:r>
              <a:rPr lang="en-US" dirty="0" err="1"/>
              <a:t>Lissage</a:t>
            </a:r>
            <a:r>
              <a:rPr lang="en-US" dirty="0"/>
              <a:t> des </a:t>
            </a:r>
            <a:r>
              <a:rPr lang="en-US" dirty="0" err="1" smtClean="0"/>
              <a:t>surdensités</a:t>
            </a:r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7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3" y="135963"/>
            <a:ext cx="3860800" cy="3810000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3329994" y="3567867"/>
            <a:ext cx="3022544" cy="3054251"/>
            <a:chOff x="2493642" y="3567867"/>
            <a:chExt cx="3022544" cy="3054251"/>
          </a:xfrm>
        </p:grpSpPr>
        <p:pic>
          <p:nvPicPr>
            <p:cNvPr id="4" name="Image 3" descr="ULAS_J1120+0641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2" t="15290" r="16920" b="17261"/>
            <a:stretch/>
          </p:blipFill>
          <p:spPr>
            <a:xfrm>
              <a:off x="2493642" y="3567867"/>
              <a:ext cx="3022544" cy="3054251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 bwMode="auto">
            <a:xfrm>
              <a:off x="3799928" y="4902093"/>
              <a:ext cx="466243" cy="466243"/>
            </a:xfrm>
            <a:prstGeom prst="ellipse">
              <a:avLst/>
            </a:prstGeom>
            <a:noFill/>
            <a:ln w="9525" cap="flat" cmpd="sng" algn="ctr">
              <a:solidFill>
                <a:srgbClr val="FFA4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413253" y="4988957"/>
            <a:ext cx="29145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A400"/>
                </a:solidFill>
              </a:rPr>
              <a:t>ULAS J1120+0641</a:t>
            </a:r>
          </a:p>
          <a:p>
            <a:pPr algn="ctr"/>
            <a:r>
              <a:rPr lang="en-US" sz="1800" dirty="0" smtClean="0">
                <a:solidFill>
                  <a:srgbClr val="FFA400"/>
                </a:solidFill>
              </a:rPr>
              <a:t>Le plus distant,</a:t>
            </a:r>
          </a:p>
          <a:p>
            <a:pPr algn="ctr"/>
            <a:r>
              <a:rPr lang="en-US" sz="1800" dirty="0" smtClean="0">
                <a:solidFill>
                  <a:srgbClr val="FFA400"/>
                </a:solidFill>
              </a:rPr>
              <a:t>770 millions </a:t>
            </a:r>
            <a:r>
              <a:rPr lang="en-US" sz="1800" dirty="0" err="1" smtClean="0">
                <a:solidFill>
                  <a:srgbClr val="FFA400"/>
                </a:solidFill>
              </a:rPr>
              <a:t>d’années</a:t>
            </a:r>
            <a:endParaRPr lang="en-US" sz="1800" dirty="0" smtClean="0">
              <a:solidFill>
                <a:srgbClr val="FFA400"/>
              </a:solidFill>
            </a:endParaRPr>
          </a:p>
          <a:p>
            <a:pPr algn="ctr"/>
            <a:r>
              <a:rPr lang="en-US" sz="1800" dirty="0">
                <a:solidFill>
                  <a:srgbClr val="FFA400"/>
                </a:solidFill>
              </a:rPr>
              <a:t>a</a:t>
            </a:r>
            <a:r>
              <a:rPr lang="en-US" sz="1800" dirty="0" smtClean="0">
                <a:solidFill>
                  <a:srgbClr val="FFA400"/>
                </a:solidFill>
              </a:rPr>
              <a:t>près le Big-Bang,</a:t>
            </a:r>
          </a:p>
          <a:p>
            <a:pPr algn="ctr"/>
            <a:r>
              <a:rPr lang="en-US" sz="1800" dirty="0" smtClean="0">
                <a:solidFill>
                  <a:srgbClr val="FFA400"/>
                </a:solidFill>
              </a:rPr>
              <a:t>(</a:t>
            </a:r>
            <a:r>
              <a:rPr lang="en-US" sz="1800" dirty="0" err="1" smtClean="0">
                <a:solidFill>
                  <a:srgbClr val="FFA400"/>
                </a:solidFill>
              </a:rPr>
              <a:t>à</a:t>
            </a:r>
            <a:r>
              <a:rPr lang="en-US" sz="1800" dirty="0" smtClean="0">
                <a:solidFill>
                  <a:srgbClr val="FFA400"/>
                </a:solidFill>
              </a:rPr>
              <a:t> 13 milliards </a:t>
            </a:r>
            <a:r>
              <a:rPr lang="en-US" sz="1800" dirty="0" err="1" smtClean="0">
                <a:solidFill>
                  <a:srgbClr val="FFA400"/>
                </a:solidFill>
              </a:rPr>
              <a:t>d’années</a:t>
            </a:r>
            <a:r>
              <a:rPr lang="en-US" sz="1800" dirty="0" smtClean="0">
                <a:solidFill>
                  <a:srgbClr val="FFA400"/>
                </a:solidFill>
              </a:rPr>
              <a:t>)</a:t>
            </a:r>
          </a:p>
        </p:txBody>
      </p:sp>
      <p:cxnSp>
        <p:nvCxnSpPr>
          <p:cNvPr id="10" name="Connecteur droit avec flèche 9"/>
          <p:cNvCxnSpPr>
            <a:stCxn id="8" idx="1"/>
          </p:cNvCxnSpPr>
          <p:nvPr/>
        </p:nvCxnSpPr>
        <p:spPr bwMode="auto">
          <a:xfrm flipH="1" flipV="1">
            <a:off x="5157638" y="5235473"/>
            <a:ext cx="255615" cy="492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A4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3" descr="BHanddu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0334" y="974813"/>
            <a:ext cx="4571830" cy="2986657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2610261" y="261680"/>
            <a:ext cx="405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Mystérieux</a:t>
            </a:r>
            <a:r>
              <a:rPr lang="en-US" sz="3200" dirty="0" smtClean="0">
                <a:solidFill>
                  <a:srgbClr val="FFFF00"/>
                </a:solidFill>
              </a:rPr>
              <a:t>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1127" y="3951699"/>
            <a:ext cx="3506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- Super-</a:t>
            </a:r>
            <a:r>
              <a:rPr lang="en-US" sz="1800" dirty="0" err="1" smtClean="0"/>
              <a:t>lumineux</a:t>
            </a:r>
            <a:r>
              <a:rPr lang="en-US" sz="1800" dirty="0" smtClean="0"/>
              <a:t> </a:t>
            </a:r>
            <a:r>
              <a:rPr lang="en-US" sz="1400" b="0" dirty="0" smtClean="0"/>
              <a:t>(~100 galaxies)</a:t>
            </a:r>
          </a:p>
          <a:p>
            <a:r>
              <a:rPr lang="en-US" sz="1800" dirty="0" smtClean="0"/>
              <a:t>- Radio 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parfois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rien</a:t>
            </a:r>
            <a:r>
              <a:rPr lang="en-US" sz="1400" b="0" dirty="0" smtClean="0"/>
              <a:t> en </a:t>
            </a:r>
            <a:r>
              <a:rPr lang="en-US" sz="1400" b="0" dirty="0" err="1" smtClean="0"/>
              <a:t>optique</a:t>
            </a:r>
            <a:r>
              <a:rPr lang="en-US" sz="1400" b="0" dirty="0" smtClean="0"/>
              <a:t>)</a:t>
            </a:r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Ponctuels</a:t>
            </a:r>
            <a:r>
              <a:rPr lang="en-US" sz="1800" dirty="0" smtClean="0"/>
              <a:t> 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mais</a:t>
            </a:r>
            <a:r>
              <a:rPr lang="en-US" sz="1400" b="0" dirty="0" smtClean="0"/>
              <a:t> pas des </a:t>
            </a:r>
            <a:r>
              <a:rPr lang="en-US" sz="1400" b="0" dirty="0" err="1" smtClean="0"/>
              <a:t>étoiles</a:t>
            </a:r>
            <a:r>
              <a:rPr lang="en-US" sz="1400" b="0" dirty="0" smtClean="0"/>
              <a:t>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93526" y="2189245"/>
            <a:ext cx="1793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A400"/>
                </a:solidFill>
              </a:rPr>
              <a:t>3C 273: </a:t>
            </a:r>
          </a:p>
          <a:p>
            <a:r>
              <a:rPr lang="en-US" sz="1800" dirty="0" smtClean="0">
                <a:solidFill>
                  <a:srgbClr val="FFA400"/>
                </a:solidFill>
              </a:rPr>
              <a:t>le plus </a:t>
            </a:r>
            <a:r>
              <a:rPr lang="en-US" sz="1800" dirty="0" err="1" smtClean="0">
                <a:solidFill>
                  <a:srgbClr val="FFA400"/>
                </a:solidFill>
              </a:rPr>
              <a:t>brillant</a:t>
            </a:r>
            <a:endParaRPr lang="en-US" sz="1800" dirty="0">
              <a:solidFill>
                <a:srgbClr val="FFA4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8776" y="4983238"/>
            <a:ext cx="4083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Quasi-stellar radio objects (1950)</a:t>
            </a: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→ quasar (1964)</a:t>
            </a:r>
          </a:p>
          <a:p>
            <a:pPr algn="ctr"/>
            <a:r>
              <a:rPr lang="en-US" sz="1800" dirty="0" err="1">
                <a:solidFill>
                  <a:srgbClr val="FFFF00"/>
                </a:solidFill>
              </a:rPr>
              <a:t>o</a:t>
            </a:r>
            <a:r>
              <a:rPr lang="en-US" sz="1800" dirty="0" err="1" smtClean="0">
                <a:solidFill>
                  <a:srgbClr val="FFFF00"/>
                </a:solidFill>
              </a:rPr>
              <a:t>u</a:t>
            </a:r>
            <a:r>
              <a:rPr lang="en-US" sz="1800" dirty="0" smtClean="0">
                <a:solidFill>
                  <a:srgbClr val="FFFF00"/>
                </a:solidFill>
              </a:rPr>
              <a:t> QSO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30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56953" y="1558190"/>
            <a:ext cx="2213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Matière</a:t>
            </a:r>
            <a:r>
              <a:rPr lang="en-US" dirty="0" smtClean="0"/>
              <a:t> noire</a:t>
            </a:r>
          </a:p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classique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>
            <a:off x="5630102" y="1558190"/>
            <a:ext cx="2213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Matière</a:t>
            </a:r>
            <a:r>
              <a:rPr lang="en-US" dirty="0" smtClean="0"/>
              <a:t> noire</a:t>
            </a:r>
          </a:p>
          <a:p>
            <a:pPr algn="ctr"/>
            <a:r>
              <a:rPr lang="en-US" dirty="0" smtClean="0"/>
              <a:t>“neutrinos”</a:t>
            </a:r>
            <a:endParaRPr lang="en-US" dirty="0"/>
          </a:p>
        </p:txBody>
      </p:sp>
      <p:pic>
        <p:nvPicPr>
          <p:cNvPr id="3" name="Image 2" descr="HR_z25_C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0" y="2611211"/>
            <a:ext cx="3404921" cy="3404921"/>
          </a:xfrm>
          <a:prstGeom prst="rect">
            <a:avLst/>
          </a:prstGeom>
        </p:spPr>
      </p:pic>
      <p:pic>
        <p:nvPicPr>
          <p:cNvPr id="5" name="Image 4" descr="HR_z25_HD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88" y="2596559"/>
            <a:ext cx="3419573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9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HR_z25_C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1" y="884672"/>
            <a:ext cx="2696828" cy="2696828"/>
          </a:xfrm>
          <a:prstGeom prst="rect">
            <a:avLst/>
          </a:prstGeom>
        </p:spPr>
      </p:pic>
      <p:pic>
        <p:nvPicPr>
          <p:cNvPr id="16" name="Image 15" descr="HR_z25_HD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6" y="870019"/>
            <a:ext cx="2708433" cy="27084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31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04543" y="1047523"/>
            <a:ext cx="1353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Matière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noire</a:t>
            </a:r>
          </a:p>
          <a:p>
            <a:pPr algn="ctr"/>
            <a:r>
              <a:rPr lang="en-US" sz="1800" dirty="0" smtClean="0"/>
              <a:t>“</a:t>
            </a:r>
            <a:r>
              <a:rPr lang="en-US" sz="1800" dirty="0" err="1" smtClean="0"/>
              <a:t>classique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953159" y="1047523"/>
            <a:ext cx="1393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Matière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noire</a:t>
            </a:r>
          </a:p>
          <a:p>
            <a:pPr algn="ctr"/>
            <a:r>
              <a:rPr lang="en-US" sz="1800" dirty="0" smtClean="0"/>
              <a:t>“neutrinos”</a:t>
            </a:r>
            <a:endParaRPr lang="en-US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3731577" y="2068857"/>
            <a:ext cx="1842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EAC"/>
                </a:solidFill>
              </a:rPr>
              <a:t>Simulations</a:t>
            </a:r>
            <a:endParaRPr lang="en-US" dirty="0">
              <a:solidFill>
                <a:srgbClr val="FFFEAC"/>
              </a:solidFill>
            </a:endParaRPr>
          </a:p>
        </p:txBody>
      </p:sp>
      <p:cxnSp>
        <p:nvCxnSpPr>
          <p:cNvPr id="6" name="Connecteur droit avec flèche 5"/>
          <p:cNvCxnSpPr>
            <a:stCxn id="3" idx="1"/>
          </p:cNvCxnSpPr>
          <p:nvPr/>
        </p:nvCxnSpPr>
        <p:spPr bwMode="auto">
          <a:xfrm flipH="1">
            <a:off x="2396065" y="2299690"/>
            <a:ext cx="1335512" cy="1750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EA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>
            <a:off x="5564633" y="2299690"/>
            <a:ext cx="1335512" cy="1750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EA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Image 12" descr="sdss_wedg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24258" r="12454"/>
          <a:stretch/>
        </p:blipFill>
        <p:spPr>
          <a:xfrm>
            <a:off x="2422253" y="3080606"/>
            <a:ext cx="4242213" cy="3332196"/>
          </a:xfrm>
          <a:prstGeom prst="rect">
            <a:avLst/>
          </a:prstGeom>
          <a:ln>
            <a:solidFill>
              <a:srgbClr val="FFFEAC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6509925" y="5015014"/>
            <a:ext cx="1663887" cy="1200328"/>
          </a:xfrm>
          <a:prstGeom prst="rect">
            <a:avLst/>
          </a:prstGeom>
          <a:solidFill>
            <a:schemeClr val="bg1"/>
          </a:solidFill>
          <a:ln>
            <a:solidFill>
              <a:srgbClr val="FFFEA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EAC"/>
                </a:solidFill>
              </a:rPr>
              <a:t>Relevé</a:t>
            </a:r>
            <a:r>
              <a:rPr lang="en-US" dirty="0">
                <a:solidFill>
                  <a:srgbClr val="FFFEAC"/>
                </a:solidFill>
              </a:rPr>
              <a:t> </a:t>
            </a:r>
            <a:r>
              <a:rPr lang="en-US" dirty="0" smtClean="0">
                <a:solidFill>
                  <a:srgbClr val="FFFEAC"/>
                </a:solidFill>
              </a:rPr>
              <a:t>de </a:t>
            </a:r>
          </a:p>
          <a:p>
            <a:pPr algn="ctr"/>
            <a:r>
              <a:rPr lang="en-US" dirty="0">
                <a:solidFill>
                  <a:srgbClr val="FFFEAC"/>
                </a:solidFill>
              </a:rPr>
              <a:t>g</a:t>
            </a:r>
            <a:r>
              <a:rPr lang="en-US" dirty="0" smtClean="0">
                <a:solidFill>
                  <a:srgbClr val="FFFEAC"/>
                </a:solidFill>
              </a:rPr>
              <a:t>alaxies</a:t>
            </a:r>
          </a:p>
          <a:p>
            <a:pPr algn="ctr"/>
            <a:r>
              <a:rPr lang="en-US" dirty="0">
                <a:solidFill>
                  <a:srgbClr val="FFFEAC"/>
                </a:solidFill>
              </a:rPr>
              <a:t>p</a:t>
            </a:r>
            <a:r>
              <a:rPr lang="en-US" dirty="0" smtClean="0">
                <a:solidFill>
                  <a:srgbClr val="FFFEAC"/>
                </a:solidFill>
              </a:rPr>
              <a:t>ar SDSS </a:t>
            </a:r>
          </a:p>
        </p:txBody>
      </p:sp>
    </p:spTree>
    <p:extLst>
      <p:ext uri="{BB962C8B-B14F-4D97-AF65-F5344CB8AC3E}">
        <p14:creationId xmlns:p14="http://schemas.microsoft.com/office/powerpoint/2010/main" val="337599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32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15" name="Image 14" descr="neutrino_ghost_blu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78" y="3247320"/>
            <a:ext cx="1310261" cy="1137858"/>
          </a:xfrm>
          <a:prstGeom prst="rect">
            <a:avLst/>
          </a:prstGeom>
          <a:ln w="28575" cmpd="sng">
            <a:solidFill>
              <a:srgbClr val="58FCFF"/>
            </a:solidFill>
          </a:ln>
          <a:scene3d>
            <a:camera prst="perspectiveContrastingLeftFacing"/>
            <a:lightRig rig="threePt" dir="t"/>
          </a:scene3d>
        </p:spPr>
      </p:pic>
      <p:sp>
        <p:nvSpPr>
          <p:cNvPr id="5" name="ZoneTexte 4"/>
          <p:cNvSpPr txBox="1"/>
          <p:nvPr/>
        </p:nvSpPr>
        <p:spPr>
          <a:xfrm>
            <a:off x="7869042" y="3784176"/>
            <a:ext cx="569387" cy="52322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58FCFF"/>
                </a:solidFill>
                <a:latin typeface="Symbol" charset="2"/>
                <a:cs typeface="Symbol" charset="2"/>
              </a:rPr>
              <a:t>n</a:t>
            </a:r>
            <a:r>
              <a:rPr lang="en-US" sz="2800" dirty="0">
                <a:solidFill>
                  <a:srgbClr val="58FCFF"/>
                </a:solidFill>
              </a:rPr>
              <a:t>*</a:t>
            </a:r>
            <a:endParaRPr lang="en-US" sz="2800" dirty="0">
              <a:solidFill>
                <a:srgbClr val="58FCFF"/>
              </a:solidFill>
              <a:latin typeface="Symbol" charset="2"/>
              <a:cs typeface="Symbol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54001" y="5610283"/>
            <a:ext cx="278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* pas </a:t>
            </a:r>
            <a:r>
              <a:rPr lang="en-US" dirty="0" err="1" smtClean="0">
                <a:solidFill>
                  <a:srgbClr val="FFFF00"/>
                </a:solidFill>
              </a:rPr>
              <a:t>à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l’échelle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0" y="2055763"/>
            <a:ext cx="4399333" cy="3849645"/>
            <a:chOff x="3229675" y="2422396"/>
            <a:chExt cx="4888142" cy="4085339"/>
          </a:xfrm>
          <a:scene3d>
            <a:camera prst="perspectiveContrastingRightFacing"/>
            <a:lightRig rig="threePt" dir="t"/>
          </a:scene3d>
        </p:grpSpPr>
        <p:pic>
          <p:nvPicPr>
            <p:cNvPr id="11" name="Picture 1027" descr="Deep_85p_T0004"/>
            <p:cNvPicPr>
              <a:picLocks noChangeAspect="1" noChangeArrowheads="1"/>
            </p:cNvPicPr>
            <p:nvPr/>
          </p:nvPicPr>
          <p:blipFill rotWithShape="1">
            <a:blip r:embed="rId4"/>
            <a:srcRect r="17639" b="8225"/>
            <a:stretch/>
          </p:blipFill>
          <p:spPr bwMode="auto">
            <a:xfrm>
              <a:off x="3229675" y="2422396"/>
              <a:ext cx="4888142" cy="4085339"/>
            </a:xfrm>
            <a:prstGeom prst="rect">
              <a:avLst/>
            </a:prstGeom>
            <a:noFill/>
            <a:ln w="28575" cmpd="sng">
              <a:solidFill>
                <a:srgbClr val="FFA400"/>
              </a:solidFill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3417339" y="2527150"/>
              <a:ext cx="2084035" cy="489930"/>
            </a:xfrm>
            <a:prstGeom prst="rect">
              <a:avLst/>
            </a:prstGeom>
            <a:noFill/>
            <a:ln w="28575" cmpd="sng">
              <a:solidFill>
                <a:srgbClr val="FFA4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A400"/>
                  </a:solidFill>
                </a:rPr>
                <a:t>Le Cosmos* </a:t>
              </a:r>
              <a:endParaRPr lang="en-US" dirty="0">
                <a:solidFill>
                  <a:srgbClr val="FFA400"/>
                </a:solidFill>
              </a:endParaRPr>
            </a:p>
          </p:txBody>
        </p:sp>
      </p:grpSp>
      <p:grpSp>
        <p:nvGrpSpPr>
          <p:cNvPr id="13" name="Grouper 12"/>
          <p:cNvGrpSpPr/>
          <p:nvPr/>
        </p:nvGrpSpPr>
        <p:grpSpPr>
          <a:xfrm rot="917546">
            <a:off x="1890338" y="144034"/>
            <a:ext cx="7135823" cy="3430636"/>
            <a:chOff x="2592464" y="144035"/>
            <a:chExt cx="7135823" cy="3430636"/>
          </a:xfrm>
        </p:grpSpPr>
        <p:sp>
          <p:nvSpPr>
            <p:cNvPr id="2" name="ZoneTexte 1"/>
            <p:cNvSpPr txBox="1"/>
            <p:nvPr/>
          </p:nvSpPr>
          <p:spPr>
            <a:xfrm>
              <a:off x="3752080" y="1387768"/>
              <a:ext cx="44646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FF00"/>
                  </a:solidFill>
                </a:rPr>
                <a:t>L’inévitable</a:t>
              </a:r>
              <a:r>
                <a:rPr lang="en-US" sz="3200" dirty="0" smtClean="0">
                  <a:solidFill>
                    <a:srgbClr val="FFFF00"/>
                  </a:solidFill>
                </a:rPr>
                <a:t> </a:t>
              </a:r>
              <a:r>
                <a:rPr lang="en-US" sz="3200" dirty="0" err="1" smtClean="0">
                  <a:solidFill>
                    <a:srgbClr val="FFFF00"/>
                  </a:solidFill>
                </a:rPr>
                <a:t>rencontre</a:t>
              </a:r>
              <a:endParaRPr lang="en-US" sz="32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3200" dirty="0">
                  <a:solidFill>
                    <a:srgbClr val="FFFF00"/>
                  </a:solidFill>
                </a:rPr>
                <a:t>d</a:t>
              </a:r>
              <a:r>
                <a:rPr lang="en-US" sz="3200" dirty="0" smtClean="0">
                  <a:solidFill>
                    <a:srgbClr val="FFFF00"/>
                  </a:solidFill>
                </a:rPr>
                <a:t>es 2 </a:t>
              </a:r>
              <a:r>
                <a:rPr lang="en-US" sz="3200" dirty="0" err="1" smtClean="0">
                  <a:solidFill>
                    <a:srgbClr val="FFFF00"/>
                  </a:solidFill>
                </a:rPr>
                <a:t>infinis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3" name="Explosion 2 2"/>
            <p:cNvSpPr/>
            <p:nvPr/>
          </p:nvSpPr>
          <p:spPr bwMode="auto">
            <a:xfrm>
              <a:off x="2592464" y="144035"/>
              <a:ext cx="7135823" cy="3430636"/>
            </a:xfrm>
            <a:prstGeom prst="irregularSeal2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791368" y="5828632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infiniment</a:t>
            </a:r>
            <a:r>
              <a:rPr lang="en-US" dirty="0" smtClean="0"/>
              <a:t>”</a:t>
            </a:r>
          </a:p>
          <a:p>
            <a:pPr algn="ctr"/>
            <a:r>
              <a:rPr lang="en-US" dirty="0" smtClean="0"/>
              <a:t>grand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7058526" y="4572000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infiniment</a:t>
            </a:r>
            <a:r>
              <a:rPr lang="en-US" dirty="0" smtClean="0"/>
              <a:t>”</a:t>
            </a:r>
          </a:p>
          <a:p>
            <a:pPr algn="ctr"/>
            <a:r>
              <a:rPr lang="en-US" dirty="0" smtClean="0"/>
              <a:t>petit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3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upermassive black hole_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9444" y="793057"/>
            <a:ext cx="8273216" cy="1487806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Rencontre</a:t>
            </a:r>
            <a:r>
              <a:rPr lang="en-US" sz="4000" dirty="0" smtClean="0">
                <a:solidFill>
                  <a:srgbClr val="FFFF00"/>
                </a:solidFill>
              </a:rPr>
              <a:t> des 2 </a:t>
            </a:r>
            <a:r>
              <a:rPr lang="en-US" sz="4000" dirty="0" err="1" smtClean="0">
                <a:solidFill>
                  <a:srgbClr val="FFFF00"/>
                </a:solidFill>
              </a:rPr>
              <a:t>infinis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7946" y="2714115"/>
            <a:ext cx="725578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sz="4400" dirty="0" err="1">
                <a:solidFill>
                  <a:schemeClr val="tx1">
                    <a:lumMod val="75000"/>
                  </a:schemeClr>
                </a:solidFill>
              </a:rPr>
              <a:t>Spectaculaires</a:t>
            </a:r>
            <a:r>
              <a:rPr lang="en-US" sz="4400" dirty="0">
                <a:solidFill>
                  <a:schemeClr val="tx1">
                    <a:lumMod val="75000"/>
                  </a:schemeClr>
                </a:solidFill>
              </a:rPr>
              <a:t> quasars</a:t>
            </a:r>
            <a:endParaRPr lang="en-US" sz="4400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4400" dirty="0" smtClean="0"/>
          </a:p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sz="4400" dirty="0" err="1" smtClean="0">
                <a:solidFill>
                  <a:schemeClr val="tx1">
                    <a:lumMod val="75000"/>
                  </a:schemeClr>
                </a:solidFill>
              </a:rPr>
              <a:t>Infimes</a:t>
            </a:r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</a:rPr>
              <a:t> neutrinos </a:t>
            </a:r>
          </a:p>
          <a:p>
            <a:endParaRPr lang="en-US" sz="4400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4400" dirty="0" smtClean="0">
                <a:solidFill>
                  <a:srgbClr val="FFFF00"/>
                </a:solidFill>
              </a:rPr>
              <a:t>- La </a:t>
            </a:r>
            <a:r>
              <a:rPr lang="en-US" sz="4400" dirty="0" err="1" smtClean="0">
                <a:solidFill>
                  <a:srgbClr val="FFFF00"/>
                </a:solidFill>
              </a:rPr>
              <a:t>voix</a:t>
            </a:r>
            <a:r>
              <a:rPr lang="en-US" sz="4400" dirty="0" smtClean="0">
                <a:solidFill>
                  <a:srgbClr val="FFFF00"/>
                </a:solidFill>
              </a:rPr>
              <a:t> du Cosmos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33</a:t>
            </a:fld>
            <a:endParaRPr lang="en-US" sz="12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5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upermassive black hole_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9444" y="793057"/>
            <a:ext cx="8273216" cy="1487806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Rencontre</a:t>
            </a:r>
            <a:r>
              <a:rPr lang="en-US" sz="4000" dirty="0" smtClean="0">
                <a:solidFill>
                  <a:srgbClr val="FFFF00"/>
                </a:solidFill>
              </a:rPr>
              <a:t> des 2 </a:t>
            </a:r>
            <a:r>
              <a:rPr lang="en-US" sz="4000" dirty="0" err="1" smtClean="0">
                <a:solidFill>
                  <a:srgbClr val="FFFF00"/>
                </a:solidFill>
              </a:rPr>
              <a:t>infinis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8104" y="2489208"/>
            <a:ext cx="638152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sz="4000" dirty="0" err="1">
                <a:solidFill>
                  <a:schemeClr val="tx1">
                    <a:lumMod val="75000"/>
                  </a:schemeClr>
                </a:solidFill>
              </a:rPr>
              <a:t>Spectaculaires</a:t>
            </a:r>
            <a:r>
              <a:rPr lang="en-US" sz="4000" dirty="0">
                <a:solidFill>
                  <a:schemeClr val="tx1">
                    <a:lumMod val="75000"/>
                  </a:schemeClr>
                </a:solidFill>
              </a:rPr>
              <a:t> quasars</a:t>
            </a:r>
            <a:endParaRPr lang="en-US" sz="4000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4000" dirty="0" smtClean="0"/>
          </a:p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sz="4000" dirty="0" err="1" smtClean="0">
                <a:solidFill>
                  <a:schemeClr val="tx1">
                    <a:lumMod val="75000"/>
                  </a:schemeClr>
                </a:solidFill>
              </a:rPr>
              <a:t>Infimes</a:t>
            </a: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> neutrinos </a:t>
            </a:r>
          </a:p>
          <a:p>
            <a:endParaRPr lang="en-US" sz="4000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4000" dirty="0" smtClean="0">
                <a:solidFill>
                  <a:srgbClr val="FFFF00"/>
                </a:solidFill>
              </a:rPr>
              <a:t>- La </a:t>
            </a:r>
            <a:r>
              <a:rPr lang="en-US" sz="4000" dirty="0" err="1" smtClean="0">
                <a:solidFill>
                  <a:srgbClr val="FFFF00"/>
                </a:solidFill>
              </a:rPr>
              <a:t>voix</a:t>
            </a:r>
            <a:r>
              <a:rPr lang="en-US" sz="4000" dirty="0" smtClean="0">
                <a:solidFill>
                  <a:srgbClr val="FFFF00"/>
                </a:solidFill>
              </a:rPr>
              <a:t> du Cosmos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34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410343" y="4828875"/>
            <a:ext cx="3615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- </a:t>
            </a:r>
            <a:r>
              <a:rPr lang="en-US" sz="2800" dirty="0" err="1" smtClean="0">
                <a:solidFill>
                  <a:srgbClr val="FFFF00"/>
                </a:solidFill>
              </a:rPr>
              <a:t>Observatoire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- </a:t>
            </a:r>
            <a:r>
              <a:rPr lang="en-US" sz="2800" dirty="0" err="1" smtClean="0">
                <a:solidFill>
                  <a:srgbClr val="FFFF00"/>
                </a:solidFill>
              </a:rPr>
              <a:t>Supercalculateurs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7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94378" y="261680"/>
            <a:ext cx="7882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Apache Point (Nouveau </a:t>
            </a:r>
            <a:r>
              <a:rPr lang="en-US" sz="3200" dirty="0" err="1" smtClean="0">
                <a:solidFill>
                  <a:srgbClr val="FFFF00"/>
                </a:solidFill>
              </a:rPr>
              <a:t>Mexique</a:t>
            </a:r>
            <a:r>
              <a:rPr lang="en-US" sz="3200" dirty="0" smtClean="0">
                <a:solidFill>
                  <a:srgbClr val="FFFF00"/>
                </a:solidFill>
              </a:rPr>
              <a:t>, USA)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35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3" name="Image 2" descr="SDSS-du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9144000" cy="60864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33369" y="1858210"/>
            <a:ext cx="1046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9437" y="261680"/>
            <a:ext cx="58927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Observations </a:t>
            </a:r>
            <a:r>
              <a:rPr lang="en-US" sz="3200" dirty="0" err="1" smtClean="0">
                <a:solidFill>
                  <a:srgbClr val="FFFF00"/>
                </a:solidFill>
              </a:rPr>
              <a:t>à</a:t>
            </a:r>
            <a:r>
              <a:rPr lang="en-US" sz="3200" dirty="0" smtClean="0">
                <a:solidFill>
                  <a:srgbClr val="FFFF00"/>
                </a:solidFill>
              </a:rPr>
              <a:t> Apache Point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36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890520" y="3899097"/>
            <a:ext cx="5181600" cy="2463003"/>
            <a:chOff x="3890520" y="4018311"/>
            <a:chExt cx="5181600" cy="246300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0520" y="4018311"/>
              <a:ext cx="5181600" cy="246300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005034" y="4135406"/>
              <a:ext cx="7620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9337" r="951"/>
          <a:stretch/>
        </p:blipFill>
        <p:spPr>
          <a:xfrm>
            <a:off x="456227" y="1349375"/>
            <a:ext cx="3547338" cy="2137891"/>
          </a:xfrm>
          <a:prstGeom prst="rect">
            <a:avLst/>
          </a:prstGeom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424272" y="3836460"/>
            <a:ext cx="2545746" cy="2508773"/>
            <a:chOff x="292" y="0"/>
            <a:chExt cx="3799" cy="3803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" y="0"/>
              <a:ext cx="3688" cy="3443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3720" y="120"/>
              <a:ext cx="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Rectangle 7"/>
            <p:cNvSpPr>
              <a:spLocks/>
            </p:cNvSpPr>
            <p:nvPr/>
          </p:nvSpPr>
          <p:spPr bwMode="auto">
            <a:xfrm>
              <a:off x="4030" y="0"/>
              <a:ext cx="61" cy="4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endParaRPr lang="en-US" sz="2000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3720" y="3560"/>
              <a:ext cx="2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Rectangle 9"/>
            <p:cNvSpPr>
              <a:spLocks/>
            </p:cNvSpPr>
            <p:nvPr/>
          </p:nvSpPr>
          <p:spPr bwMode="auto">
            <a:xfrm>
              <a:off x="4029" y="3336"/>
              <a:ext cx="61" cy="4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endParaRPr lang="en-US" sz="2000" dirty="0"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6" name="Virage 15"/>
          <p:cNvSpPr/>
          <p:nvPr/>
        </p:nvSpPr>
        <p:spPr bwMode="auto">
          <a:xfrm rot="5400000">
            <a:off x="6756838" y="2540693"/>
            <a:ext cx="1929002" cy="802771"/>
          </a:xfrm>
          <a:prstGeom prst="bentArrow">
            <a:avLst>
              <a:gd name="adj1" fmla="val 25000"/>
              <a:gd name="adj2" fmla="val 24254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7" name="Flèche vers la droite 16"/>
          <p:cNvSpPr/>
          <p:nvPr/>
        </p:nvSpPr>
        <p:spPr bwMode="auto">
          <a:xfrm>
            <a:off x="4097275" y="1833797"/>
            <a:ext cx="817659" cy="4553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8" name="Flèche vers la droite 17"/>
          <p:cNvSpPr/>
          <p:nvPr/>
        </p:nvSpPr>
        <p:spPr bwMode="auto">
          <a:xfrm rot="10800000">
            <a:off x="2991737" y="5245205"/>
            <a:ext cx="817659" cy="4553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 rot="16200000">
            <a:off x="-416265" y="4565301"/>
            <a:ext cx="1294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spectre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1302266" y="6124578"/>
            <a:ext cx="86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cible</a:t>
            </a:r>
            <a:endParaRPr lang="en-US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5052312" y="1213080"/>
            <a:ext cx="2120900" cy="2006600"/>
            <a:chOff x="5052312" y="1213080"/>
            <a:chExt cx="2120900" cy="20066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2312" y="1213080"/>
              <a:ext cx="2120900" cy="20066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5130800" y="1244600"/>
              <a:ext cx="2032000" cy="3683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</a:rPr>
                <a:t>Cibles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7162800" y="5604933"/>
            <a:ext cx="1752600" cy="28786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/>
          <a:srcRect l="1" t="1" r="16216" b="10269"/>
          <a:stretch/>
        </p:blipFill>
        <p:spPr>
          <a:xfrm>
            <a:off x="6464300" y="6039555"/>
            <a:ext cx="131233" cy="23424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722534" y="5545665"/>
            <a:ext cx="185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f</a:t>
            </a:r>
            <a:r>
              <a:rPr lang="en-US" sz="1800" dirty="0" err="1" smtClean="0">
                <a:solidFill>
                  <a:srgbClr val="000000"/>
                </a:solidFill>
              </a:rPr>
              <a:t>ibres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optiques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0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9431" y="261680"/>
            <a:ext cx="58927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Observations </a:t>
            </a:r>
            <a:r>
              <a:rPr lang="en-US" sz="3200" dirty="0" err="1" smtClean="0">
                <a:solidFill>
                  <a:srgbClr val="FFFF00"/>
                </a:solidFill>
              </a:rPr>
              <a:t>à</a:t>
            </a:r>
            <a:r>
              <a:rPr lang="en-US" sz="3200" dirty="0" smtClean="0">
                <a:solidFill>
                  <a:srgbClr val="FFFF00"/>
                </a:solidFill>
              </a:rPr>
              <a:t> Apache </a:t>
            </a:r>
            <a:r>
              <a:rPr lang="en-US" sz="3200" dirty="0">
                <a:solidFill>
                  <a:srgbClr val="FFFF00"/>
                </a:solidFill>
              </a:rPr>
              <a:t>Point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37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64083" y="5265463"/>
            <a:ext cx="7171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EAC"/>
                </a:solidFill>
              </a:rPr>
              <a:t>3 </a:t>
            </a:r>
            <a:r>
              <a:rPr lang="en-US" sz="1800" dirty="0" err="1" smtClean="0">
                <a:solidFill>
                  <a:srgbClr val="FFFEAC"/>
                </a:solidFill>
              </a:rPr>
              <a:t>mois</a:t>
            </a:r>
            <a:r>
              <a:rPr lang="en-US" sz="1800" dirty="0" smtClean="0">
                <a:solidFill>
                  <a:srgbClr val="FFFEAC"/>
                </a:solidFill>
              </a:rPr>
              <a:t> de </a:t>
            </a:r>
            <a:r>
              <a:rPr lang="en-US" sz="1800" dirty="0" err="1" smtClean="0">
                <a:solidFill>
                  <a:srgbClr val="FFFEAC"/>
                </a:solidFill>
              </a:rPr>
              <a:t>préparation</a:t>
            </a:r>
            <a:endParaRPr lang="en-US" sz="1800" dirty="0" smtClean="0">
              <a:solidFill>
                <a:srgbClr val="FFFEAC"/>
              </a:solidFill>
            </a:endParaRPr>
          </a:p>
          <a:p>
            <a:r>
              <a:rPr lang="en-US" sz="1800" dirty="0">
                <a:solidFill>
                  <a:srgbClr val="FFFEAC"/>
                </a:solidFill>
              </a:rPr>
              <a:t> </a:t>
            </a:r>
            <a:r>
              <a:rPr lang="en-US" sz="1800" dirty="0" smtClean="0">
                <a:solidFill>
                  <a:srgbClr val="FFFEAC"/>
                </a:solidFill>
              </a:rPr>
              <a:t>   - </a:t>
            </a:r>
            <a:r>
              <a:rPr lang="en-US" sz="1800" dirty="0" err="1" smtClean="0">
                <a:solidFill>
                  <a:srgbClr val="FFFEAC"/>
                </a:solidFill>
              </a:rPr>
              <a:t>Sélection</a:t>
            </a:r>
            <a:r>
              <a:rPr lang="en-US" sz="1800" dirty="0" smtClean="0">
                <a:solidFill>
                  <a:srgbClr val="FFFEAC"/>
                </a:solidFill>
              </a:rPr>
              <a:t> des </a:t>
            </a:r>
            <a:r>
              <a:rPr lang="en-US" sz="1800" dirty="0" err="1" smtClean="0">
                <a:solidFill>
                  <a:srgbClr val="FFFEAC"/>
                </a:solidFill>
              </a:rPr>
              <a:t>cibles</a:t>
            </a:r>
            <a:r>
              <a:rPr lang="en-US" sz="1800" dirty="0" smtClean="0">
                <a:solidFill>
                  <a:srgbClr val="FFFEAC"/>
                </a:solidFill>
              </a:rPr>
              <a:t> (40 quasars et 150 galaxies / deg</a:t>
            </a:r>
            <a:r>
              <a:rPr lang="en-US" sz="1800" baseline="30000" dirty="0" smtClean="0">
                <a:solidFill>
                  <a:srgbClr val="FFFEAC"/>
                </a:solidFill>
              </a:rPr>
              <a:t>2</a:t>
            </a:r>
            <a:r>
              <a:rPr lang="en-US" sz="1800" dirty="0" smtClean="0">
                <a:solidFill>
                  <a:srgbClr val="FFFEAC"/>
                </a:solidFill>
              </a:rPr>
              <a:t>)</a:t>
            </a:r>
          </a:p>
          <a:p>
            <a:r>
              <a:rPr lang="en-US" sz="1800" dirty="0">
                <a:solidFill>
                  <a:srgbClr val="FFFEAC"/>
                </a:solidFill>
              </a:rPr>
              <a:t> </a:t>
            </a:r>
            <a:r>
              <a:rPr lang="en-US" sz="1800" dirty="0" smtClean="0">
                <a:solidFill>
                  <a:srgbClr val="FFFEAC"/>
                </a:solidFill>
              </a:rPr>
              <a:t>   - Perforation des plaques (1000 </a:t>
            </a:r>
            <a:r>
              <a:rPr lang="en-US" sz="1800" dirty="0" err="1" smtClean="0">
                <a:solidFill>
                  <a:srgbClr val="FFFEAC"/>
                </a:solidFill>
              </a:rPr>
              <a:t>trous</a:t>
            </a:r>
            <a:r>
              <a:rPr lang="en-US" sz="1800" dirty="0" smtClean="0">
                <a:solidFill>
                  <a:srgbClr val="FFFEAC"/>
                </a:solidFill>
              </a:rPr>
              <a:t>)</a:t>
            </a:r>
          </a:p>
          <a:p>
            <a:r>
              <a:rPr lang="en-US" sz="1800" dirty="0">
                <a:solidFill>
                  <a:srgbClr val="FFFEAC"/>
                </a:solidFill>
              </a:rPr>
              <a:t> </a:t>
            </a:r>
            <a:r>
              <a:rPr lang="en-US" sz="1800" dirty="0" smtClean="0">
                <a:solidFill>
                  <a:srgbClr val="FFFEAC"/>
                </a:solidFill>
              </a:rPr>
              <a:t>   - </a:t>
            </a:r>
            <a:r>
              <a:rPr lang="en-US" sz="1800" dirty="0" err="1" smtClean="0">
                <a:solidFill>
                  <a:srgbClr val="FFFEAC"/>
                </a:solidFill>
              </a:rPr>
              <a:t>Fibrage</a:t>
            </a:r>
            <a:r>
              <a:rPr lang="en-US" sz="1800" dirty="0" smtClean="0">
                <a:solidFill>
                  <a:srgbClr val="FFFEAC"/>
                </a:solidFill>
              </a:rPr>
              <a:t> (en </a:t>
            </a:r>
            <a:r>
              <a:rPr lang="en-US" sz="1800" dirty="0" err="1" smtClean="0">
                <a:solidFill>
                  <a:srgbClr val="FFFEAC"/>
                </a:solidFill>
              </a:rPr>
              <a:t>journée</a:t>
            </a:r>
            <a:r>
              <a:rPr lang="en-US" sz="1800" dirty="0" smtClean="0">
                <a:solidFill>
                  <a:srgbClr val="FFFEAC"/>
                </a:solidFill>
              </a:rPr>
              <a:t>), 35 </a:t>
            </a:r>
            <a:r>
              <a:rPr lang="en-US" sz="1800" dirty="0" err="1" smtClean="0">
                <a:solidFill>
                  <a:srgbClr val="FFFEAC"/>
                </a:solidFill>
              </a:rPr>
              <a:t>mn</a:t>
            </a:r>
            <a:r>
              <a:rPr lang="en-US" sz="1800" dirty="0" smtClean="0">
                <a:solidFill>
                  <a:srgbClr val="FFFEAC"/>
                </a:solidFill>
              </a:rPr>
              <a:t> /plaque</a:t>
            </a:r>
            <a:endParaRPr lang="en-US" sz="1800" dirty="0">
              <a:solidFill>
                <a:srgbClr val="FFFEAC"/>
              </a:solidFill>
            </a:endParaRPr>
          </a:p>
        </p:txBody>
      </p:sp>
      <p:pic>
        <p:nvPicPr>
          <p:cNvPr id="5" name="D120911_01_PlugTimelapse_4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20" y="852488"/>
            <a:ext cx="7513624" cy="42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7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9431" y="261680"/>
            <a:ext cx="58927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Observations </a:t>
            </a:r>
            <a:r>
              <a:rPr lang="en-US" sz="3200" dirty="0" err="1" smtClean="0">
                <a:solidFill>
                  <a:srgbClr val="FFFF00"/>
                </a:solidFill>
              </a:rPr>
              <a:t>à</a:t>
            </a:r>
            <a:r>
              <a:rPr lang="en-US" sz="3200" dirty="0" smtClean="0">
                <a:solidFill>
                  <a:srgbClr val="FFFF00"/>
                </a:solidFill>
              </a:rPr>
              <a:t> Apache Point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38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3" name="Image 2" descr="fiberpositionerLB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40" y="1130300"/>
            <a:ext cx="4864847" cy="5168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9100" y="2231476"/>
            <a:ext cx="32598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58FCFF"/>
                </a:solidFill>
              </a:rPr>
              <a:t>Prochaine</a:t>
            </a:r>
            <a:r>
              <a:rPr lang="en-US" dirty="0" smtClean="0">
                <a:solidFill>
                  <a:srgbClr val="58FCFF"/>
                </a:solidFill>
              </a:rPr>
              <a:t> </a:t>
            </a:r>
            <a:r>
              <a:rPr lang="en-US" dirty="0" err="1" smtClean="0">
                <a:solidFill>
                  <a:srgbClr val="58FCFF"/>
                </a:solidFill>
              </a:rPr>
              <a:t>génération</a:t>
            </a:r>
            <a:endParaRPr lang="en-US" dirty="0" smtClean="0">
              <a:solidFill>
                <a:srgbClr val="58FCFF"/>
              </a:solidFill>
            </a:endParaRPr>
          </a:p>
          <a:p>
            <a:pPr algn="ctr"/>
            <a:r>
              <a:rPr lang="en-US" dirty="0">
                <a:solidFill>
                  <a:srgbClr val="58FCFF"/>
                </a:solidFill>
              </a:rPr>
              <a:t>(2019)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err="1" smtClean="0"/>
              <a:t>Positionneur</a:t>
            </a:r>
          </a:p>
          <a:p>
            <a:pPr algn="ctr"/>
            <a:r>
              <a:rPr lang="en-US" dirty="0" err="1"/>
              <a:t>r</a:t>
            </a:r>
            <a:r>
              <a:rPr lang="en-US" dirty="0" err="1" smtClean="0"/>
              <a:t>obotisé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~2 </a:t>
            </a:r>
            <a:r>
              <a:rPr lang="en-US" dirty="0" err="1" smtClean="0"/>
              <a:t>mn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625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9430" y="261680"/>
            <a:ext cx="58927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Observations </a:t>
            </a:r>
            <a:r>
              <a:rPr lang="en-US" sz="3200" dirty="0" err="1" smtClean="0">
                <a:solidFill>
                  <a:srgbClr val="FFFF00"/>
                </a:solidFill>
              </a:rPr>
              <a:t>à</a:t>
            </a:r>
            <a:r>
              <a:rPr lang="en-US" sz="3200" dirty="0" smtClean="0">
                <a:solidFill>
                  <a:srgbClr val="FFFF00"/>
                </a:solidFill>
              </a:rPr>
              <a:t> Apache Point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39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3" name="Image 2" descr="IMG_20141203_22503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b="6237"/>
          <a:stretch/>
        </p:blipFill>
        <p:spPr>
          <a:xfrm>
            <a:off x="5635218" y="1000137"/>
            <a:ext cx="3102914" cy="2386694"/>
          </a:xfrm>
          <a:prstGeom prst="rect">
            <a:avLst/>
          </a:prstGeom>
        </p:spPr>
      </p:pic>
      <p:pic>
        <p:nvPicPr>
          <p:cNvPr id="4" name="Image 3" descr="P101017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24177" r="2319"/>
          <a:stretch/>
        </p:blipFill>
        <p:spPr>
          <a:xfrm>
            <a:off x="3412877" y="3553073"/>
            <a:ext cx="5542619" cy="33049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77310" y="5794655"/>
            <a:ext cx="2199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58FCFF"/>
                </a:solidFill>
              </a:rPr>
              <a:t>Stockage</a:t>
            </a:r>
            <a:r>
              <a:rPr lang="en-US" sz="1800" dirty="0" smtClean="0">
                <a:solidFill>
                  <a:srgbClr val="58FCFF"/>
                </a:solidFill>
              </a:rPr>
              <a:t> des</a:t>
            </a:r>
          </a:p>
          <a:p>
            <a:r>
              <a:rPr lang="en-US" sz="1800" dirty="0">
                <a:solidFill>
                  <a:srgbClr val="58FCFF"/>
                </a:solidFill>
              </a:rPr>
              <a:t>c</a:t>
            </a:r>
            <a:r>
              <a:rPr lang="en-US" sz="1800" dirty="0" smtClean="0">
                <a:solidFill>
                  <a:srgbClr val="58FCFF"/>
                </a:solidFill>
              </a:rPr>
              <a:t>artouches </a:t>
            </a:r>
            <a:r>
              <a:rPr lang="en-US" sz="1800" dirty="0" err="1" smtClean="0">
                <a:solidFill>
                  <a:srgbClr val="58FCFF"/>
                </a:solidFill>
              </a:rPr>
              <a:t>prêtes</a:t>
            </a:r>
            <a:endParaRPr lang="en-US" sz="1800" dirty="0" smtClean="0">
              <a:solidFill>
                <a:srgbClr val="58FCFF"/>
              </a:solidFill>
            </a:endParaRPr>
          </a:p>
          <a:p>
            <a:r>
              <a:rPr lang="en-US" sz="1800" dirty="0">
                <a:solidFill>
                  <a:srgbClr val="58FCFF"/>
                </a:solidFill>
              </a:rPr>
              <a:t>p</a:t>
            </a:r>
            <a:r>
              <a:rPr lang="en-US" sz="1800" dirty="0" smtClean="0">
                <a:solidFill>
                  <a:srgbClr val="58FCFF"/>
                </a:solidFill>
              </a:rPr>
              <a:t>our observations </a:t>
            </a:r>
            <a:endParaRPr lang="en-US" sz="1800" dirty="0">
              <a:solidFill>
                <a:srgbClr val="58FC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43584" y="1177452"/>
            <a:ext cx="1908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8FCFF"/>
                </a:solidFill>
              </a:rPr>
              <a:t>Cartouche </a:t>
            </a:r>
          </a:p>
          <a:p>
            <a:r>
              <a:rPr lang="en-US" sz="1800" dirty="0" err="1" smtClean="0">
                <a:solidFill>
                  <a:srgbClr val="58FCFF"/>
                </a:solidFill>
              </a:rPr>
              <a:t>fibrée</a:t>
            </a:r>
            <a:endParaRPr lang="en-US" sz="1800" dirty="0" smtClean="0">
              <a:solidFill>
                <a:srgbClr val="58FCFF"/>
              </a:solidFill>
            </a:endParaRPr>
          </a:p>
          <a:p>
            <a:r>
              <a:rPr lang="en-US" sz="1800" dirty="0" smtClean="0">
                <a:solidFill>
                  <a:srgbClr val="58FCFF"/>
                </a:solidFill>
              </a:rPr>
              <a:t>5-9 cartouches </a:t>
            </a:r>
          </a:p>
          <a:p>
            <a:r>
              <a:rPr lang="en-US" sz="1800" dirty="0" smtClean="0">
                <a:solidFill>
                  <a:srgbClr val="58FCFF"/>
                </a:solidFill>
              </a:rPr>
              <a:t>par </a:t>
            </a:r>
            <a:r>
              <a:rPr lang="en-US" sz="1800" dirty="0" err="1" smtClean="0">
                <a:solidFill>
                  <a:srgbClr val="58FCFF"/>
                </a:solidFill>
              </a:rPr>
              <a:t>nuit</a:t>
            </a:r>
            <a:endParaRPr lang="en-US" sz="1800" dirty="0">
              <a:solidFill>
                <a:srgbClr val="58FCFF"/>
              </a:solidFill>
            </a:endParaRPr>
          </a:p>
        </p:txBody>
      </p:sp>
      <p:pic>
        <p:nvPicPr>
          <p:cNvPr id="6" name="Image 5" descr="P10101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3" y="912857"/>
            <a:ext cx="2698554" cy="35980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7795" y="4352606"/>
            <a:ext cx="2058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8FCFF"/>
                </a:solidFill>
              </a:rPr>
              <a:t>Plaques </a:t>
            </a:r>
          </a:p>
          <a:p>
            <a:r>
              <a:rPr lang="en-US" sz="1800" dirty="0" smtClean="0">
                <a:solidFill>
                  <a:srgbClr val="58FCFF"/>
                </a:solidFill>
              </a:rPr>
              <a:t>post-observation</a:t>
            </a:r>
            <a:endParaRPr lang="en-US" sz="1800" dirty="0">
              <a:solidFill>
                <a:srgbClr val="58F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10261" y="261680"/>
            <a:ext cx="405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Mystérieux</a:t>
            </a:r>
            <a:r>
              <a:rPr lang="en-US" sz="3200" dirty="0" smtClean="0">
                <a:solidFill>
                  <a:srgbClr val="FFFF00"/>
                </a:solidFill>
              </a:rPr>
              <a:t>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559" y="1252158"/>
            <a:ext cx="3289905" cy="52599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00" y="1201669"/>
            <a:ext cx="5256246" cy="363158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1905" y="4822558"/>
            <a:ext cx="2641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Interférométrie</a:t>
            </a:r>
            <a:r>
              <a:rPr lang="en-US" sz="1800" dirty="0" smtClean="0"/>
              <a:t> radio</a:t>
            </a:r>
            <a:endParaRPr lang="en-US" sz="18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33748" t="49136" r="29260" b="47594"/>
          <a:stretch/>
        </p:blipFill>
        <p:spPr>
          <a:xfrm>
            <a:off x="6755841" y="3836644"/>
            <a:ext cx="1216995" cy="1719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/>
          <a:srcRect l="29835" t="55800" r="32163" b="36914"/>
          <a:stretch/>
        </p:blipFill>
        <p:spPr>
          <a:xfrm>
            <a:off x="1715893" y="3228072"/>
            <a:ext cx="1997460" cy="2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4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101028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2508" b="7596"/>
          <a:stretch/>
        </p:blipFill>
        <p:spPr>
          <a:xfrm>
            <a:off x="6105484" y="912856"/>
            <a:ext cx="2836783" cy="384987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92749" y="261680"/>
            <a:ext cx="60861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Observations at Apache </a:t>
            </a:r>
            <a:r>
              <a:rPr lang="en-US" sz="3200" dirty="0" smtClean="0">
                <a:solidFill>
                  <a:srgbClr val="FFFF00"/>
                </a:solidFill>
              </a:rPr>
              <a:t>Point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40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9" name="Image 8" descr="P10102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8332" b="10285"/>
          <a:stretch/>
        </p:blipFill>
        <p:spPr>
          <a:xfrm>
            <a:off x="2883747" y="3230393"/>
            <a:ext cx="3086043" cy="2008610"/>
          </a:xfrm>
          <a:prstGeom prst="rect">
            <a:avLst/>
          </a:prstGeom>
        </p:spPr>
      </p:pic>
      <p:pic>
        <p:nvPicPr>
          <p:cNvPr id="11" name="Image 10" descr="P101027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9" b="1809"/>
          <a:stretch/>
        </p:blipFill>
        <p:spPr>
          <a:xfrm>
            <a:off x="113577" y="912857"/>
            <a:ext cx="2571750" cy="373609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52563" y="1270061"/>
            <a:ext cx="16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8FCFF"/>
                </a:solidFill>
              </a:rPr>
              <a:t>T</a:t>
            </a:r>
            <a:r>
              <a:rPr lang="en-US" dirty="0" err="1" smtClean="0">
                <a:solidFill>
                  <a:srgbClr val="58FCFF"/>
                </a:solidFill>
              </a:rPr>
              <a:t>élescope</a:t>
            </a:r>
            <a:endParaRPr lang="en-US" dirty="0">
              <a:solidFill>
                <a:srgbClr val="58FC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667018" y="5530058"/>
            <a:ext cx="1668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EAC"/>
                </a:solidFill>
              </a:rPr>
              <a:t>Cartouche</a:t>
            </a:r>
            <a:endParaRPr lang="en-US" dirty="0">
              <a:solidFill>
                <a:srgbClr val="FFFEAC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V="1">
            <a:off x="7262287" y="3968941"/>
            <a:ext cx="105826" cy="14817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EA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 flipH="1" flipV="1">
            <a:off x="5370654" y="4855339"/>
            <a:ext cx="1322820" cy="6879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EA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onnecteur droit avec flèche 19"/>
          <p:cNvCxnSpPr/>
          <p:nvPr/>
        </p:nvCxnSpPr>
        <p:spPr bwMode="auto">
          <a:xfrm flipH="1">
            <a:off x="1177311" y="1653726"/>
            <a:ext cx="2222339" cy="10716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58F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>
            <a:off x="5106089" y="1680185"/>
            <a:ext cx="1587385" cy="2645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58FC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158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61576" y="261680"/>
            <a:ext cx="2748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Observations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41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SDSS-du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34559"/>
          <a:stretch/>
        </p:blipFill>
        <p:spPr>
          <a:xfrm>
            <a:off x="259014" y="1168897"/>
            <a:ext cx="2571823" cy="31203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39523" y="3691899"/>
            <a:ext cx="578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305"/>
                </a:solidFill>
                <a:effectLst/>
                <a:uLnTx/>
                <a:uFillTx/>
              </a:rPr>
              <a:t>z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F305"/>
                </a:solidFill>
                <a:effectLst/>
                <a:uLnTx/>
                <a:uFillTx/>
              </a:rPr>
              <a:t>= 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CF305"/>
              </a:solidFill>
              <a:effectLst/>
              <a:uLnTx/>
              <a:uFillTx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39523" y="4484571"/>
            <a:ext cx="578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F305"/>
                </a:solidFill>
                <a:effectLst/>
                <a:uLnTx/>
                <a:uFillTx/>
              </a:rPr>
              <a:t>z = 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CF305"/>
              </a:solidFill>
              <a:effectLst/>
              <a:uLnTx/>
              <a:uFillTx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939523" y="5275358"/>
            <a:ext cx="578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F305"/>
                </a:solidFill>
                <a:effectLst/>
                <a:uLnTx/>
                <a:uFillTx/>
              </a:rPr>
              <a:t>z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F305"/>
                </a:solidFill>
                <a:effectLst/>
                <a:uLnTx/>
                <a:uFillTx/>
              </a:rPr>
              <a:t>= 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CF305"/>
              </a:solidFill>
              <a:effectLst/>
              <a:uLnTx/>
              <a:uFillTx/>
            </a:endParaRPr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6473773" y="4639779"/>
            <a:ext cx="229810" cy="0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>
            <a:off x="6473773" y="5425970"/>
            <a:ext cx="229810" cy="0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6473773" y="3865684"/>
            <a:ext cx="229810" cy="0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187700" y="2342248"/>
            <a:ext cx="29464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442913" marR="0" lvl="0" indent="-442913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545D"/>
                </a:solidFill>
                <a:effectLst/>
                <a:uLnTx/>
                <a:uFillTx/>
                <a:ea typeface="ＭＳ Ｐゴシック" pitchFamily="-111" charset="-128"/>
                <a:cs typeface="ＭＳ Ｐゴシック" pitchFamily="-111" charset="-128"/>
              </a:rPr>
              <a:t>1.5 </a:t>
            </a:r>
            <a:r>
              <a:rPr lang="en-US" altLang="ja-JP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</a:rPr>
              <a:t>millions </a:t>
            </a:r>
          </a:p>
          <a:p>
            <a:pPr marL="442913" marR="0" lvl="0" indent="-442913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</a:rPr>
              <a:t>de</a:t>
            </a:r>
            <a:r>
              <a: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545D"/>
                </a:solidFill>
                <a:effectLst/>
                <a:uLnTx/>
                <a:uFillTx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altLang="ja-JP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</a:rPr>
              <a:t>galaxies</a:t>
            </a:r>
          </a:p>
          <a:p>
            <a:pPr marL="442913" marR="0" lvl="0" indent="-442913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i="0" u="none" strike="noStrike" kern="1200" cap="none" spc="0" normalizeH="0" baseline="0" noProof="0" dirty="0" smtClean="0">
              <a:ln>
                <a:noFill/>
              </a:ln>
              <a:solidFill>
                <a:srgbClr val="FF545D"/>
              </a:solidFill>
              <a:effectLst/>
              <a:uLnTx/>
              <a:uFillTx/>
              <a:ea typeface="ＭＳ Ｐゴシック" pitchFamily="-111" charset="-128"/>
              <a:cs typeface="ＭＳ Ｐゴシック" pitchFamily="-111" charset="-128"/>
            </a:endParaRPr>
          </a:p>
          <a:p>
            <a:pPr marL="442913" marR="0" lvl="0" indent="-442913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D</a:t>
            </a:r>
            <a:r>
              <a:rPr lang="en-US" sz="1600" kern="1200" noProof="0" dirty="0" err="1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istance</a:t>
            </a:r>
            <a:r>
              <a:rPr lang="en-US" sz="1600" kern="1200" noProof="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: </a:t>
            </a:r>
          </a:p>
          <a:p>
            <a:pPr marL="442913" marR="0" lvl="0" indent="-442913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noProof="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6 </a:t>
            </a:r>
            <a:r>
              <a:rPr lang="en-US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milliards </a:t>
            </a:r>
            <a:r>
              <a:rPr lang="en-US" sz="1600" dirty="0" err="1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d’années</a:t>
            </a:r>
            <a:r>
              <a:rPr lang="en-US" sz="1600" dirty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-</a:t>
            </a:r>
            <a:r>
              <a:rPr lang="en-US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lumière</a:t>
            </a:r>
          </a:p>
          <a:p>
            <a:pPr marL="442913" indent="-442913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(redshift </a:t>
            </a:r>
            <a:r>
              <a:rPr lang="en-US" sz="1600" dirty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&lt; 0.7</a:t>
            </a:r>
            <a:r>
              <a:rPr lang="en-US" sz="1600" dirty="0" smtClean="0">
                <a:solidFill>
                  <a:srgbClr val="FF545D"/>
                </a:solidFill>
                <a:ea typeface="ＭＳ Ｐゴシック" pitchFamily="-111" charset="-128"/>
                <a:cs typeface="ＭＳ Ｐゴシック" pitchFamily="-111" charset="-128"/>
                <a:sym typeface="Symbol" pitchFamily="-111" charset="2"/>
              </a:rPr>
              <a:t>)</a:t>
            </a:r>
            <a:endParaRPr lang="en-US" sz="1600" dirty="0">
              <a:solidFill>
                <a:srgbClr val="FF545D"/>
              </a:solidFill>
              <a:ea typeface="ＭＳ Ｐゴシック" pitchFamily="-111" charset="-128"/>
              <a:cs typeface="ＭＳ Ｐゴシック" pitchFamily="-111" charset="-128"/>
              <a:sym typeface="Symbol" pitchFamily="-111" charset="2"/>
            </a:endParaRPr>
          </a:p>
        </p:txBody>
      </p:sp>
      <p:pic>
        <p:nvPicPr>
          <p:cNvPr id="6" name="Image 5" descr="pie_boss_z2.900.jpg"/>
          <p:cNvPicPr>
            <a:picLocks noChangeAspect="1"/>
          </p:cNvPicPr>
          <p:nvPr/>
        </p:nvPicPr>
        <p:blipFill rotWithShape="1">
          <a:blip r:embed="rId4"/>
          <a:srcRect t="1726" b="49473"/>
          <a:stretch/>
        </p:blipFill>
        <p:spPr>
          <a:xfrm rot="5400000">
            <a:off x="5241046" y="2705562"/>
            <a:ext cx="5034310" cy="2456771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006600" y="4874484"/>
            <a:ext cx="5123405" cy="1323439"/>
            <a:chOff x="2006600" y="4874484"/>
            <a:chExt cx="5123405" cy="1323439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006600" y="4874484"/>
              <a:ext cx="3331439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442913" marR="0" lvl="0" indent="-442913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FCFF"/>
                  </a:solidFill>
                  <a:effectLst/>
                  <a:uLnTx/>
                  <a:uFillTx/>
                  <a:ea typeface="ＭＳ Ｐゴシック" pitchFamily="-111" charset="-128"/>
                  <a:cs typeface="ＭＳ Ｐゴシック" pitchFamily="-111" charset="-128"/>
                </a:rPr>
                <a:t>190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58FCFF"/>
                  </a:solidFill>
                  <a:effectLst/>
                  <a:uLnTx/>
                  <a:uFillTx/>
                  <a:ea typeface="ＭＳ Ｐゴシック" pitchFamily="-111" charset="-128"/>
                  <a:cs typeface="ＭＳ Ｐゴシック" pitchFamily="-111" charset="-128"/>
                </a:rPr>
                <a:t> mille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FCFF"/>
                  </a:solidFill>
                  <a:effectLst/>
                  <a:uLnTx/>
                  <a:uFillTx/>
                  <a:ea typeface="ＭＳ Ｐゴシック" pitchFamily="-111" charset="-128"/>
                  <a:cs typeface="ＭＳ Ｐゴシック" pitchFamily="-111" charset="-128"/>
                </a:rPr>
                <a:t> quasars</a:t>
              </a:r>
            </a:p>
            <a:p>
              <a:pPr marL="442913" marR="0" lvl="0" indent="-442913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ja-JP" sz="1600" dirty="0">
                <a:solidFill>
                  <a:srgbClr val="58FCFF"/>
                </a:solidFill>
                <a:ea typeface="ＭＳ Ｐゴシック" pitchFamily="-111" charset="-128"/>
                <a:cs typeface="ＭＳ Ｐゴシック" pitchFamily="-111" charset="-128"/>
              </a:endParaRPr>
            </a:p>
            <a:p>
              <a:pPr marL="442913" marR="0" lvl="0" indent="-442913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8FCFF"/>
                  </a:solidFill>
                  <a:effectLst/>
                  <a:uLnTx/>
                  <a:uFillTx/>
                  <a:ea typeface="ＭＳ Ｐゴシック" pitchFamily="-111" charset="-128"/>
                  <a:cs typeface="ＭＳ Ｐゴシック" pitchFamily="-111" charset="-128"/>
                </a:rPr>
                <a:t>Distance:</a:t>
              </a:r>
            </a:p>
            <a:p>
              <a:pPr marL="442913" marR="0" lvl="0" indent="-442913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dirty="0" smtClean="0">
                  <a:solidFill>
                    <a:srgbClr val="58FCFF"/>
                  </a:solidFill>
                  <a:sym typeface="Symbol" pitchFamily="-111" charset="2"/>
                </a:rPr>
                <a:t>12 milliards </a:t>
              </a:r>
              <a:r>
                <a:rPr lang="en-US" sz="1600" kern="1200" dirty="0" err="1" smtClean="0">
                  <a:solidFill>
                    <a:srgbClr val="58FCFF"/>
                  </a:solidFill>
                  <a:sym typeface="Symbol" pitchFamily="-111" charset="2"/>
                </a:rPr>
                <a:t>d’années</a:t>
              </a:r>
              <a:r>
                <a:rPr lang="en-US" sz="1600" dirty="0" smtClean="0">
                  <a:solidFill>
                    <a:srgbClr val="58FCFF"/>
                  </a:solidFill>
                  <a:sym typeface="Symbol" pitchFamily="-111" charset="2"/>
                </a:rPr>
                <a:t>-lumière</a:t>
              </a:r>
              <a:endParaRPr lang="en-US" sz="1600" kern="1200" dirty="0" smtClean="0">
                <a:solidFill>
                  <a:srgbClr val="58FCFF"/>
                </a:solidFill>
                <a:sym typeface="Symbol" pitchFamily="-111" charset="2"/>
              </a:endParaRPr>
            </a:p>
            <a:p>
              <a:pPr marL="442913" indent="-442913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58FCFF"/>
                  </a:solidFill>
                </a:rPr>
                <a:t>(2.2 </a:t>
              </a:r>
              <a:r>
                <a:rPr lang="en-US" sz="1600" dirty="0">
                  <a:solidFill>
                    <a:srgbClr val="58FCFF"/>
                  </a:solidFill>
                </a:rPr>
                <a:t>&lt; </a:t>
              </a:r>
              <a:r>
                <a:rPr lang="en-US" sz="1600" dirty="0" smtClean="0">
                  <a:solidFill>
                    <a:srgbClr val="58FCFF"/>
                  </a:solidFill>
                </a:rPr>
                <a:t>redshift </a:t>
              </a:r>
              <a:r>
                <a:rPr lang="en-US" sz="1600" dirty="0">
                  <a:solidFill>
                    <a:srgbClr val="58FCFF"/>
                  </a:solidFill>
                </a:rPr>
                <a:t>&lt; </a:t>
              </a:r>
              <a:r>
                <a:rPr lang="en-US" sz="1600" dirty="0" smtClean="0">
                  <a:solidFill>
                    <a:srgbClr val="58FCFF"/>
                  </a:solidFill>
                </a:rPr>
                <a:t>4)</a:t>
              </a:r>
              <a:endParaRPr lang="en-US" sz="1600" dirty="0">
                <a:solidFill>
                  <a:srgbClr val="58FCFF"/>
                </a:solidFill>
              </a:endParaRPr>
            </a:p>
          </p:txBody>
        </p:sp>
        <p:cxnSp>
          <p:nvCxnSpPr>
            <p:cNvPr id="19" name="Connecteur droit avec flèche 18"/>
            <p:cNvCxnSpPr/>
            <p:nvPr/>
          </p:nvCxnSpPr>
          <p:spPr bwMode="auto">
            <a:xfrm>
              <a:off x="4934122" y="5133165"/>
              <a:ext cx="2195883" cy="211676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58FC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2" name="Image 21" descr="pie_boss_z2.900.jpg"/>
          <p:cNvPicPr>
            <a:picLocks noChangeAspect="1"/>
          </p:cNvPicPr>
          <p:nvPr/>
        </p:nvPicPr>
        <p:blipFill rotWithShape="1">
          <a:blip r:embed="rId4"/>
          <a:srcRect l="37556" t="31772" r="36428" b="49473"/>
          <a:stretch/>
        </p:blipFill>
        <p:spPr>
          <a:xfrm rot="5400000">
            <a:off x="6347000" y="3490265"/>
            <a:ext cx="1309749" cy="944125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 bwMode="auto">
          <a:xfrm>
            <a:off x="5595533" y="2844408"/>
            <a:ext cx="1026540" cy="76842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FF545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5485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29875" y="261680"/>
            <a:ext cx="68118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Décalage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vers</a:t>
            </a:r>
            <a:r>
              <a:rPr lang="en-US" sz="3200" dirty="0" smtClean="0">
                <a:solidFill>
                  <a:srgbClr val="FFFF00"/>
                </a:solidFill>
              </a:rPr>
              <a:t> le rouge (redshift)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42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60" y="1203911"/>
            <a:ext cx="2634935" cy="1976201"/>
          </a:xfrm>
          <a:prstGeom prst="rect">
            <a:avLst/>
          </a:prstGeom>
        </p:spPr>
      </p:pic>
      <p:pic>
        <p:nvPicPr>
          <p:cNvPr id="8" name="Picture 3" descr="175px-Redshif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210190" y="3196433"/>
            <a:ext cx="2006600" cy="3544887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6641" y="3962401"/>
            <a:ext cx="1071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/>
              <a:t>Galaxie</a:t>
            </a:r>
            <a:endParaRPr lang="en-US" sz="2000" dirty="0"/>
          </a:p>
          <a:p>
            <a:pPr algn="ctr"/>
            <a:r>
              <a:rPr lang="en-US" sz="2000" dirty="0" err="1"/>
              <a:t>proche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203141" y="5334001"/>
            <a:ext cx="1198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Galaxie</a:t>
            </a:r>
          </a:p>
          <a:p>
            <a:pPr algn="ctr"/>
            <a:r>
              <a:rPr lang="en-US" sz="2000"/>
              <a:t>lointaine</a:t>
            </a:r>
          </a:p>
        </p:txBody>
      </p:sp>
      <p:pic>
        <p:nvPicPr>
          <p:cNvPr id="15" name="Picture 12" descr="Pink-Floyd-Dark-Side-of-the-Moon"/>
          <p:cNvPicPr>
            <a:picLocks noChangeAspect="1" noChangeArrowheads="1"/>
          </p:cNvPicPr>
          <p:nvPr/>
        </p:nvPicPr>
        <p:blipFill>
          <a:blip r:embed="rId5"/>
          <a:srcRect t="22145" b="33218"/>
          <a:stretch>
            <a:fillRect/>
          </a:stretch>
        </p:blipFill>
        <p:spPr bwMode="auto">
          <a:xfrm>
            <a:off x="3637488" y="1291148"/>
            <a:ext cx="3900488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93137" y="5778675"/>
            <a:ext cx="3150755" cy="448121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92879" y="3003164"/>
            <a:ext cx="19195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 smtClean="0">
                <a:solidFill>
                  <a:schemeClr val="hlink"/>
                </a:solidFill>
              </a:rPr>
              <a:t>Analogie</a:t>
            </a:r>
            <a:r>
              <a:rPr lang="en-US" sz="1800" dirty="0" smtClean="0">
                <a:solidFill>
                  <a:schemeClr val="hlink"/>
                </a:solidFill>
              </a:rPr>
              <a:t> </a:t>
            </a:r>
            <a:r>
              <a:rPr lang="en-US" sz="1800" dirty="0" err="1" smtClean="0">
                <a:solidFill>
                  <a:schemeClr val="hlink"/>
                </a:solidFill>
              </a:rPr>
              <a:t>sonore</a:t>
            </a:r>
            <a:endParaRPr lang="en-US" sz="1800" dirty="0">
              <a:solidFill>
                <a:schemeClr val="hlink"/>
              </a:solidFill>
            </a:endParaRPr>
          </a:p>
          <a:p>
            <a:pPr algn="ctr"/>
            <a:r>
              <a:rPr lang="en-US" sz="1800" dirty="0" smtClean="0">
                <a:solidFill>
                  <a:schemeClr val="hlink"/>
                </a:solidFill>
              </a:rPr>
              <a:t>⟺ </a:t>
            </a:r>
          </a:p>
          <a:p>
            <a:pPr algn="ctr"/>
            <a:r>
              <a:rPr lang="en-US" sz="1800" dirty="0" err="1" smtClean="0">
                <a:solidFill>
                  <a:schemeClr val="hlink"/>
                </a:solidFill>
              </a:rPr>
              <a:t>Effet</a:t>
            </a:r>
            <a:r>
              <a:rPr lang="en-US" sz="1800" dirty="0" smtClean="0">
                <a:solidFill>
                  <a:schemeClr val="hlink"/>
                </a:solidFill>
              </a:rPr>
              <a:t> </a:t>
            </a:r>
            <a:r>
              <a:rPr lang="en-US" sz="1800" dirty="0">
                <a:solidFill>
                  <a:schemeClr val="hlink"/>
                </a:solidFill>
              </a:rPr>
              <a:t>Doppler</a:t>
            </a:r>
          </a:p>
        </p:txBody>
      </p:sp>
      <p:pic>
        <p:nvPicPr>
          <p:cNvPr id="12" name="Picture 7" descr="doppler"/>
          <p:cNvPicPr>
            <a:picLocks noChangeAspect="1" noChangeArrowheads="1"/>
          </p:cNvPicPr>
          <p:nvPr/>
        </p:nvPicPr>
        <p:blipFill>
          <a:blip r:embed="rId6"/>
          <a:srcRect t="20154"/>
          <a:stretch>
            <a:fillRect/>
          </a:stretch>
        </p:blipFill>
        <p:spPr bwMode="auto">
          <a:xfrm>
            <a:off x="190250" y="3973886"/>
            <a:ext cx="3153642" cy="190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72945" y="5872938"/>
            <a:ext cx="179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(se </a:t>
            </a:r>
            <a:r>
              <a:rPr lang="en-US" sz="1800" dirty="0" err="1">
                <a:solidFill>
                  <a:schemeClr val="accent1"/>
                </a:solidFill>
              </a:rPr>
              <a:t>rapproche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192127" y="5582760"/>
            <a:ext cx="861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+ </a:t>
            </a:r>
            <a:r>
              <a:rPr lang="en-US" sz="1800" dirty="0" err="1">
                <a:solidFill>
                  <a:schemeClr val="accent1"/>
                </a:solidFill>
              </a:rPr>
              <a:t>aigu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29220" y="5582760"/>
            <a:ext cx="1028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26"/>
                </a:solidFill>
              </a:rPr>
              <a:t>+ grave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45508" y="5872938"/>
            <a:ext cx="1269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26"/>
                </a:solidFill>
              </a:rPr>
              <a:t>(s’éloigne)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455368" y="142881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Spectre</a:t>
            </a:r>
            <a:endParaRPr lang="en-US" sz="18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956873" y="3175151"/>
            <a:ext cx="2438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EAC"/>
                </a:solidFill>
              </a:rPr>
              <a:t>Effet</a:t>
            </a:r>
            <a:r>
              <a:rPr lang="en-US" sz="1800" dirty="0" smtClean="0">
                <a:solidFill>
                  <a:srgbClr val="FFFEAC"/>
                </a:solidFill>
              </a:rPr>
              <a:t> de </a:t>
            </a:r>
            <a:r>
              <a:rPr lang="en-US" sz="1800" dirty="0" err="1" smtClean="0">
                <a:solidFill>
                  <a:srgbClr val="FFFEAC"/>
                </a:solidFill>
              </a:rPr>
              <a:t>l’expansion</a:t>
            </a:r>
            <a:endParaRPr lang="en-US" sz="1800" dirty="0">
              <a:solidFill>
                <a:srgbClr val="FFFEAC"/>
              </a:solidFill>
            </a:endParaRPr>
          </a:p>
          <a:p>
            <a:pPr algn="ctr"/>
            <a:r>
              <a:rPr lang="en-US" sz="1800" dirty="0" smtClean="0">
                <a:solidFill>
                  <a:srgbClr val="FFFEAC"/>
                </a:solidFill>
              </a:rPr>
              <a:t>de </a:t>
            </a:r>
            <a:r>
              <a:rPr lang="en-US" sz="1800" dirty="0" err="1" smtClean="0">
                <a:solidFill>
                  <a:srgbClr val="FFFEAC"/>
                </a:solidFill>
              </a:rPr>
              <a:t>l’Univers</a:t>
            </a:r>
            <a:endParaRPr lang="en-US" sz="1800" dirty="0">
              <a:solidFill>
                <a:srgbClr val="FFFE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7078" y="261680"/>
            <a:ext cx="6597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Quasars : des </a:t>
            </a:r>
            <a:r>
              <a:rPr lang="en-US" sz="3200" dirty="0" err="1" smtClean="0">
                <a:solidFill>
                  <a:srgbClr val="FFFF00"/>
                </a:solidFill>
              </a:rPr>
              <a:t>phares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cosmiques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43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flipH="1">
            <a:off x="554735" y="1933275"/>
            <a:ext cx="7881778" cy="2719306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7" name="Image 36" descr="Lya_illustra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/>
          <a:stretch/>
        </p:blipFill>
        <p:spPr>
          <a:xfrm>
            <a:off x="782987" y="1950002"/>
            <a:ext cx="6584838" cy="26543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 flipH="1">
            <a:off x="741343" y="3513130"/>
            <a:ext cx="2464089" cy="883091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7286" flipH="1">
            <a:off x="2436066" y="3717051"/>
            <a:ext cx="403152" cy="299406"/>
          </a:xfrm>
          <a:prstGeom prst="rect">
            <a:avLst/>
          </a:prstGeom>
        </p:spPr>
      </p:pic>
      <p:cxnSp>
        <p:nvCxnSpPr>
          <p:cNvPr id="41" name="Connecteur droit 40"/>
          <p:cNvCxnSpPr/>
          <p:nvPr/>
        </p:nvCxnSpPr>
        <p:spPr>
          <a:xfrm rot="16200000" flipH="1">
            <a:off x="2405507" y="2800951"/>
            <a:ext cx="49518" cy="157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 flipH="1">
            <a:off x="897398" y="2375966"/>
            <a:ext cx="1311080" cy="513189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42"/>
          <p:cNvSpPr/>
          <p:nvPr/>
        </p:nvSpPr>
        <p:spPr>
          <a:xfrm flipH="1">
            <a:off x="1384005" y="2935081"/>
            <a:ext cx="314127" cy="123605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5714587" y="3169323"/>
            <a:ext cx="1449800" cy="625800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>
          <a:xfrm flipH="1">
            <a:off x="4404994" y="3531969"/>
            <a:ext cx="1393716" cy="625800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3189103" y="3751869"/>
            <a:ext cx="1269634" cy="760027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 rot="19992131" flipH="1">
            <a:off x="5737939" y="2911012"/>
            <a:ext cx="48808" cy="516378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3300"/>
              </a:solidFill>
              <a:latin typeface="Comic Sans MS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 rot="19992131" flipH="1">
            <a:off x="4669164" y="3107920"/>
            <a:ext cx="48808" cy="516378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3300"/>
              </a:solidFill>
              <a:latin typeface="Comic Sans MS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 rot="19992131" flipH="1">
            <a:off x="3369084" y="3349913"/>
            <a:ext cx="48808" cy="516378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3300"/>
              </a:solidFill>
              <a:latin typeface="Comic Sans MS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250749" y="4323524"/>
            <a:ext cx="1121688" cy="308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kern="0" dirty="0" err="1">
                <a:solidFill>
                  <a:sysClr val="window" lastClr="FFFFFF"/>
                </a:solidFill>
                <a:latin typeface="Symbol" charset="2"/>
                <a:ea typeface="ＭＳ Ｐゴシック" charset="-128"/>
                <a:cs typeface="Symbol" charset="2"/>
              </a:rPr>
              <a:t>l</a:t>
            </a:r>
            <a:r>
              <a:rPr lang="en-US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(</a:t>
            </a:r>
            <a:r>
              <a:rPr lang="en-US" kern="0" dirty="0" err="1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Ang</a:t>
            </a:r>
            <a:r>
              <a:rPr lang="en-US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  <p:pic>
        <p:nvPicPr>
          <p:cNvPr id="51" name="Image 50" descr="QSOSpect_white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1" y="3012136"/>
            <a:ext cx="6401535" cy="1801458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2468682" y="4368364"/>
            <a:ext cx="726714" cy="25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4000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3337155" y="4368364"/>
            <a:ext cx="726714" cy="25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4400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358890" y="4368364"/>
            <a:ext cx="726714" cy="25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4800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5227364" y="4368364"/>
            <a:ext cx="726714" cy="25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5200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6180984" y="4368364"/>
            <a:ext cx="726714" cy="25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5600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875510" y="3133835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800" kern="0" dirty="0" err="1">
                <a:solidFill>
                  <a:srgbClr val="FFFF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Ly</a:t>
            </a:r>
            <a:r>
              <a:rPr lang="en-US" sz="1800" kern="0" dirty="0" err="1">
                <a:solidFill>
                  <a:srgbClr val="FFFF00"/>
                </a:solidFill>
                <a:latin typeface="Symbol" charset="2"/>
                <a:ea typeface="ＭＳ Ｐゴシック" charset="-128"/>
                <a:cs typeface="Symbol" charset="2"/>
              </a:rPr>
              <a:t>a</a:t>
            </a:r>
            <a:endParaRPr lang="en-US" sz="1800" kern="0" dirty="0">
              <a:solidFill>
                <a:srgbClr val="FFFF00"/>
              </a:solidFill>
              <a:latin typeface="Symbol" charset="2"/>
              <a:ea typeface="ＭＳ Ｐゴシック" charset="-128"/>
              <a:cs typeface="Symbol" charset="2"/>
            </a:endParaRPr>
          </a:p>
        </p:txBody>
      </p:sp>
      <p:cxnSp>
        <p:nvCxnSpPr>
          <p:cNvPr id="58" name="Connecteur droit 57"/>
          <p:cNvCxnSpPr/>
          <p:nvPr/>
        </p:nvCxnSpPr>
        <p:spPr bwMode="auto">
          <a:xfrm flipH="1">
            <a:off x="6361480" y="2326170"/>
            <a:ext cx="233776" cy="1015595"/>
          </a:xfrm>
          <a:prstGeom prst="line">
            <a:avLst/>
          </a:prstGeom>
          <a:solidFill>
            <a:srgbClr val="CCFFFF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ZoneTexte 58"/>
          <p:cNvSpPr txBox="1"/>
          <p:nvPr/>
        </p:nvSpPr>
        <p:spPr>
          <a:xfrm>
            <a:off x="7173143" y="2472448"/>
            <a:ext cx="1279410" cy="132343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b="1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Absorption </a:t>
            </a:r>
          </a:p>
          <a:p>
            <a:pPr algn="ctr" defTabSz="914400">
              <a:defRPr/>
            </a:pPr>
            <a:endParaRPr lang="en-US" sz="1600" b="1" kern="0" dirty="0">
              <a:solidFill>
                <a:sysClr val="window" lastClr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algn="ctr" defTabSz="914400">
              <a:defRPr/>
            </a:pPr>
            <a:endParaRPr lang="en-US" sz="1600" b="1" kern="0" dirty="0">
              <a:solidFill>
                <a:sysClr val="window" lastClr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algn="ctr" defTabSz="914400">
              <a:defRPr/>
            </a:pPr>
            <a:r>
              <a:rPr lang="en-US" sz="1600" b="1" kern="0" dirty="0" err="1" smtClean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Abondance</a:t>
            </a:r>
            <a:endParaRPr lang="en-US" sz="1600" b="1" kern="0" dirty="0" smtClean="0">
              <a:solidFill>
                <a:sysClr val="window" lastClr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algn="ctr" defTabSz="914400">
              <a:defRPr/>
            </a:pPr>
            <a:r>
              <a:rPr lang="en-US" sz="1600" kern="0" dirty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</a:t>
            </a:r>
            <a:r>
              <a:rPr lang="en-US" sz="1600" kern="0" dirty="0" smtClean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u </a:t>
            </a:r>
            <a:r>
              <a:rPr lang="en-US" sz="1600" kern="0" dirty="0" err="1" smtClean="0">
                <a:solidFill>
                  <a:sysClr val="window" lastClr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gaz</a:t>
            </a:r>
            <a:endParaRPr lang="en-US" sz="1600" b="1" kern="0" dirty="0">
              <a:solidFill>
                <a:sysClr val="window" lastClr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Double flèche verticale 59"/>
          <p:cNvSpPr/>
          <p:nvPr/>
        </p:nvSpPr>
        <p:spPr>
          <a:xfrm>
            <a:off x="7769325" y="2881097"/>
            <a:ext cx="71336" cy="300415"/>
          </a:xfrm>
          <a:prstGeom prst="upDownArrow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1" name="Connecteur droit 60"/>
          <p:cNvCxnSpPr/>
          <p:nvPr/>
        </p:nvCxnSpPr>
        <p:spPr bwMode="auto">
          <a:xfrm flipH="1">
            <a:off x="5304663" y="2866887"/>
            <a:ext cx="309214" cy="1304816"/>
          </a:xfrm>
          <a:prstGeom prst="line">
            <a:avLst/>
          </a:prstGeom>
          <a:solidFill>
            <a:srgbClr val="CCFFFF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Connecteur droit 61"/>
          <p:cNvCxnSpPr/>
          <p:nvPr/>
        </p:nvCxnSpPr>
        <p:spPr bwMode="auto">
          <a:xfrm flipH="1">
            <a:off x="4149872" y="3080659"/>
            <a:ext cx="233776" cy="1015595"/>
          </a:xfrm>
          <a:prstGeom prst="line">
            <a:avLst/>
          </a:prstGeom>
          <a:solidFill>
            <a:srgbClr val="CCFFFF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necteur droit 62"/>
          <p:cNvCxnSpPr/>
          <p:nvPr/>
        </p:nvCxnSpPr>
        <p:spPr bwMode="auto">
          <a:xfrm flipH="1">
            <a:off x="3105625" y="3319582"/>
            <a:ext cx="196054" cy="801823"/>
          </a:xfrm>
          <a:prstGeom prst="line">
            <a:avLst/>
          </a:prstGeom>
          <a:solidFill>
            <a:srgbClr val="CCFFFF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4" name="Picture 5" descr="SDSS-vue"/>
          <p:cNvPicPr>
            <a:picLocks noChangeAspect="1" noChangeArrowheads="1"/>
          </p:cNvPicPr>
          <p:nvPr/>
        </p:nvPicPr>
        <p:blipFill>
          <a:blip r:embed="rId6"/>
          <a:srcRect l="4420" t="17426" r="11051"/>
          <a:stretch>
            <a:fillRect/>
          </a:stretch>
        </p:blipFill>
        <p:spPr bwMode="auto">
          <a:xfrm flipH="1">
            <a:off x="554735" y="3291138"/>
            <a:ext cx="1558837" cy="1359183"/>
          </a:xfrm>
          <a:prstGeom prst="rect">
            <a:avLst/>
          </a:prstGeom>
          <a:noFill/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07564" flipH="1">
            <a:off x="4301442" y="3478303"/>
            <a:ext cx="598099" cy="444186"/>
          </a:xfrm>
          <a:prstGeom prst="rect">
            <a:avLst/>
          </a:prstGeom>
        </p:spPr>
      </p:pic>
      <p:pic>
        <p:nvPicPr>
          <p:cNvPr id="69" name="Image 68" descr="quasar_p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24889" r="13144" b="7712"/>
          <a:stretch/>
        </p:blipFill>
        <p:spPr>
          <a:xfrm rot="5897752">
            <a:off x="6154908" y="1967527"/>
            <a:ext cx="955045" cy="5714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79052" y="5454316"/>
            <a:ext cx="5186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Absorption Lyman-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121.6 nm</a:t>
            </a:r>
          </a:p>
          <a:p>
            <a:pPr algn="ctr"/>
            <a:r>
              <a:rPr lang="en-US" dirty="0" err="1" smtClean="0"/>
              <a:t>Décalage</a:t>
            </a:r>
            <a:r>
              <a:rPr lang="en-US" dirty="0" smtClean="0"/>
              <a:t> ⟺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4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7070" y="261680"/>
            <a:ext cx="6597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Quasars </a:t>
            </a:r>
            <a:r>
              <a:rPr lang="en-US" sz="3200" dirty="0">
                <a:solidFill>
                  <a:srgbClr val="FFFF00"/>
                </a:solidFill>
              </a:rPr>
              <a:t>: des </a:t>
            </a:r>
            <a:r>
              <a:rPr lang="en-US" sz="3200" dirty="0" err="1">
                <a:solidFill>
                  <a:srgbClr val="FFFF00"/>
                </a:solidFill>
              </a:rPr>
              <a:t>phares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cosmiques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44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5741043" y="1067525"/>
            <a:ext cx="3218344" cy="4906276"/>
            <a:chOff x="5741043" y="1067525"/>
            <a:chExt cx="3218344" cy="4906276"/>
          </a:xfrm>
        </p:grpSpPr>
        <p:pic>
          <p:nvPicPr>
            <p:cNvPr id="4" name="Image 3" descr="FM_DSM_illustrati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043" y="1067525"/>
              <a:ext cx="3218344" cy="2266543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318998" y="3942476"/>
              <a:ext cx="206243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/>
                <a:t>Forêt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Lya</a:t>
              </a:r>
              <a:r>
                <a:rPr lang="en-US" sz="1800" dirty="0" smtClean="0"/>
                <a:t> de</a:t>
              </a:r>
            </a:p>
            <a:p>
              <a:pPr algn="ctr"/>
              <a:r>
                <a:rPr lang="en-US" sz="1800" dirty="0" smtClean="0"/>
                <a:t>190.000 quasars</a:t>
              </a:r>
            </a:p>
            <a:p>
              <a:pPr algn="ctr"/>
              <a:endParaRPr lang="en-US" sz="1800" dirty="0" smtClean="0"/>
            </a:p>
            <a:p>
              <a:pPr algn="ctr"/>
              <a:endParaRPr lang="en-US" sz="1800" dirty="0" smtClean="0"/>
            </a:p>
            <a:p>
              <a:pPr algn="ctr"/>
              <a:r>
                <a:rPr lang="en-US" sz="1800" dirty="0" smtClean="0"/>
                <a:t>Carte 3D de </a:t>
              </a:r>
            </a:p>
            <a:p>
              <a:pPr algn="ctr"/>
              <a:r>
                <a:rPr lang="en-US" sz="1800" dirty="0" err="1" smtClean="0"/>
                <a:t>l’Hydrogène</a:t>
              </a:r>
              <a:endParaRPr lang="en-US" sz="1800" dirty="0" smtClean="0"/>
            </a:p>
            <a:p>
              <a:pPr algn="ctr"/>
              <a:r>
                <a:rPr lang="en-US" sz="1800" dirty="0" err="1" smtClean="0"/>
                <a:t>intergalactique</a:t>
              </a:r>
              <a:endParaRPr lang="en-US" sz="1800" dirty="0"/>
            </a:p>
          </p:txBody>
        </p:sp>
        <p:sp>
          <p:nvSpPr>
            <p:cNvPr id="6" name="Flèche vers le bas 5"/>
            <p:cNvSpPr/>
            <p:nvPr/>
          </p:nvSpPr>
          <p:spPr bwMode="auto">
            <a:xfrm>
              <a:off x="7237775" y="4643656"/>
              <a:ext cx="224880" cy="383664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9" name="dla_credit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69" y="1164225"/>
            <a:ext cx="5275369" cy="45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568" y="261680"/>
            <a:ext cx="42544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Spectres</a:t>
            </a:r>
            <a:r>
              <a:rPr lang="en-US" sz="3200" dirty="0" smtClean="0">
                <a:solidFill>
                  <a:srgbClr val="FFFF00"/>
                </a:solidFill>
              </a:rPr>
              <a:t> de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45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fores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16" y="1052893"/>
            <a:ext cx="7357166" cy="50383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99779" y="1534657"/>
            <a:ext cx="22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EAC"/>
                </a:solidFill>
              </a:rPr>
              <a:t>2.5 milliards </a:t>
            </a:r>
            <a:r>
              <a:rPr lang="en-US" sz="1800" dirty="0" err="1" smtClean="0">
                <a:solidFill>
                  <a:srgbClr val="FFFEAC"/>
                </a:solidFill>
              </a:rPr>
              <a:t>d’a.l</a:t>
            </a:r>
            <a:r>
              <a:rPr lang="en-US" sz="1800" dirty="0" smtClean="0">
                <a:solidFill>
                  <a:srgbClr val="FFFEAC"/>
                </a:solidFill>
              </a:rPr>
              <a:t>.</a:t>
            </a:r>
            <a:endParaRPr lang="en-US" sz="1800" dirty="0">
              <a:solidFill>
                <a:srgbClr val="FFFEAC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99779" y="3929252"/>
            <a:ext cx="216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EAC"/>
                </a:solidFill>
              </a:rPr>
              <a:t>12 milliards </a:t>
            </a:r>
            <a:r>
              <a:rPr lang="en-US" sz="1800" dirty="0" err="1" smtClean="0">
                <a:solidFill>
                  <a:srgbClr val="FFFEAC"/>
                </a:solidFill>
              </a:rPr>
              <a:t>d’a.l</a:t>
            </a:r>
            <a:r>
              <a:rPr lang="en-US" sz="1800" dirty="0" smtClean="0">
                <a:solidFill>
                  <a:srgbClr val="FFFEAC"/>
                </a:solidFill>
              </a:rPr>
              <a:t>.</a:t>
            </a:r>
            <a:endParaRPr lang="en-US" sz="1800" dirty="0">
              <a:solidFill>
                <a:srgbClr val="FFFE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6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08568" y="261680"/>
            <a:ext cx="42544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Spectres</a:t>
            </a:r>
            <a:r>
              <a:rPr lang="en-US" sz="3200" dirty="0" smtClean="0">
                <a:solidFill>
                  <a:srgbClr val="FFFF00"/>
                </a:solidFill>
              </a:rPr>
              <a:t> de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46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8" name="Image 7" descr="nature10159-f1.2.jpg"/>
          <p:cNvPicPr>
            <a:picLocks noChangeAspect="1"/>
          </p:cNvPicPr>
          <p:nvPr/>
        </p:nvPicPr>
        <p:blipFill>
          <a:blip r:embed="rId3"/>
          <a:srcRect r="59929"/>
          <a:stretch>
            <a:fillRect/>
          </a:stretch>
        </p:blipFill>
        <p:spPr>
          <a:xfrm>
            <a:off x="969904" y="1504062"/>
            <a:ext cx="7152267" cy="41853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75520" y="1672453"/>
            <a:ext cx="5859202" cy="3206583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39463" y="1691692"/>
            <a:ext cx="216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13 milliards d’a.l.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0423" y="1691692"/>
            <a:ext cx="1313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z = 7.085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53790" y="5212544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 / 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aseline="-25000" dirty="0" err="1" smtClean="0">
                <a:solidFill>
                  <a:schemeClr val="bg1"/>
                </a:solidFill>
              </a:rPr>
              <a:t>Ly</a:t>
            </a:r>
            <a:r>
              <a:rPr lang="en-US" baseline="-25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endParaRPr lang="en-US" baseline="-250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787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88899" y="261680"/>
            <a:ext cx="36938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Analyse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spectrale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47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3" name="Image 2" descr="MusicSpectr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33" y="1316016"/>
            <a:ext cx="5625696" cy="2269261"/>
          </a:xfrm>
          <a:prstGeom prst="rect">
            <a:avLst/>
          </a:prstGeom>
        </p:spPr>
      </p:pic>
      <p:pic>
        <p:nvPicPr>
          <p:cNvPr id="4" name="Image 3" descr="D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07" y="2300290"/>
            <a:ext cx="2256122" cy="113902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7477" y="1944781"/>
            <a:ext cx="2030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58FCFF"/>
                </a:solidFill>
              </a:rPr>
              <a:t>Analogie</a:t>
            </a:r>
            <a:r>
              <a:rPr lang="en-US" sz="1800" dirty="0" smtClean="0">
                <a:solidFill>
                  <a:srgbClr val="58FCFF"/>
                </a:solidFill>
              </a:rPr>
              <a:t> </a:t>
            </a:r>
            <a:r>
              <a:rPr lang="en-US" sz="1800" dirty="0" err="1" smtClean="0">
                <a:solidFill>
                  <a:srgbClr val="58FCFF"/>
                </a:solidFill>
              </a:rPr>
              <a:t>sonore</a:t>
            </a:r>
            <a:endParaRPr lang="en-US" sz="1800" dirty="0" smtClean="0">
              <a:solidFill>
                <a:srgbClr val="58FCFF"/>
              </a:solidFill>
            </a:endParaRPr>
          </a:p>
          <a:p>
            <a:endParaRPr lang="en-US" sz="1800" dirty="0"/>
          </a:p>
          <a:p>
            <a:r>
              <a:rPr lang="en-US" sz="1800" dirty="0" smtClean="0">
                <a:solidFill>
                  <a:srgbClr val="58FCFF"/>
                </a:solidFill>
              </a:rPr>
              <a:t>(signal </a:t>
            </a:r>
            <a:r>
              <a:rPr lang="en-US" sz="1800" dirty="0" err="1" smtClean="0">
                <a:solidFill>
                  <a:srgbClr val="58FCFF"/>
                </a:solidFill>
              </a:rPr>
              <a:t>temporel</a:t>
            </a:r>
            <a:r>
              <a:rPr lang="en-US" sz="1800" dirty="0" smtClean="0">
                <a:solidFill>
                  <a:srgbClr val="58FCFF"/>
                </a:solidFill>
              </a:rPr>
              <a:t>)</a:t>
            </a:r>
            <a:endParaRPr lang="en-US" sz="1800" dirty="0">
              <a:solidFill>
                <a:srgbClr val="58FC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3933" y="4326145"/>
            <a:ext cx="1794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CCFFCC"/>
                </a:solidFill>
              </a:rPr>
              <a:t>Matière</a:t>
            </a:r>
            <a:r>
              <a:rPr lang="en-US" sz="1800" dirty="0" smtClean="0">
                <a:solidFill>
                  <a:srgbClr val="CCFFCC"/>
                </a:solidFill>
              </a:rPr>
              <a:t> </a:t>
            </a:r>
            <a:r>
              <a:rPr lang="en-US" sz="1800" dirty="0" err="1" smtClean="0">
                <a:solidFill>
                  <a:srgbClr val="CCFFCC"/>
                </a:solidFill>
              </a:rPr>
              <a:t>dans</a:t>
            </a:r>
            <a:endParaRPr lang="en-US" sz="1800" dirty="0">
              <a:solidFill>
                <a:srgbClr val="CCFFCC"/>
              </a:solidFill>
            </a:endParaRPr>
          </a:p>
          <a:p>
            <a:r>
              <a:rPr lang="en-US" sz="1800" dirty="0" err="1" smtClean="0">
                <a:solidFill>
                  <a:srgbClr val="CCFFCC"/>
                </a:solidFill>
              </a:rPr>
              <a:t>l’Univers</a:t>
            </a:r>
            <a:endParaRPr lang="en-US" sz="1800" dirty="0" smtClean="0">
              <a:solidFill>
                <a:srgbClr val="CCFFCC"/>
              </a:solidFill>
            </a:endParaRPr>
          </a:p>
          <a:p>
            <a:endParaRPr lang="en-US" sz="1800" dirty="0"/>
          </a:p>
          <a:p>
            <a:r>
              <a:rPr lang="en-US" sz="1800" dirty="0" smtClean="0">
                <a:solidFill>
                  <a:srgbClr val="CCFFCC"/>
                </a:solidFill>
              </a:rPr>
              <a:t>(signal spatial)</a:t>
            </a:r>
            <a:endParaRPr lang="en-US" sz="1800" dirty="0">
              <a:solidFill>
                <a:srgbClr val="CCFFC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57293" y="1270060"/>
            <a:ext cx="79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signal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187999" y="2129997"/>
            <a:ext cx="101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spectre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5" name="Image 14" descr="QSOSpect_white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80" y="3823418"/>
            <a:ext cx="3660328" cy="220456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13365" y="4789190"/>
            <a:ext cx="79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545D"/>
                </a:solidFill>
              </a:rPr>
              <a:t>signal </a:t>
            </a:r>
          </a:p>
        </p:txBody>
      </p:sp>
      <p:pic>
        <p:nvPicPr>
          <p:cNvPr id="19" name="Image 18" descr="Pk1_data blan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58" y="4299687"/>
            <a:ext cx="3584846" cy="135818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727813" y="4392293"/>
            <a:ext cx="113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545D"/>
                </a:solidFill>
              </a:rPr>
              <a:t>spectre</a:t>
            </a:r>
            <a:endParaRPr lang="en-US" sz="1800" dirty="0">
              <a:solidFill>
                <a:srgbClr val="FF545D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598076" y="2672422"/>
            <a:ext cx="12302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La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(442 Hz)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Flèche courbée vers la droite 4"/>
          <p:cNvSpPr/>
          <p:nvPr/>
        </p:nvSpPr>
        <p:spPr bwMode="auto">
          <a:xfrm rot="16200000">
            <a:off x="4725740" y="4324686"/>
            <a:ext cx="494632" cy="2540001"/>
          </a:xfrm>
          <a:prstGeom prst="curvedRightArrow">
            <a:avLst/>
          </a:prstGeom>
          <a:solidFill>
            <a:srgbClr val="FF545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03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48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56953" y="1558190"/>
            <a:ext cx="2213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Matière</a:t>
            </a:r>
            <a:r>
              <a:rPr lang="en-US" dirty="0" smtClean="0"/>
              <a:t> noire</a:t>
            </a:r>
          </a:p>
          <a:p>
            <a:pPr algn="ctr"/>
            <a:r>
              <a:rPr lang="en-US" dirty="0" smtClean="0"/>
              <a:t>“</a:t>
            </a:r>
            <a:r>
              <a:rPr lang="en-US" dirty="0" err="1" smtClean="0"/>
              <a:t>classique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>
            <a:off x="5630102" y="1558190"/>
            <a:ext cx="2213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Matière</a:t>
            </a:r>
            <a:r>
              <a:rPr lang="en-US" dirty="0" smtClean="0"/>
              <a:t> noire</a:t>
            </a:r>
          </a:p>
          <a:p>
            <a:pPr algn="ctr"/>
            <a:r>
              <a:rPr lang="en-US" dirty="0" smtClean="0"/>
              <a:t>“neutrinos”</a:t>
            </a:r>
            <a:endParaRPr lang="en-US" dirty="0"/>
          </a:p>
        </p:txBody>
      </p:sp>
      <p:pic>
        <p:nvPicPr>
          <p:cNvPr id="3" name="Image 2" descr="HR_z25_CD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0" y="2611211"/>
            <a:ext cx="3404921" cy="3404921"/>
          </a:xfrm>
          <a:prstGeom prst="rect">
            <a:avLst/>
          </a:prstGeom>
        </p:spPr>
      </p:pic>
      <p:pic>
        <p:nvPicPr>
          <p:cNvPr id="5" name="Image 4" descr="HR_z25_HD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88" y="2596559"/>
            <a:ext cx="3419573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1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3067" y="261680"/>
            <a:ext cx="4365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Simulations </a:t>
            </a:r>
            <a:r>
              <a:rPr lang="en-US" sz="3200" dirty="0" err="1" smtClean="0">
                <a:solidFill>
                  <a:srgbClr val="FFFF00"/>
                </a:solidFill>
              </a:rPr>
              <a:t>d’Univers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49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TG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30" y="1420932"/>
            <a:ext cx="4275285" cy="2455400"/>
          </a:xfrm>
          <a:prstGeom prst="rect">
            <a:avLst/>
          </a:prstGeom>
        </p:spPr>
      </p:pic>
      <p:pic>
        <p:nvPicPr>
          <p:cNvPr id="3" name="Image 2" descr="TG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7454"/>
            <a:ext cx="4510820" cy="30086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91852" y="4662596"/>
            <a:ext cx="3807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 smtClean="0"/>
              <a:t>TGCC de Bruyères-Le-Châtel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 smtClean="0"/>
              <a:t>10.000 processeurs de 8 </a:t>
            </a:r>
            <a:r>
              <a:rPr lang="fr-FR" sz="1800" b="1" dirty="0" err="1" smtClean="0"/>
              <a:t>coeurs</a:t>
            </a:r>
            <a:endParaRPr lang="fr-FR" sz="1800" b="1" dirty="0" smtClean="0"/>
          </a:p>
          <a:p>
            <a:pPr algn="ctr"/>
            <a:r>
              <a:rPr lang="fr-FR" sz="1800" dirty="0" smtClean="0"/>
              <a:t>Optimisés pour calcul parallèle</a:t>
            </a:r>
            <a:r>
              <a:rPr lang="fr-FR" sz="18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26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10261" y="261680"/>
            <a:ext cx="405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Mystérieux</a:t>
            </a:r>
            <a:r>
              <a:rPr lang="en-US" sz="3200" dirty="0" smtClean="0">
                <a:solidFill>
                  <a:srgbClr val="FFFF00"/>
                </a:solidFill>
              </a:rPr>
              <a:t> quasars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4" name="Picture 2" descr="BHj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899" y="1447277"/>
            <a:ext cx="4650750" cy="4852728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5651718" y="3123643"/>
            <a:ext cx="241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M87 :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des jets de matière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3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3067" y="261680"/>
            <a:ext cx="4365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Simulations </a:t>
            </a:r>
            <a:r>
              <a:rPr lang="en-US" sz="3200" dirty="0" err="1" smtClean="0">
                <a:solidFill>
                  <a:srgbClr val="FFFF00"/>
                </a:solidFill>
              </a:rPr>
              <a:t>d’Univers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50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40191" y="994136"/>
            <a:ext cx="578876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Ingrédients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sombre</a:t>
            </a:r>
            <a:r>
              <a:rPr lang="en-US" sz="2000" dirty="0" smtClean="0"/>
              <a:t> (→ </a:t>
            </a:r>
            <a:r>
              <a:rPr lang="en-US" sz="2000" dirty="0" err="1" smtClean="0"/>
              <a:t>essentiel</a:t>
            </a:r>
            <a:r>
              <a:rPr lang="en-US" sz="2000" dirty="0" smtClean="0"/>
              <a:t> de la masse)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Baryons (→ galaxies, </a:t>
            </a:r>
            <a:r>
              <a:rPr lang="en-US" sz="2000" dirty="0" err="1" smtClean="0"/>
              <a:t>gaz</a:t>
            </a:r>
            <a:r>
              <a:rPr lang="en-US" sz="2000" dirty="0" smtClean="0"/>
              <a:t> </a:t>
            </a:r>
            <a:r>
              <a:rPr lang="en-US" sz="2000" dirty="0" err="1" smtClean="0"/>
              <a:t>intergalactique</a:t>
            </a:r>
            <a:r>
              <a:rPr lang="en-US" sz="2000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Neutrinos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 err="1" smtClean="0">
                <a:solidFill>
                  <a:srgbClr val="FFFF00"/>
                </a:solidFill>
              </a:rPr>
              <a:t>Recette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/>
              <a:t>Gravitation (</a:t>
            </a:r>
            <a:r>
              <a:rPr lang="en-US" sz="2000" dirty="0"/>
              <a:t>→ </a:t>
            </a:r>
            <a:r>
              <a:rPr lang="en-US" sz="2000" dirty="0" err="1" smtClean="0"/>
              <a:t>tous</a:t>
            </a:r>
            <a:r>
              <a:rPr lang="en-US" sz="2000" dirty="0" smtClean="0"/>
              <a:t> </a:t>
            </a:r>
            <a:r>
              <a:rPr lang="en-US" sz="2000" dirty="0" err="1" smtClean="0"/>
              <a:t>ingrédients</a:t>
            </a:r>
            <a:r>
              <a:rPr lang="en-US" sz="2000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/>
              <a:t>Thermodynamique</a:t>
            </a:r>
            <a:r>
              <a:rPr lang="en-US" sz="2000" dirty="0" smtClean="0"/>
              <a:t>, </a:t>
            </a:r>
            <a:r>
              <a:rPr lang="en-US" sz="2000" dirty="0" err="1" smtClean="0"/>
              <a:t>viscosité</a:t>
            </a:r>
            <a:r>
              <a:rPr lang="en-US" sz="2000" dirty="0" smtClean="0"/>
              <a:t> … (</a:t>
            </a:r>
            <a:r>
              <a:rPr lang="en-US" sz="2000" dirty="0"/>
              <a:t>→ </a:t>
            </a:r>
            <a:r>
              <a:rPr lang="en-US" sz="2000" dirty="0" err="1" smtClean="0"/>
              <a:t>gaz</a:t>
            </a:r>
            <a:r>
              <a:rPr lang="en-US" sz="2000" dirty="0" smtClean="0"/>
              <a:t>)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 smtClean="0">
                <a:solidFill>
                  <a:srgbClr val="FFFF00"/>
                </a:solidFill>
              </a:rPr>
              <a:t>Temps de </a:t>
            </a:r>
            <a:r>
              <a:rPr lang="en-US" sz="2000" dirty="0" err="1" smtClean="0">
                <a:solidFill>
                  <a:srgbClr val="FFFF00"/>
                </a:solidFill>
              </a:rPr>
              <a:t>préparation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/>
              <a:t>- 7 millions </a:t>
            </a:r>
            <a:r>
              <a:rPr lang="en-US" sz="2000" dirty="0" err="1" smtClean="0"/>
              <a:t>d’heures</a:t>
            </a:r>
            <a:r>
              <a:rPr lang="en-US" sz="2000" dirty="0" smtClean="0"/>
              <a:t> (800 </a:t>
            </a:r>
            <a:r>
              <a:rPr lang="en-US" sz="2000" dirty="0" err="1" smtClean="0"/>
              <a:t>ans</a:t>
            </a:r>
            <a:r>
              <a:rPr lang="en-US" sz="2000" dirty="0" smtClean="0"/>
              <a:t>) ? ! ? !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04245" y="5564964"/>
            <a:ext cx="461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58FCFF"/>
                </a:solidFill>
              </a:rPr>
              <a:t>Calcul</a:t>
            </a:r>
            <a:r>
              <a:rPr lang="en-US" dirty="0" smtClean="0">
                <a:solidFill>
                  <a:srgbClr val="58FCFF"/>
                </a:solidFill>
              </a:rPr>
              <a:t> </a:t>
            </a:r>
            <a:r>
              <a:rPr lang="en-US" dirty="0" err="1" smtClean="0">
                <a:solidFill>
                  <a:srgbClr val="58FCFF"/>
                </a:solidFill>
              </a:rPr>
              <a:t>parallèle</a:t>
            </a:r>
            <a:r>
              <a:rPr lang="en-US" dirty="0" smtClean="0">
                <a:solidFill>
                  <a:srgbClr val="58FCFF"/>
                </a:solidFill>
              </a:rPr>
              <a:t> (8000 </a:t>
            </a:r>
            <a:r>
              <a:rPr lang="en-US" dirty="0" err="1" smtClean="0">
                <a:solidFill>
                  <a:srgbClr val="58FCFF"/>
                </a:solidFill>
              </a:rPr>
              <a:t>coeurs</a:t>
            </a:r>
            <a:r>
              <a:rPr lang="en-US" dirty="0" smtClean="0">
                <a:solidFill>
                  <a:srgbClr val="58FCFF"/>
                </a:solidFill>
              </a:rPr>
              <a:t>)</a:t>
            </a:r>
            <a:endParaRPr lang="en-US" dirty="0">
              <a:solidFill>
                <a:srgbClr val="58F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9463" y="261680"/>
            <a:ext cx="412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51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3" name="4_components_10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601" y="0"/>
            <a:ext cx="6350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8739" y="2209377"/>
            <a:ext cx="20945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Redshift:</a:t>
            </a:r>
          </a:p>
          <a:p>
            <a:r>
              <a:rPr lang="en-US" sz="1800" dirty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</a:t>
            </a:r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 15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→ 0</a:t>
            </a:r>
          </a:p>
          <a:p>
            <a:endParaRPr lang="en-US" sz="1800" dirty="0" smtClean="0">
              <a:solidFill>
                <a:srgbClr val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endParaRPr lang="en-US" sz="1800" dirty="0">
              <a:solidFill>
                <a:srgbClr val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Date:</a:t>
            </a:r>
          </a:p>
          <a:p>
            <a:r>
              <a:rPr lang="en-US" sz="1800" dirty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</a:t>
            </a:r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 13,5 milliards </a:t>
            </a:r>
          </a:p>
          <a:p>
            <a:r>
              <a:rPr lang="en-US" sz="1800" dirty="0" err="1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</a:t>
            </a:r>
            <a:r>
              <a:rPr lang="en-US" sz="1800" dirty="0" err="1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’années</a:t>
            </a:r>
            <a:endParaRPr lang="en-US" sz="1800" dirty="0" smtClean="0">
              <a:solidFill>
                <a:srgbClr val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→ </a:t>
            </a:r>
            <a:r>
              <a:rPr lang="en-US" sz="1800" dirty="0" err="1" smtClean="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aujourd’hui</a:t>
            </a:r>
            <a:endParaRPr lang="en-US" sz="1800" dirty="0">
              <a:solidFill>
                <a:srgbClr val="FFFFFF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305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4876" y="846707"/>
            <a:ext cx="8730618" cy="558297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453060" y="261680"/>
            <a:ext cx="4365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Simulations </a:t>
            </a:r>
            <a:r>
              <a:rPr lang="en-US" sz="3200" dirty="0" err="1" smtClean="0">
                <a:solidFill>
                  <a:srgbClr val="FFFF00"/>
                </a:solidFill>
              </a:rPr>
              <a:t>d’Univers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52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gas_density_projection_25_192_nu_01_z_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8"/>
          <a:stretch/>
        </p:blipFill>
        <p:spPr>
          <a:xfrm>
            <a:off x="224876" y="849571"/>
            <a:ext cx="3227683" cy="2587693"/>
          </a:xfrm>
          <a:prstGeom prst="rect">
            <a:avLst/>
          </a:prstGeom>
        </p:spPr>
      </p:pic>
      <p:pic>
        <p:nvPicPr>
          <p:cNvPr id="5" name="Image 4" descr="neutrino_density_projection_25_192_nu_01_z_0_ne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4744" b="19917"/>
          <a:stretch/>
        </p:blipFill>
        <p:spPr>
          <a:xfrm>
            <a:off x="6280077" y="887089"/>
            <a:ext cx="2623976" cy="2570693"/>
          </a:xfrm>
          <a:prstGeom prst="rect">
            <a:avLst/>
          </a:prstGeom>
        </p:spPr>
      </p:pic>
      <p:pic>
        <p:nvPicPr>
          <p:cNvPr id="6" name="Image 5" descr="neutrino_density_projection_25_192_nu_08_z_0_new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4577" b="20083"/>
          <a:stretch/>
        </p:blipFill>
        <p:spPr>
          <a:xfrm>
            <a:off x="6286016" y="3622458"/>
            <a:ext cx="2676451" cy="2638178"/>
          </a:xfrm>
          <a:prstGeom prst="rect">
            <a:avLst/>
          </a:prstGeom>
        </p:spPr>
      </p:pic>
      <p:pic>
        <p:nvPicPr>
          <p:cNvPr id="8" name="Image 7" descr="dark_matter_density_projection_25_192_nu_08_z_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366" r="4640" b="20244"/>
          <a:stretch/>
        </p:blipFill>
        <p:spPr>
          <a:xfrm>
            <a:off x="3456399" y="3686622"/>
            <a:ext cx="2654611" cy="25517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561189" y="100297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0.1 </a:t>
            </a:r>
            <a:r>
              <a:rPr lang="en-US" sz="1800" b="1" dirty="0" err="1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eV</a:t>
            </a: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10" name="Image 9" descr="gas_density_projection_25_192_nu_08_z_0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3"/>
          <a:stretch/>
        </p:blipFill>
        <p:spPr>
          <a:xfrm>
            <a:off x="217024" y="3635684"/>
            <a:ext cx="3248766" cy="27675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561189" y="37043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0.8 </a:t>
            </a:r>
            <a:r>
              <a:rPr lang="en-US" sz="1800" b="1" dirty="0" err="1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eV</a:t>
            </a: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8545420" y="4447702"/>
            <a:ext cx="1141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@ G. Rossi</a:t>
            </a:r>
          </a:p>
        </p:txBody>
      </p:sp>
      <p:pic>
        <p:nvPicPr>
          <p:cNvPr id="17" name="Image 16" descr="dark_matter_density_projection_25_192_nu_01_z_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4639" b="19595"/>
          <a:stretch/>
        </p:blipFill>
        <p:spPr>
          <a:xfrm>
            <a:off x="3452559" y="839621"/>
            <a:ext cx="2672103" cy="263457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28642" y="3333909"/>
            <a:ext cx="105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Baryons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34604" y="3333909"/>
            <a:ext cx="158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Dark matter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090318" y="3333909"/>
            <a:ext cx="126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black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148363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Pk_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0" y="4180618"/>
            <a:ext cx="3576611" cy="22323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444448" y="261680"/>
            <a:ext cx="43827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Quasars et neutrinos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53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quasar_p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24889" r="13144" b="7712"/>
          <a:stretch/>
        </p:blipFill>
        <p:spPr>
          <a:xfrm rot="5897752">
            <a:off x="131924" y="708355"/>
            <a:ext cx="1187239" cy="71041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81231" y="4522154"/>
            <a:ext cx="8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z=4.4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06109" y="5666845"/>
            <a:ext cx="8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A45EBD"/>
                </a:solidFill>
                <a:effectLst/>
                <a:uLnTx/>
                <a:uFillTx/>
              </a:rPr>
              <a:t>z=2.2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45EBD"/>
              </a:solidFill>
              <a:effectLst/>
              <a:uLnTx/>
              <a:uFillTx/>
            </a:endParaRPr>
          </a:p>
        </p:txBody>
      </p:sp>
      <p:pic>
        <p:nvPicPr>
          <p:cNvPr id="16" name="Image 15" descr="Pk_sim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8" y="4167389"/>
            <a:ext cx="3597807" cy="224561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257101" y="4522154"/>
            <a:ext cx="8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z=4.4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481979" y="5666845"/>
            <a:ext cx="8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A45EBD"/>
                </a:solidFill>
                <a:effectLst/>
                <a:uLnTx/>
                <a:uFillTx/>
              </a:rPr>
              <a:t>z=2.2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45EBD"/>
              </a:solidFill>
              <a:effectLst/>
              <a:uLnTx/>
              <a:uFillTx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984232" y="3783724"/>
            <a:ext cx="108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EAC"/>
                </a:solidFill>
              </a:rPr>
              <a:t>Données</a:t>
            </a:r>
            <a:endParaRPr lang="en-US" sz="1800" dirty="0">
              <a:solidFill>
                <a:srgbClr val="FFFEAC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648446" y="3783724"/>
            <a:ext cx="14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58FCFF"/>
                </a:solidFill>
              </a:rPr>
              <a:t>Simulations</a:t>
            </a:r>
            <a:endParaRPr lang="en-US" sz="1800" dirty="0">
              <a:solidFill>
                <a:srgbClr val="58FC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069209" y="674721"/>
            <a:ext cx="402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58FCFF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25" name="Forme libre 24"/>
          <p:cNvSpPr/>
          <p:nvPr/>
        </p:nvSpPr>
        <p:spPr>
          <a:xfrm>
            <a:off x="740781" y="1772794"/>
            <a:ext cx="1256680" cy="2473973"/>
          </a:xfrm>
          <a:custGeom>
            <a:avLst/>
            <a:gdLst>
              <a:gd name="connsiteX0" fmla="*/ 0 w 1825493"/>
              <a:gd name="connsiteY0" fmla="*/ 0 h 2526893"/>
              <a:gd name="connsiteX1" fmla="*/ 462987 w 1825493"/>
              <a:gd name="connsiteY1" fmla="*/ 1296521 h 2526893"/>
              <a:gd name="connsiteX2" fmla="*/ 1825493 w 1825493"/>
              <a:gd name="connsiteY2" fmla="*/ 2526893 h 252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5493" h="2526893">
                <a:moveTo>
                  <a:pt x="0" y="0"/>
                </a:moveTo>
                <a:cubicBezTo>
                  <a:pt x="79369" y="437686"/>
                  <a:pt x="158738" y="875372"/>
                  <a:pt x="462987" y="1296521"/>
                </a:cubicBezTo>
                <a:cubicBezTo>
                  <a:pt x="767236" y="1717670"/>
                  <a:pt x="1825493" y="2526893"/>
                  <a:pt x="1825493" y="2526893"/>
                </a:cubicBezTo>
              </a:path>
            </a:pathLst>
          </a:custGeom>
          <a:ln w="57150" cmpd="sng">
            <a:solidFill>
              <a:srgbClr val="FFFEAC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6984495" y="1494968"/>
            <a:ext cx="1296364" cy="2765029"/>
          </a:xfrm>
          <a:custGeom>
            <a:avLst/>
            <a:gdLst>
              <a:gd name="connsiteX0" fmla="*/ 2605958 w 2605958"/>
              <a:gd name="connsiteY0" fmla="*/ 0 h 2950247"/>
              <a:gd name="connsiteX1" fmla="*/ 2037145 w 2605958"/>
              <a:gd name="connsiteY1" fmla="*/ 1534658 h 2950247"/>
              <a:gd name="connsiteX2" fmla="*/ 0 w 2605958"/>
              <a:gd name="connsiteY2" fmla="*/ 2950247 h 295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5958" h="2950247">
                <a:moveTo>
                  <a:pt x="2605958" y="0"/>
                </a:moveTo>
                <a:cubicBezTo>
                  <a:pt x="2538714" y="521475"/>
                  <a:pt x="2471471" y="1042950"/>
                  <a:pt x="2037145" y="1534658"/>
                </a:cubicBezTo>
                <a:cubicBezTo>
                  <a:pt x="1602819" y="2026366"/>
                  <a:pt x="0" y="2950247"/>
                  <a:pt x="0" y="2950247"/>
                </a:cubicBezTo>
              </a:path>
            </a:pathLst>
          </a:custGeom>
          <a:ln w="57150" cmpd="sng">
            <a:solidFill>
              <a:srgbClr val="58FCFF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3" name="Image 22" descr="best_guess_ga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12926" r="15863" b="19177"/>
          <a:stretch/>
        </p:blipFill>
        <p:spPr>
          <a:xfrm>
            <a:off x="6032063" y="1415279"/>
            <a:ext cx="2023909" cy="202390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806921" y="2698880"/>
            <a:ext cx="542356" cy="5159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5" name="Image 4" descr="QSOSpect_white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1" y="1574348"/>
            <a:ext cx="3379340" cy="20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5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44445" y="261680"/>
            <a:ext cx="43827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Quasars et neutrinos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54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2672098" y="1269076"/>
            <a:ext cx="3852028" cy="2478413"/>
            <a:chOff x="1752601" y="780089"/>
            <a:chExt cx="5578446" cy="3589199"/>
          </a:xfrm>
        </p:grpSpPr>
        <p:pic>
          <p:nvPicPr>
            <p:cNvPr id="6" name="Image 5" descr="ResPkFFT35bins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"/>
            <a:stretch/>
          </p:blipFill>
          <p:spPr>
            <a:xfrm>
              <a:off x="1752601" y="780089"/>
              <a:ext cx="5578446" cy="35891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2324100" y="1296244"/>
              <a:ext cx="2184400" cy="28860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062972" y="4602032"/>
            <a:ext cx="4591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545D"/>
                </a:solidFill>
              </a:rPr>
              <a:t>Masse des neutrinos</a:t>
            </a:r>
          </a:p>
          <a:p>
            <a:pPr algn="ctr"/>
            <a:endParaRPr lang="en-US" sz="1800" dirty="0" smtClean="0">
              <a:solidFill>
                <a:srgbClr val="FF545D"/>
              </a:solidFill>
            </a:endParaRPr>
          </a:p>
          <a:p>
            <a:pPr algn="ctr"/>
            <a:r>
              <a:rPr lang="en-US" sz="1800" dirty="0" err="1" smtClean="0">
                <a:solidFill>
                  <a:srgbClr val="FF545D"/>
                </a:solidFill>
              </a:rPr>
              <a:t>Expérience</a:t>
            </a:r>
            <a:r>
              <a:rPr lang="en-US" sz="1800" dirty="0" smtClean="0">
                <a:solidFill>
                  <a:srgbClr val="FF545D"/>
                </a:solidFill>
              </a:rPr>
              <a:t> </a:t>
            </a:r>
            <a:r>
              <a:rPr lang="en-US" sz="1800" dirty="0" err="1" smtClean="0">
                <a:solidFill>
                  <a:srgbClr val="FF545D"/>
                </a:solidFill>
              </a:rPr>
              <a:t>dédiée</a:t>
            </a:r>
            <a:r>
              <a:rPr lang="en-US" sz="1800" dirty="0" smtClean="0">
                <a:solidFill>
                  <a:srgbClr val="FF545D"/>
                </a:solidFill>
              </a:rPr>
              <a:t> → 0.06&lt; </a:t>
            </a:r>
            <a:r>
              <a:rPr lang="en-US" sz="1800" dirty="0" err="1" smtClean="0">
                <a:solidFill>
                  <a:srgbClr val="FF545D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 smtClean="0">
                <a:solidFill>
                  <a:srgbClr val="FF545D"/>
                </a:solidFill>
              </a:rPr>
              <a:t>m</a:t>
            </a:r>
            <a:r>
              <a:rPr lang="en-US" sz="1800" dirty="0" smtClean="0">
                <a:solidFill>
                  <a:srgbClr val="FF545D"/>
                </a:solidFill>
              </a:rPr>
              <a:t> </a:t>
            </a:r>
            <a:r>
              <a:rPr lang="en-US" sz="1800" smtClean="0">
                <a:solidFill>
                  <a:srgbClr val="FF545D"/>
                </a:solidFill>
              </a:rPr>
              <a:t>&lt; 6 </a:t>
            </a:r>
            <a:r>
              <a:rPr lang="en-US" sz="1800" dirty="0" err="1" smtClean="0">
                <a:solidFill>
                  <a:srgbClr val="FF545D"/>
                </a:solidFill>
              </a:rPr>
              <a:t>eV</a:t>
            </a:r>
            <a:r>
              <a:rPr lang="en-US" sz="1800" dirty="0" smtClean="0">
                <a:solidFill>
                  <a:srgbClr val="FF545D"/>
                </a:solidFill>
              </a:rPr>
              <a:t> </a:t>
            </a:r>
          </a:p>
          <a:p>
            <a:pPr algn="ctr"/>
            <a:r>
              <a:rPr lang="en-US" sz="1800" dirty="0" err="1" smtClean="0">
                <a:solidFill>
                  <a:srgbClr val="FF545D"/>
                </a:solidFill>
              </a:rPr>
              <a:t>Cosmologie</a:t>
            </a:r>
            <a:r>
              <a:rPr lang="en-US" sz="1800" dirty="0">
                <a:solidFill>
                  <a:srgbClr val="FF545D"/>
                </a:solidFill>
              </a:rPr>
              <a:t> → </a:t>
            </a:r>
            <a:r>
              <a:rPr lang="en-US" sz="1800" dirty="0" err="1">
                <a:solidFill>
                  <a:srgbClr val="FF545D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>
                <a:solidFill>
                  <a:srgbClr val="FF545D"/>
                </a:solidFill>
              </a:rPr>
              <a:t>m</a:t>
            </a:r>
            <a:r>
              <a:rPr lang="en-US" sz="1800" dirty="0">
                <a:solidFill>
                  <a:srgbClr val="FF545D"/>
                </a:solidFill>
              </a:rPr>
              <a:t> </a:t>
            </a:r>
            <a:r>
              <a:rPr lang="en-US" sz="1800" dirty="0" smtClean="0">
                <a:solidFill>
                  <a:srgbClr val="FF545D"/>
                </a:solidFill>
              </a:rPr>
              <a:t>&lt; 0.15 </a:t>
            </a:r>
            <a:r>
              <a:rPr lang="en-US" sz="1800" dirty="0" err="1" smtClean="0">
                <a:solidFill>
                  <a:srgbClr val="FF545D"/>
                </a:solidFill>
              </a:rPr>
              <a:t>eV</a:t>
            </a:r>
            <a:endParaRPr lang="en-US" sz="1800" dirty="0">
              <a:solidFill>
                <a:srgbClr val="FF545D"/>
              </a:solidFill>
            </a:endParaRPr>
          </a:p>
        </p:txBody>
      </p:sp>
      <p:pic>
        <p:nvPicPr>
          <p:cNvPr id="11" name="Image 10" descr="quasar_p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24889" r="13144" b="7712"/>
          <a:stretch/>
        </p:blipFill>
        <p:spPr>
          <a:xfrm rot="5897752">
            <a:off x="131924" y="708355"/>
            <a:ext cx="1187239" cy="71041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069209" y="674721"/>
            <a:ext cx="402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58FCFF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740780" y="1772794"/>
            <a:ext cx="1785807" cy="1296521"/>
          </a:xfrm>
          <a:custGeom>
            <a:avLst/>
            <a:gdLst>
              <a:gd name="connsiteX0" fmla="*/ 0 w 1825493"/>
              <a:gd name="connsiteY0" fmla="*/ 0 h 2526893"/>
              <a:gd name="connsiteX1" fmla="*/ 462987 w 1825493"/>
              <a:gd name="connsiteY1" fmla="*/ 1296521 h 2526893"/>
              <a:gd name="connsiteX2" fmla="*/ 1825493 w 1825493"/>
              <a:gd name="connsiteY2" fmla="*/ 2526893 h 252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5493" h="2526893">
                <a:moveTo>
                  <a:pt x="0" y="0"/>
                </a:moveTo>
                <a:cubicBezTo>
                  <a:pt x="79369" y="437686"/>
                  <a:pt x="158738" y="875372"/>
                  <a:pt x="462987" y="1296521"/>
                </a:cubicBezTo>
                <a:cubicBezTo>
                  <a:pt x="767236" y="1717670"/>
                  <a:pt x="1825493" y="2526893"/>
                  <a:pt x="1825493" y="2526893"/>
                </a:cubicBezTo>
              </a:path>
            </a:pathLst>
          </a:custGeom>
          <a:ln w="57150" cmpd="sng">
            <a:solidFill>
              <a:srgbClr val="FFFEAC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6719931" y="1494968"/>
            <a:ext cx="1560928" cy="1574347"/>
          </a:xfrm>
          <a:custGeom>
            <a:avLst/>
            <a:gdLst>
              <a:gd name="connsiteX0" fmla="*/ 2605958 w 2605958"/>
              <a:gd name="connsiteY0" fmla="*/ 0 h 2950247"/>
              <a:gd name="connsiteX1" fmla="*/ 2037145 w 2605958"/>
              <a:gd name="connsiteY1" fmla="*/ 1534658 h 2950247"/>
              <a:gd name="connsiteX2" fmla="*/ 0 w 2605958"/>
              <a:gd name="connsiteY2" fmla="*/ 2950247 h 295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5958" h="2950247">
                <a:moveTo>
                  <a:pt x="2605958" y="0"/>
                </a:moveTo>
                <a:cubicBezTo>
                  <a:pt x="2538714" y="521475"/>
                  <a:pt x="2471471" y="1042950"/>
                  <a:pt x="2037145" y="1534658"/>
                </a:cubicBezTo>
                <a:cubicBezTo>
                  <a:pt x="1602819" y="2026366"/>
                  <a:pt x="0" y="2950247"/>
                  <a:pt x="0" y="2950247"/>
                </a:cubicBezTo>
              </a:path>
            </a:pathLst>
          </a:custGeom>
          <a:ln w="57150" cmpd="sng">
            <a:solidFill>
              <a:srgbClr val="58FCFF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>
            <a:off x="4532930" y="3887904"/>
            <a:ext cx="595269" cy="6879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545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4150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1563" y="261680"/>
            <a:ext cx="5648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 neutrinos et le cosmos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55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 rot="2459139">
            <a:off x="166172" y="4535138"/>
            <a:ext cx="3878262" cy="99218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</a:bodyPr>
          <a:lstStyle/>
          <a:p>
            <a:pPr algn="ctr"/>
            <a:r>
              <a:rPr lang="fr-F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  <a:ea typeface="Comic Sans MS"/>
                <a:cs typeface="Comic Sans MS"/>
              </a:rPr>
              <a:t>Notre univers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67609"/>
              </p:ext>
            </p:extLst>
          </p:nvPr>
        </p:nvGraphicFramePr>
        <p:xfrm>
          <a:off x="804938" y="1628934"/>
          <a:ext cx="68595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48051" y="1440033"/>
            <a:ext cx="2536827" cy="1724025"/>
            <a:chOff x="16" y="1074"/>
            <a:chExt cx="1598" cy="1086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16" y="1074"/>
              <a:ext cx="1598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fr-FR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Matière sombre</a:t>
              </a:r>
            </a:p>
            <a:p>
              <a:pPr algn="ctr">
                <a:defRPr/>
              </a:pPr>
              <a:r>
                <a:rPr lang="fr-FR" sz="2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Nature inconnue</a:t>
              </a:r>
              <a:endParaRPr lang="fr-FR" sz="20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 flipH="1">
              <a:off x="816" y="1584"/>
              <a:ext cx="432" cy="576"/>
            </a:xfrm>
            <a:custGeom>
              <a:avLst/>
              <a:gdLst>
                <a:gd name="T0" fmla="*/ 0 w 240"/>
                <a:gd name="T1" fmla="*/ 1944 h 384"/>
                <a:gd name="T2" fmla="*/ 2018 w 240"/>
                <a:gd name="T3" fmla="*/ 1215 h 384"/>
                <a:gd name="T4" fmla="*/ 2520 w 240"/>
                <a:gd name="T5" fmla="*/ 0 h 384"/>
                <a:gd name="T6" fmla="*/ 0 60000 65536"/>
                <a:gd name="T7" fmla="*/ 0 60000 65536"/>
                <a:gd name="T8" fmla="*/ 0 60000 65536"/>
                <a:gd name="T9" fmla="*/ 0 w 240"/>
                <a:gd name="T10" fmla="*/ 0 h 384"/>
                <a:gd name="T11" fmla="*/ 240 w 240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384">
                  <a:moveTo>
                    <a:pt x="0" y="384"/>
                  </a:moveTo>
                  <a:cubicBezTo>
                    <a:pt x="76" y="344"/>
                    <a:pt x="152" y="304"/>
                    <a:pt x="192" y="240"/>
                  </a:cubicBezTo>
                  <a:cubicBezTo>
                    <a:pt x="232" y="176"/>
                    <a:pt x="232" y="40"/>
                    <a:pt x="240" y="0"/>
                  </a:cubicBezTo>
                </a:path>
              </a:pathLst>
            </a:cu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stealth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5080181" y="4975733"/>
            <a:ext cx="32400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Les </a:t>
            </a:r>
            <a:r>
              <a:rPr lang="en-US" sz="1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sont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nombreux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Les </a:t>
            </a:r>
            <a:r>
              <a:rPr lang="en-US" sz="1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sont</a:t>
            </a:r>
            <a:r>
              <a:rPr lang="en-US" sz="1800" dirty="0" smtClean="0">
                <a:solidFill>
                  <a:srgbClr val="FFFF00"/>
                </a:solidFill>
              </a:rPr>
              <a:t> massifs</a:t>
            </a:r>
          </a:p>
          <a:p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err="1" smtClean="0">
                <a:solidFill>
                  <a:srgbClr val="FFFF00"/>
                </a:solidFill>
              </a:rPr>
              <a:t>Quelle</a:t>
            </a:r>
            <a:r>
              <a:rPr lang="en-US" dirty="0" smtClean="0">
                <a:solidFill>
                  <a:srgbClr val="FFFF00"/>
                </a:solidFill>
              </a:rPr>
              <a:t> masse?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Flèche vers la droite 20"/>
          <p:cNvSpPr/>
          <p:nvPr/>
        </p:nvSpPr>
        <p:spPr bwMode="auto">
          <a:xfrm>
            <a:off x="5135154" y="5915466"/>
            <a:ext cx="762000" cy="3016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38945" y="3640142"/>
            <a:ext cx="2329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mic Sans MS"/>
                <a:cs typeface="Comic Sans MS"/>
              </a:rPr>
              <a:t>N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eutrinos?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2" name="Image 11" descr="neutrino_ghost_blue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16" y="2661433"/>
            <a:ext cx="1205827" cy="1047165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2486521" y="2713794"/>
            <a:ext cx="2112210" cy="147052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545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2138946" y="2713794"/>
            <a:ext cx="2112210" cy="147052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545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14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270" y="261680"/>
            <a:ext cx="43590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Neutrinos </a:t>
            </a:r>
            <a:r>
              <a:rPr lang="en-US" sz="3200" dirty="0" err="1" smtClean="0">
                <a:solidFill>
                  <a:srgbClr val="FFFF00"/>
                </a:solidFill>
              </a:rPr>
              <a:t>exotiques</a:t>
            </a:r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56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pic>
        <p:nvPicPr>
          <p:cNvPr id="4" name="Image 3" descr="Perseus_Bulbu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6" y="1547848"/>
            <a:ext cx="2791527" cy="27915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89955" y="1455279"/>
            <a:ext cx="197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Amas</a:t>
            </a:r>
            <a:r>
              <a:rPr lang="en-US" sz="1800" dirty="0" smtClean="0"/>
              <a:t> de </a:t>
            </a:r>
            <a:r>
              <a:rPr lang="en-US" sz="1800" dirty="0" err="1" smtClean="0"/>
              <a:t>Persée</a:t>
            </a:r>
            <a:endParaRPr lang="en-US" sz="1800" dirty="0" smtClean="0"/>
          </a:p>
          <a:p>
            <a:pPr algn="ctr"/>
            <a:r>
              <a:rPr lang="en-US" sz="1800" dirty="0" smtClean="0"/>
              <a:t>par XMM</a:t>
            </a:r>
            <a:endParaRPr lang="en-US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978889" y="4696581"/>
            <a:ext cx="288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Signal </a:t>
            </a:r>
            <a:r>
              <a:rPr lang="en-US" sz="1800" dirty="0" err="1" smtClean="0"/>
              <a:t>d’origine</a:t>
            </a:r>
            <a:r>
              <a:rPr lang="en-US" sz="1800" dirty="0" smtClean="0"/>
              <a:t> </a:t>
            </a:r>
            <a:r>
              <a:rPr lang="en-US" sz="1800" dirty="0" err="1" smtClean="0"/>
              <a:t>inconnue</a:t>
            </a:r>
            <a:endParaRPr lang="en-US" sz="1800" dirty="0" smtClean="0"/>
          </a:p>
          <a:p>
            <a:pPr algn="ctr"/>
            <a:r>
              <a:rPr lang="en-US" sz="1800" dirty="0" smtClean="0"/>
              <a:t>E = 3.5 </a:t>
            </a:r>
            <a:r>
              <a:rPr lang="en-US" sz="1800" dirty="0" err="1" smtClean="0"/>
              <a:t>keV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8" name="Flèche vers le bas 7"/>
          <p:cNvSpPr/>
          <p:nvPr/>
        </p:nvSpPr>
        <p:spPr bwMode="auto">
          <a:xfrm rot="16200000">
            <a:off x="4894438" y="3122234"/>
            <a:ext cx="332650" cy="108483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78932" y="3240749"/>
            <a:ext cx="2006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Symbol" charset="0"/>
              <a:buChar char="n"/>
            </a:pPr>
            <a:r>
              <a:rPr lang="en-US" sz="1800" dirty="0" err="1"/>
              <a:t>s</a:t>
            </a:r>
            <a:r>
              <a:rPr lang="en-US" sz="1800" dirty="0" err="1" smtClean="0"/>
              <a:t>térile</a:t>
            </a:r>
            <a:r>
              <a:rPr lang="en-US" sz="1800" dirty="0" smtClean="0"/>
              <a:t> ?</a:t>
            </a:r>
          </a:p>
          <a:p>
            <a:pPr marL="285750" indent="-285750" algn="ctr">
              <a:buFont typeface="Symbol" charset="0"/>
              <a:buChar char="n"/>
            </a:pPr>
            <a:endParaRPr lang="en-US" sz="1800" dirty="0"/>
          </a:p>
          <a:p>
            <a:pPr algn="ctr"/>
            <a:r>
              <a:rPr lang="en-US" sz="1800" dirty="0"/>
              <a:t>(</a:t>
            </a:r>
            <a:r>
              <a:rPr lang="en-US" sz="1800" dirty="0" smtClean="0"/>
              <a:t>masse = 7 </a:t>
            </a:r>
            <a:r>
              <a:rPr lang="en-US" sz="1800" dirty="0" err="1" smtClean="0"/>
              <a:t>keV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967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be_gas_500ev_HR_z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57" y="1267720"/>
            <a:ext cx="3703898" cy="3703898"/>
          </a:xfrm>
          <a:prstGeom prst="rect">
            <a:avLst/>
          </a:prstGeom>
        </p:spPr>
      </p:pic>
      <p:pic>
        <p:nvPicPr>
          <p:cNvPr id="12" name="Image 11" descr="cube_gas_bg_HR_z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" y="1256831"/>
            <a:ext cx="3744036" cy="37440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456270" y="261680"/>
            <a:ext cx="43590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Neutrinos </a:t>
            </a:r>
            <a:r>
              <a:rPr lang="en-US" sz="3200" dirty="0" err="1" smtClean="0">
                <a:solidFill>
                  <a:srgbClr val="FFFF00"/>
                </a:solidFill>
              </a:rPr>
              <a:t>exotiques</a:t>
            </a:r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57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14809" y="904085"/>
            <a:ext cx="219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800" kern="1200" dirty="0" smtClean="0">
              <a:solidFill>
                <a:srgbClr val="FFFF66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800" dirty="0">
                <a:solidFill>
                  <a:srgbClr val="FFFF66"/>
                </a:solidFill>
                <a:latin typeface="Comic Sans MS"/>
                <a:cs typeface="Comic Sans MS"/>
              </a:rPr>
              <a:t>N</a:t>
            </a:r>
            <a:r>
              <a:rPr lang="en-US" sz="1800" kern="1200" dirty="0" smtClean="0">
                <a:solidFill>
                  <a:srgbClr val="FFFF66"/>
                </a:solidFill>
                <a:latin typeface="Comic Sans MS"/>
                <a:cs typeface="Comic Sans MS"/>
              </a:rPr>
              <a:t>eutrinos </a:t>
            </a:r>
            <a:r>
              <a:rPr lang="en-US" sz="1800" kern="1200" dirty="0" err="1" smtClean="0">
                <a:solidFill>
                  <a:srgbClr val="FFFF66"/>
                </a:solidFill>
                <a:latin typeface="Comic Sans MS"/>
                <a:cs typeface="Comic Sans MS"/>
              </a:rPr>
              <a:t>stériles</a:t>
            </a:r>
            <a:endParaRPr lang="en-US" sz="1800" dirty="0">
              <a:solidFill>
                <a:srgbClr val="FFFF66"/>
              </a:solidFill>
              <a:latin typeface="Comic Sans MS"/>
              <a:cs typeface="Comic Sans M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79756" y="904085"/>
            <a:ext cx="2897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800" kern="1200" dirty="0" smtClean="0">
              <a:solidFill>
                <a:srgbClr val="FFFF66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800" dirty="0" err="1">
                <a:solidFill>
                  <a:srgbClr val="FFFF66"/>
                </a:solidFill>
                <a:latin typeface="Comic Sans MS"/>
                <a:cs typeface="Comic Sans MS"/>
              </a:rPr>
              <a:t>M</a:t>
            </a:r>
            <a:r>
              <a:rPr lang="en-US" sz="1800" kern="1200" dirty="0" err="1" smtClean="0">
                <a:solidFill>
                  <a:srgbClr val="FFFF66"/>
                </a:solidFill>
                <a:latin typeface="Comic Sans MS"/>
                <a:cs typeface="Comic Sans MS"/>
              </a:rPr>
              <a:t>atière</a:t>
            </a:r>
            <a:r>
              <a:rPr lang="en-US" sz="1800" kern="1200" dirty="0" smtClean="0">
                <a:solidFill>
                  <a:srgbClr val="FFFF66"/>
                </a:solidFill>
                <a:latin typeface="Comic Sans MS"/>
                <a:cs typeface="Comic Sans MS"/>
              </a:rPr>
              <a:t> </a:t>
            </a:r>
            <a:r>
              <a:rPr lang="en-US" sz="1800" kern="1200" dirty="0" err="1" smtClean="0">
                <a:solidFill>
                  <a:srgbClr val="FFFF66"/>
                </a:solidFill>
                <a:latin typeface="Comic Sans MS"/>
                <a:cs typeface="Comic Sans MS"/>
              </a:rPr>
              <a:t>sombre</a:t>
            </a:r>
            <a:r>
              <a:rPr lang="en-US" sz="1800" kern="1200" dirty="0" smtClean="0">
                <a:solidFill>
                  <a:srgbClr val="FFFF66"/>
                </a:solidFill>
                <a:latin typeface="Comic Sans MS"/>
                <a:cs typeface="Comic Sans MS"/>
              </a:rPr>
              <a:t> (</a:t>
            </a:r>
            <a:r>
              <a:rPr lang="en-US" sz="1800" kern="1200" dirty="0" err="1" smtClean="0">
                <a:solidFill>
                  <a:srgbClr val="FFFF66"/>
                </a:solidFill>
                <a:latin typeface="Comic Sans MS"/>
                <a:cs typeface="Comic Sans MS"/>
              </a:rPr>
              <a:t>froide</a:t>
            </a:r>
            <a:r>
              <a:rPr lang="en-US" sz="1800" kern="1200" dirty="0" smtClean="0">
                <a:solidFill>
                  <a:srgbClr val="FFFF66"/>
                </a:solidFill>
                <a:latin typeface="Comic Sans MS"/>
                <a:cs typeface="Comic Sans MS"/>
              </a:rPr>
              <a:t>)</a:t>
            </a:r>
          </a:p>
          <a:p>
            <a:pPr algn="ctr"/>
            <a:endParaRPr lang="en-US" sz="1800" kern="1200" dirty="0">
              <a:solidFill>
                <a:srgbClr val="FFFF66"/>
              </a:solidFill>
              <a:latin typeface="Comic Sans MS"/>
              <a:cs typeface="Comic Sans M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32602" y="5005324"/>
            <a:ext cx="5778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58FCFF"/>
                </a:solidFill>
                <a:latin typeface="Comic Sans MS"/>
                <a:cs typeface="Comic Sans MS"/>
              </a:rPr>
              <a:t>Comparaison</a:t>
            </a:r>
            <a:r>
              <a:rPr lang="en-US" sz="1800" dirty="0" smtClean="0">
                <a:solidFill>
                  <a:srgbClr val="58FCFF"/>
                </a:solidFill>
                <a:latin typeface="Comic Sans MS"/>
                <a:cs typeface="Comic Sans MS"/>
              </a:rPr>
              <a:t> aux </a:t>
            </a:r>
            <a:r>
              <a:rPr lang="en-US" sz="1800" dirty="0" err="1" smtClean="0">
                <a:solidFill>
                  <a:srgbClr val="58FCFF"/>
                </a:solidFill>
                <a:latin typeface="Comic Sans MS"/>
                <a:cs typeface="Comic Sans MS"/>
              </a:rPr>
              <a:t>données</a:t>
            </a:r>
            <a:r>
              <a:rPr lang="en-US" sz="1800" dirty="0" smtClean="0">
                <a:solidFill>
                  <a:srgbClr val="58FCFF"/>
                </a:solidFill>
                <a:latin typeface="Comic Sans MS"/>
                <a:cs typeface="Comic Sans MS"/>
              </a:rPr>
              <a:t> quasars </a:t>
            </a:r>
          </a:p>
          <a:p>
            <a:pPr algn="ctr"/>
            <a:endParaRPr lang="en-US" sz="1800" dirty="0" smtClean="0">
              <a:solidFill>
                <a:srgbClr val="58FCFF"/>
              </a:solidFill>
              <a:latin typeface="Comic Sans MS"/>
              <a:cs typeface="Comic Sans MS"/>
            </a:endParaRPr>
          </a:p>
          <a:p>
            <a:pPr algn="ctr"/>
            <a:endParaRPr lang="en-US" sz="1800" dirty="0" smtClean="0">
              <a:solidFill>
                <a:srgbClr val="58FCFF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800" dirty="0" smtClean="0">
                <a:solidFill>
                  <a:srgbClr val="58FCFF"/>
                </a:solidFill>
                <a:latin typeface="Comic Sans MS"/>
                <a:cs typeface="Comic Sans MS"/>
              </a:rPr>
              <a:t>Non compatible avec </a:t>
            </a:r>
            <a:r>
              <a:rPr lang="en-US" sz="1800" dirty="0" err="1">
                <a:solidFill>
                  <a:srgbClr val="58FCFF"/>
                </a:solidFill>
                <a:latin typeface="Comic Sans MS"/>
                <a:cs typeface="Comic Sans MS"/>
              </a:rPr>
              <a:t>h</a:t>
            </a:r>
            <a:r>
              <a:rPr lang="en-US" sz="1800" dirty="0" err="1" smtClean="0">
                <a:solidFill>
                  <a:srgbClr val="58FCFF"/>
                </a:solidFill>
                <a:latin typeface="Comic Sans MS"/>
                <a:cs typeface="Comic Sans MS"/>
              </a:rPr>
              <a:t>ypothèse</a:t>
            </a:r>
            <a:r>
              <a:rPr lang="en-US" sz="1800" dirty="0" smtClean="0">
                <a:solidFill>
                  <a:srgbClr val="58FCFF"/>
                </a:solidFill>
                <a:latin typeface="Comic Sans MS"/>
                <a:cs typeface="Comic Sans MS"/>
              </a:rPr>
              <a:t> n</a:t>
            </a:r>
            <a:r>
              <a:rPr lang="en-US" sz="1800" kern="1200" dirty="0" smtClean="0">
                <a:solidFill>
                  <a:srgbClr val="58FCFF"/>
                </a:solidFill>
                <a:latin typeface="Comic Sans MS"/>
                <a:cs typeface="Comic Sans MS"/>
              </a:rPr>
              <a:t>eutrinos </a:t>
            </a:r>
            <a:r>
              <a:rPr lang="en-US" sz="1800" kern="1200" dirty="0" err="1" smtClean="0">
                <a:solidFill>
                  <a:srgbClr val="58FCFF"/>
                </a:solidFill>
                <a:latin typeface="Comic Sans MS"/>
                <a:cs typeface="Comic Sans MS"/>
              </a:rPr>
              <a:t>stériles</a:t>
            </a:r>
            <a:endParaRPr lang="en-US" sz="1800" dirty="0">
              <a:solidFill>
                <a:srgbClr val="58FCFF"/>
              </a:solidFill>
              <a:latin typeface="Comic Sans MS"/>
              <a:cs typeface="Comic Sans MS"/>
            </a:endParaRPr>
          </a:p>
        </p:txBody>
      </p:sp>
      <p:sp>
        <p:nvSpPr>
          <p:cNvPr id="10" name="Flèche vers le bas 9"/>
          <p:cNvSpPr/>
          <p:nvPr/>
        </p:nvSpPr>
        <p:spPr bwMode="auto">
          <a:xfrm>
            <a:off x="4193342" y="5450679"/>
            <a:ext cx="171967" cy="35720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18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Artist's_rendering_ULAS_J1120+06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1574">
            <a:off x="1041597" y="1688284"/>
            <a:ext cx="2892211" cy="17147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60241" y="261680"/>
            <a:ext cx="2151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Conclusion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58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3452" y="898572"/>
            <a:ext cx="6441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Masse neutrino ~ 0.1 </a:t>
            </a:r>
            <a:r>
              <a:rPr lang="en-US" sz="2000" dirty="0" err="1" smtClean="0"/>
              <a:t>eV</a:t>
            </a:r>
            <a:r>
              <a:rPr lang="en-US" sz="2000" dirty="0" smtClean="0"/>
              <a:t> ~ 1O</a:t>
            </a:r>
            <a:r>
              <a:rPr lang="en-US" sz="2000" baseline="30000" dirty="0" smtClean="0"/>
              <a:t>-37</a:t>
            </a:r>
            <a:r>
              <a:rPr lang="en-US" sz="2000" dirty="0" smtClean="0"/>
              <a:t> kg</a:t>
            </a:r>
          </a:p>
          <a:p>
            <a:r>
              <a:rPr lang="en-US" sz="2000" dirty="0" smtClean="0"/>
              <a:t>Masse quasar ~ milliard masses </a:t>
            </a:r>
            <a:r>
              <a:rPr lang="en-US" sz="2000" dirty="0" err="1" smtClean="0"/>
              <a:t>solaires</a:t>
            </a:r>
            <a:r>
              <a:rPr lang="en-US" sz="2000" dirty="0" smtClean="0"/>
              <a:t> ~ 10</a:t>
            </a:r>
            <a:r>
              <a:rPr lang="en-US" sz="2000" baseline="30000" dirty="0" smtClean="0"/>
              <a:t>39</a:t>
            </a:r>
            <a:r>
              <a:rPr lang="en-US" sz="2000" dirty="0" smtClean="0"/>
              <a:t> kg</a:t>
            </a:r>
          </a:p>
        </p:txBody>
      </p:sp>
      <p:pic>
        <p:nvPicPr>
          <p:cNvPr id="14" name="Image 13" descr="HR_z25_CD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94" y="2308414"/>
            <a:ext cx="1934882" cy="1934882"/>
          </a:xfrm>
          <a:prstGeom prst="rect">
            <a:avLst/>
          </a:prstGeom>
        </p:spPr>
      </p:pic>
      <p:pic>
        <p:nvPicPr>
          <p:cNvPr id="15" name="Image 14" descr="HR_z25_HD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2" r="10425"/>
          <a:stretch/>
        </p:blipFill>
        <p:spPr>
          <a:xfrm>
            <a:off x="3496235" y="3496235"/>
            <a:ext cx="1733177" cy="1688353"/>
          </a:xfrm>
          <a:prstGeom prst="rect">
            <a:avLst/>
          </a:prstGeom>
        </p:spPr>
      </p:pic>
      <p:pic>
        <p:nvPicPr>
          <p:cNvPr id="17" name="Image 16" descr="neutrino_ghost_blue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494" y="4337533"/>
            <a:ext cx="800825" cy="695453"/>
          </a:xfrm>
          <a:prstGeom prst="rect">
            <a:avLst/>
          </a:prstGeom>
        </p:spPr>
      </p:pic>
      <p:pic>
        <p:nvPicPr>
          <p:cNvPr id="18" name="Image 17" descr="sd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13" y="3725775"/>
            <a:ext cx="1607669" cy="1458811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 bwMode="auto">
          <a:xfrm flipH="1" flipV="1">
            <a:off x="3167530" y="2435412"/>
            <a:ext cx="1822823" cy="672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/>
          <p:cNvCxnSpPr/>
          <p:nvPr/>
        </p:nvCxnSpPr>
        <p:spPr bwMode="auto">
          <a:xfrm flipH="1" flipV="1">
            <a:off x="2540003" y="3570943"/>
            <a:ext cx="1718500" cy="2838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flipH="1" flipV="1">
            <a:off x="6499412" y="3630706"/>
            <a:ext cx="1317813" cy="4661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/>
          <p:cNvCxnSpPr/>
          <p:nvPr/>
        </p:nvCxnSpPr>
        <p:spPr bwMode="auto">
          <a:xfrm flipH="1" flipV="1">
            <a:off x="5199529" y="4019176"/>
            <a:ext cx="2557931" cy="4213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160982" y="1856908"/>
            <a:ext cx="17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et </a:t>
            </a:r>
            <a:r>
              <a:rPr lang="en-US" sz="2000" dirty="0" err="1"/>
              <a:t>pourtant</a:t>
            </a:r>
            <a:r>
              <a:rPr lang="en-U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505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Artist's_rendering_ULAS_J1120+06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1574">
            <a:off x="1041597" y="1688284"/>
            <a:ext cx="2892211" cy="17147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60241" y="261680"/>
            <a:ext cx="2151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Conclusion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59</a:t>
            </a:fld>
            <a:endParaRPr lang="en-US" sz="1200" b="1" dirty="0">
              <a:solidFill>
                <a:srgbClr val="CC33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3452" y="898572"/>
            <a:ext cx="6441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Masse neutrino ~ 0.1 </a:t>
            </a:r>
            <a:r>
              <a:rPr lang="en-US" sz="2000" dirty="0" err="1" smtClean="0"/>
              <a:t>eV</a:t>
            </a:r>
            <a:r>
              <a:rPr lang="en-US" sz="2000" dirty="0" smtClean="0"/>
              <a:t> ~ 1O</a:t>
            </a:r>
            <a:r>
              <a:rPr lang="en-US" sz="2000" baseline="30000" dirty="0" smtClean="0"/>
              <a:t>-37</a:t>
            </a:r>
            <a:r>
              <a:rPr lang="en-US" sz="2000" dirty="0" smtClean="0"/>
              <a:t> kg</a:t>
            </a:r>
          </a:p>
          <a:p>
            <a:r>
              <a:rPr lang="en-US" sz="2000" dirty="0" smtClean="0"/>
              <a:t>Masse quasar ~ milliard masses </a:t>
            </a:r>
            <a:r>
              <a:rPr lang="en-US" sz="2000" dirty="0" err="1" smtClean="0"/>
              <a:t>solaires</a:t>
            </a:r>
            <a:r>
              <a:rPr lang="en-US" sz="2000" dirty="0" smtClean="0"/>
              <a:t> ~ 10</a:t>
            </a:r>
            <a:r>
              <a:rPr lang="en-US" sz="2000" baseline="30000" dirty="0" smtClean="0"/>
              <a:t>39</a:t>
            </a:r>
            <a:r>
              <a:rPr lang="en-US" sz="2000" dirty="0" smtClean="0"/>
              <a:t> kg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2450" t="-1627" r="5825"/>
          <a:stretch/>
        </p:blipFill>
        <p:spPr>
          <a:xfrm rot="19966767">
            <a:off x="174789" y="3678797"/>
            <a:ext cx="1949933" cy="336598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 bwMode="auto">
          <a:xfrm>
            <a:off x="2265298" y="5752353"/>
            <a:ext cx="1589525" cy="865308"/>
          </a:xfrm>
          <a:prstGeom prst="ellipse">
            <a:avLst/>
          </a:prstGeom>
          <a:solidFill>
            <a:srgbClr val="FFFEA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 rot="21486795">
            <a:off x="2352402" y="5814087"/>
            <a:ext cx="1415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bg1"/>
                </a:solidFill>
                <a:latin typeface="Comic Sans MS"/>
                <a:cs typeface="Comic Sans MS"/>
              </a:rPr>
              <a:t>Prix du </a:t>
            </a:r>
            <a:r>
              <a:rPr lang="en-US" sz="1600" b="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livre</a:t>
            </a:r>
            <a:r>
              <a:rPr lang="en-US" sz="1600" b="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1600" b="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d’astronomie</a:t>
            </a:r>
            <a:r>
              <a:rPr lang="en-US" sz="1600" b="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1600" b="0" dirty="0" smtClean="0">
                <a:solidFill>
                  <a:schemeClr val="bg1"/>
                </a:solidFill>
                <a:latin typeface="Comic Sans MS"/>
                <a:cs typeface="Comic Sans MS"/>
              </a:rPr>
              <a:t>2012</a:t>
            </a:r>
            <a:endParaRPr lang="en-US" sz="1600" b="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1" name="Image 10" descr="thought-cloud-m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40">
            <a:off x="2086832" y="4529062"/>
            <a:ext cx="1163894" cy="1008708"/>
          </a:xfrm>
          <a:prstGeom prst="rect">
            <a:avLst/>
          </a:prstGeom>
        </p:spPr>
      </p:pic>
      <p:pic>
        <p:nvPicPr>
          <p:cNvPr id="13" name="Image 12" descr="neutrino_ghost_red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2940" flipH="1">
            <a:off x="2388050" y="4613588"/>
            <a:ext cx="564796" cy="490482"/>
          </a:xfrm>
          <a:prstGeom prst="rect">
            <a:avLst/>
          </a:prstGeom>
        </p:spPr>
      </p:pic>
      <p:pic>
        <p:nvPicPr>
          <p:cNvPr id="14" name="Image 13" descr="HR_z25_CD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94" y="2308414"/>
            <a:ext cx="1934882" cy="1934882"/>
          </a:xfrm>
          <a:prstGeom prst="rect">
            <a:avLst/>
          </a:prstGeom>
        </p:spPr>
      </p:pic>
      <p:pic>
        <p:nvPicPr>
          <p:cNvPr id="15" name="Image 14" descr="HR_z25_HDM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2" r="10425"/>
          <a:stretch/>
        </p:blipFill>
        <p:spPr>
          <a:xfrm>
            <a:off x="3496235" y="3496235"/>
            <a:ext cx="1733177" cy="1688353"/>
          </a:xfrm>
          <a:prstGeom prst="rect">
            <a:avLst/>
          </a:prstGeom>
        </p:spPr>
      </p:pic>
      <p:pic>
        <p:nvPicPr>
          <p:cNvPr id="17" name="Image 16" descr="neutrino_ghost_blue.ep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494" y="4337533"/>
            <a:ext cx="800825" cy="695453"/>
          </a:xfrm>
          <a:prstGeom prst="rect">
            <a:avLst/>
          </a:prstGeom>
        </p:spPr>
      </p:pic>
      <p:pic>
        <p:nvPicPr>
          <p:cNvPr id="18" name="Image 17" descr="sds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13" y="3725775"/>
            <a:ext cx="1607669" cy="1458811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 bwMode="auto">
          <a:xfrm flipH="1" flipV="1">
            <a:off x="3167530" y="2435412"/>
            <a:ext cx="1822823" cy="672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/>
          <p:cNvCxnSpPr/>
          <p:nvPr/>
        </p:nvCxnSpPr>
        <p:spPr bwMode="auto">
          <a:xfrm flipH="1" flipV="1">
            <a:off x="2540003" y="3570943"/>
            <a:ext cx="1718500" cy="2838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flipH="1" flipV="1">
            <a:off x="6499412" y="3630706"/>
            <a:ext cx="1317813" cy="4661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/>
          <p:cNvCxnSpPr/>
          <p:nvPr/>
        </p:nvCxnSpPr>
        <p:spPr bwMode="auto">
          <a:xfrm flipH="1" flipV="1">
            <a:off x="5199529" y="4019176"/>
            <a:ext cx="2557931" cy="4213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101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enA_optiqu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2187"/>
          <a:stretch/>
        </p:blipFill>
        <p:spPr>
          <a:xfrm>
            <a:off x="1243452" y="0"/>
            <a:ext cx="6600876" cy="6858000"/>
          </a:xfrm>
          <a:prstGeom prst="rect">
            <a:avLst/>
          </a:prstGeom>
        </p:spPr>
      </p:pic>
      <p:sp>
        <p:nvSpPr>
          <p:cNvPr id="101379" name="ZoneTexte 6"/>
          <p:cNvSpPr txBox="1">
            <a:spLocks noChangeArrowheads="1"/>
          </p:cNvSpPr>
          <p:nvPr/>
        </p:nvSpPr>
        <p:spPr bwMode="auto">
          <a:xfrm>
            <a:off x="584200" y="663575"/>
            <a:ext cx="968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Cen A</a:t>
            </a:r>
          </a:p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optique</a:t>
            </a:r>
          </a:p>
        </p:txBody>
      </p:sp>
    </p:spTree>
    <p:extLst>
      <p:ext uri="{BB962C8B-B14F-4D97-AF65-F5344CB8AC3E}">
        <p14:creationId xmlns:p14="http://schemas.microsoft.com/office/powerpoint/2010/main" val="299861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020050" y="6494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fld id="{EA8974DA-158E-1F44-BAEE-1B00A6E596D6}" type="slidenum">
              <a:rPr lang="en-US" sz="1200" b="1">
                <a:solidFill>
                  <a:srgbClr val="CC3300"/>
                </a:solidFill>
              </a:rPr>
              <a:pPr algn="ctr" eaLnBrk="1" hangingPunct="1"/>
              <a:t>60</a:t>
            </a:fld>
            <a:endParaRPr lang="en-US" sz="12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9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0D929-38DB-CD4F-B522-91A78DECFDA7}" type="slidenum">
              <a:rPr lang="en-US" smtClean="0">
                <a:solidFill>
                  <a:srgbClr val="000000"/>
                </a:solidFill>
                <a:latin typeface="Times"/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87400" y="457200"/>
            <a:ext cx="7772400" cy="990600"/>
          </a:xfrm>
          <a:prstGeom prst="rect">
            <a:avLst/>
          </a:prstGeom>
          <a:solidFill>
            <a:srgbClr val="FFCCFF"/>
          </a:solidFill>
          <a:ln w="38100">
            <a:solidFill>
              <a:srgbClr val="80004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600" kern="0" dirty="0" err="1" smtClean="0">
                <a:solidFill>
                  <a:srgbClr val="800040"/>
                </a:solidFill>
              </a:rPr>
              <a:t>Déplacements</a:t>
            </a:r>
            <a:r>
              <a:rPr lang="en-US" sz="3600" kern="0" dirty="0" smtClean="0">
                <a:solidFill>
                  <a:srgbClr val="800040"/>
                </a:solidFill>
              </a:rPr>
              <a:t> </a:t>
            </a:r>
            <a:r>
              <a:rPr lang="en-US" sz="3600" kern="0" dirty="0" err="1" smtClean="0">
                <a:solidFill>
                  <a:srgbClr val="800040"/>
                </a:solidFill>
              </a:rPr>
              <a:t>supraluminiques</a:t>
            </a:r>
            <a:r>
              <a:rPr lang="en-US" sz="3600" kern="0" dirty="0" smtClean="0">
                <a:solidFill>
                  <a:srgbClr val="800040"/>
                </a:solidFill>
              </a:rPr>
              <a:t> !?</a:t>
            </a:r>
            <a:endParaRPr lang="en-US" sz="4400" kern="0" dirty="0">
              <a:solidFill>
                <a:srgbClr val="80004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 rot="5400000">
            <a:off x="-240391" y="3166820"/>
            <a:ext cx="2608757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" name="Connecteur droit avec flèche 6"/>
          <p:cNvCxnSpPr/>
          <p:nvPr/>
        </p:nvCxnSpPr>
        <p:spPr bwMode="auto">
          <a:xfrm rot="16200000" flipH="1">
            <a:off x="875105" y="2039881"/>
            <a:ext cx="2116755" cy="17389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308900" y="4505525"/>
            <a:ext cx="150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vers </a:t>
            </a:r>
          </a:p>
          <a:p>
            <a:pPr algn="ctr"/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observateur</a:t>
            </a:r>
            <a:endParaRPr lang="fr-FR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55630" y="3979196"/>
            <a:ext cx="152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direction de</a:t>
            </a:r>
          </a:p>
          <a:p>
            <a:pPr algn="ctr"/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propagation</a:t>
            </a:r>
            <a:endParaRPr lang="fr-FR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" name="Forme libre 10"/>
          <p:cNvSpPr/>
          <p:nvPr/>
        </p:nvSpPr>
        <p:spPr bwMode="auto">
          <a:xfrm>
            <a:off x="1063987" y="2251466"/>
            <a:ext cx="308900" cy="183071"/>
          </a:xfrm>
          <a:custGeom>
            <a:avLst/>
            <a:gdLst>
              <a:gd name="connsiteX0" fmla="*/ 308900 w 308900"/>
              <a:gd name="connsiteY0" fmla="*/ 0 h 183071"/>
              <a:gd name="connsiteX1" fmla="*/ 194493 w 308900"/>
              <a:gd name="connsiteY1" fmla="*/ 137303 h 183071"/>
              <a:gd name="connsiteX2" fmla="*/ 0 w 308900"/>
              <a:gd name="connsiteY2" fmla="*/ 183071 h 1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900" h="183071">
                <a:moveTo>
                  <a:pt x="308900" y="0"/>
                </a:moveTo>
                <a:cubicBezTo>
                  <a:pt x="277438" y="53395"/>
                  <a:pt x="245976" y="106791"/>
                  <a:pt x="194493" y="137303"/>
                </a:cubicBezTo>
                <a:cubicBezTo>
                  <a:pt x="143010" y="167815"/>
                  <a:pt x="0" y="183071"/>
                  <a:pt x="0" y="18307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55514" y="23201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q</a:t>
            </a:r>
            <a:endParaRPr lang="fr-FR" sz="1800" dirty="0">
              <a:solidFill>
                <a:srgbClr val="000000"/>
              </a:solidFill>
              <a:latin typeface="Symbol" charset="2"/>
              <a:ea typeface="+mn-ea"/>
              <a:cs typeface="Symbol" charset="2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1075429" y="3258356"/>
            <a:ext cx="1166954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2276702" y="3029517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B</a:t>
            </a:r>
            <a:endParaRPr lang="fr-FR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97888" y="3029517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C</a:t>
            </a:r>
            <a:endParaRPr lang="fr-FR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 rot="2993525">
            <a:off x="1521618" y="2457423"/>
            <a:ext cx="8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dirty="0" err="1" smtClean="0">
                <a:solidFill>
                  <a:srgbClr val="000000"/>
                </a:solidFill>
                <a:ea typeface="+mn-ea"/>
                <a:cs typeface="+mn-cs"/>
              </a:rPr>
              <a:t>c</a:t>
            </a:r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fr-FR" sz="1800" dirty="0" err="1" smtClean="0">
                <a:solidFill>
                  <a:srgbClr val="000000"/>
                </a:solidFill>
                <a:ea typeface="+mn-ea"/>
                <a:cs typeface="+mn-cs"/>
              </a:rPr>
              <a:t>t</a:t>
            </a:r>
            <a:r>
              <a:rPr lang="fr-FR" sz="1800" baseline="-25000" dirty="0" err="1" smtClean="0">
                <a:solidFill>
                  <a:srgbClr val="000000"/>
                </a:solidFill>
                <a:ea typeface="+mn-ea"/>
                <a:cs typeface="+mn-cs"/>
              </a:rPr>
              <a:t>e</a:t>
            </a:r>
            <a:endParaRPr lang="fr-FR" sz="1800" baseline="-250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397896" y="1647637"/>
            <a:ext cx="4902867" cy="175432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Emission du 1</a:t>
            </a:r>
            <a:r>
              <a:rPr lang="fr-FR" sz="1800" baseline="30000" dirty="0" smtClean="0">
                <a:solidFill>
                  <a:srgbClr val="0000FF"/>
                </a:solidFill>
                <a:ea typeface="+mn-ea"/>
                <a:cs typeface="+mn-cs"/>
              </a:rPr>
              <a:t>er</a:t>
            </a:r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 photon en A</a:t>
            </a:r>
          </a:p>
          <a:p>
            <a:endParaRPr lang="fr-FR" sz="1800" dirty="0">
              <a:solidFill>
                <a:srgbClr val="0000FF"/>
              </a:solidFill>
              <a:ea typeface="+mn-ea"/>
              <a:cs typeface="+mn-cs"/>
            </a:endParaRPr>
          </a:p>
          <a:p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Emission du 2</a:t>
            </a:r>
            <a:r>
              <a:rPr lang="fr-FR" sz="1800" baseline="30000" dirty="0" smtClean="0">
                <a:solidFill>
                  <a:srgbClr val="0000FF"/>
                </a:solidFill>
                <a:ea typeface="+mn-ea"/>
                <a:cs typeface="+mn-cs"/>
              </a:rPr>
              <a:t>nd</a:t>
            </a:r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 photon en </a:t>
            </a:r>
            <a:r>
              <a:rPr lang="fr-FR" sz="1800" dirty="0">
                <a:solidFill>
                  <a:srgbClr val="0000FF"/>
                </a:solidFill>
                <a:ea typeface="+mn-ea"/>
                <a:cs typeface="+mn-cs"/>
              </a:rPr>
              <a:t>B (AB = </a:t>
            </a:r>
            <a:r>
              <a:rPr lang="fr-FR" sz="1800" dirty="0" err="1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c</a:t>
            </a:r>
            <a:r>
              <a:rPr lang="fr-FR" sz="1800" dirty="0" err="1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t</a:t>
            </a:r>
            <a:r>
              <a:rPr lang="fr-FR" sz="1800" baseline="-25000" dirty="0" err="1" smtClean="0">
                <a:solidFill>
                  <a:srgbClr val="0000FF"/>
                </a:solidFill>
                <a:ea typeface="+mn-ea"/>
                <a:cs typeface="+mn-cs"/>
              </a:rPr>
              <a:t>e</a:t>
            </a:r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)</a:t>
            </a:r>
          </a:p>
          <a:p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1</a:t>
            </a:r>
            <a:r>
              <a:rPr lang="fr-FR" sz="1800" baseline="30000" dirty="0" smtClean="0">
                <a:solidFill>
                  <a:srgbClr val="0000FF"/>
                </a:solidFill>
                <a:ea typeface="+mn-ea"/>
                <a:cs typeface="+mn-cs"/>
              </a:rPr>
              <a:t>er</a:t>
            </a:r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 photon est alors en D (AD </a:t>
            </a:r>
            <a:r>
              <a:rPr lang="fr-FR" sz="1800" dirty="0">
                <a:solidFill>
                  <a:srgbClr val="0000FF"/>
                </a:solidFill>
                <a:ea typeface="+mn-ea"/>
                <a:cs typeface="+mn-cs"/>
              </a:rPr>
              <a:t>= 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c</a:t>
            </a:r>
            <a:r>
              <a:rPr lang="fr-FR" sz="1800" dirty="0" err="1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t</a:t>
            </a:r>
            <a:r>
              <a:rPr lang="fr-FR" sz="1800" baseline="-25000" dirty="0" err="1" smtClean="0">
                <a:solidFill>
                  <a:srgbClr val="0000FF"/>
                </a:solidFill>
                <a:ea typeface="+mn-ea"/>
                <a:cs typeface="+mn-cs"/>
              </a:rPr>
              <a:t>e</a:t>
            </a:r>
            <a:r>
              <a:rPr lang="fr-FR" sz="1800" dirty="0">
                <a:solidFill>
                  <a:srgbClr val="0000FF"/>
                </a:solidFill>
                <a:ea typeface="+mn-ea"/>
                <a:cs typeface="+mn-cs"/>
              </a:rPr>
              <a:t>)</a:t>
            </a:r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 </a:t>
            </a:r>
            <a:endParaRPr lang="fr-FR" sz="1800" dirty="0">
              <a:solidFill>
                <a:srgbClr val="0000FF"/>
              </a:solidFill>
              <a:ea typeface="+mn-ea"/>
              <a:cs typeface="+mn-cs"/>
            </a:endParaRPr>
          </a:p>
          <a:p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 </a:t>
            </a:r>
          </a:p>
          <a:p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AC = </a:t>
            </a:r>
            <a:r>
              <a:rPr lang="fr-FR" sz="1800" dirty="0" err="1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c</a:t>
            </a:r>
            <a:r>
              <a:rPr lang="fr-FR" sz="1800" dirty="0" err="1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t</a:t>
            </a:r>
            <a:r>
              <a:rPr lang="fr-FR" sz="1800" baseline="-25000" dirty="0" err="1" smtClean="0">
                <a:solidFill>
                  <a:srgbClr val="0000FF"/>
                </a:solidFill>
                <a:ea typeface="+mn-ea"/>
                <a:cs typeface="+mn-cs"/>
              </a:rPr>
              <a:t>e</a:t>
            </a:r>
            <a:r>
              <a:rPr lang="fr-FR" sz="1800" baseline="-25000" dirty="0" smtClean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ea typeface="+mn-ea"/>
                <a:cs typeface="+mn-cs"/>
              </a:rPr>
              <a:t>cos</a:t>
            </a:r>
            <a:r>
              <a:rPr lang="fr-FR" sz="1800" dirty="0" err="1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fr-FR" sz="1800" dirty="0" smtClean="0">
                <a:solidFill>
                  <a:srgbClr val="0000FF"/>
                </a:solidFill>
                <a:ea typeface="+mn-ea"/>
                <a:cs typeface="+mn-cs"/>
              </a:rPr>
              <a:t>  </a:t>
            </a:r>
          </a:p>
        </p:txBody>
      </p:sp>
      <p:sp>
        <p:nvSpPr>
          <p:cNvPr id="21" name="Ellipse 20"/>
          <p:cNvSpPr>
            <a:spLocks noChangeAspect="1"/>
          </p:cNvSpPr>
          <p:nvPr/>
        </p:nvSpPr>
        <p:spPr bwMode="auto">
          <a:xfrm>
            <a:off x="2185174" y="3212588"/>
            <a:ext cx="102978" cy="10297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2" name="Ellipse 21"/>
          <p:cNvSpPr>
            <a:spLocks noChangeAspect="1"/>
          </p:cNvSpPr>
          <p:nvPr/>
        </p:nvSpPr>
        <p:spPr bwMode="auto">
          <a:xfrm>
            <a:off x="1018220" y="1793790"/>
            <a:ext cx="102978" cy="10297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3" name="Ellipse 22"/>
          <p:cNvSpPr>
            <a:spLocks noChangeAspect="1"/>
          </p:cNvSpPr>
          <p:nvPr/>
        </p:nvSpPr>
        <p:spPr bwMode="auto">
          <a:xfrm>
            <a:off x="1018220" y="3876219"/>
            <a:ext cx="102978" cy="102978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4" name="Ellipse 23"/>
          <p:cNvSpPr>
            <a:spLocks noChangeAspect="1"/>
          </p:cNvSpPr>
          <p:nvPr/>
        </p:nvSpPr>
        <p:spPr bwMode="auto">
          <a:xfrm>
            <a:off x="1018220" y="3201146"/>
            <a:ext cx="102978" cy="102978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18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7888" y="3681707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D</a:t>
            </a:r>
            <a:endParaRPr lang="fr-FR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97888" y="1530626"/>
            <a:ext cx="4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0000"/>
                </a:solidFill>
                <a:ea typeface="+mn-ea"/>
                <a:cs typeface="+mn-cs"/>
              </a:rPr>
              <a:t>A</a:t>
            </a:r>
            <a:endParaRPr lang="fr-FR" sz="18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175865" y="3604205"/>
            <a:ext cx="4417646" cy="175432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660066"/>
                </a:solidFill>
                <a:ea typeface="+mn-ea"/>
                <a:cs typeface="+mn-cs"/>
              </a:rPr>
              <a:t>Séparation en projection sur le ciel:</a:t>
            </a:r>
          </a:p>
          <a:p>
            <a:r>
              <a:rPr lang="fr-FR" sz="1800" dirty="0">
                <a:solidFill>
                  <a:srgbClr val="660066"/>
                </a:solidFill>
                <a:ea typeface="+mn-ea"/>
                <a:cs typeface="+mn-cs"/>
              </a:rPr>
              <a:t>CB = </a:t>
            </a:r>
            <a:r>
              <a:rPr lang="fr-FR" sz="1800" dirty="0" err="1">
                <a:solidFill>
                  <a:srgbClr val="660066"/>
                </a:solidFill>
                <a:ea typeface="+mn-ea"/>
                <a:cs typeface="+mn-cs"/>
              </a:rPr>
              <a:t>ABsin</a:t>
            </a:r>
            <a:r>
              <a:rPr lang="fr-FR" sz="1800" dirty="0" err="1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fr-FR" sz="1800" dirty="0">
                <a:solidFill>
                  <a:srgbClr val="660066"/>
                </a:solidFill>
                <a:ea typeface="+mn-ea"/>
                <a:cs typeface="+mn-cs"/>
              </a:rPr>
              <a:t> = </a:t>
            </a:r>
            <a:r>
              <a:rPr lang="fr-FR" sz="1800" dirty="0" err="1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dirty="0" err="1">
                <a:solidFill>
                  <a:srgbClr val="660066"/>
                </a:solidFill>
                <a:ea typeface="+mn-ea"/>
                <a:cs typeface="+mn-cs"/>
              </a:rPr>
              <a:t>c</a:t>
            </a:r>
            <a:r>
              <a:rPr lang="fr-FR" sz="1800" dirty="0" err="1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fr-FR" sz="1800" dirty="0" err="1">
                <a:solidFill>
                  <a:srgbClr val="660066"/>
                </a:solidFill>
                <a:ea typeface="+mn-ea"/>
                <a:cs typeface="+mn-cs"/>
              </a:rPr>
              <a:t>t</a:t>
            </a:r>
            <a:r>
              <a:rPr lang="fr-FR" sz="1800" baseline="-25000" dirty="0" err="1">
                <a:solidFill>
                  <a:srgbClr val="660066"/>
                </a:solidFill>
                <a:ea typeface="+mn-ea"/>
                <a:cs typeface="+mn-cs"/>
              </a:rPr>
              <a:t>e</a:t>
            </a:r>
            <a:r>
              <a:rPr lang="fr-FR" sz="1800" baseline="-25000" dirty="0">
                <a:solidFill>
                  <a:srgbClr val="660066"/>
                </a:solidFill>
                <a:ea typeface="+mn-ea"/>
                <a:cs typeface="+mn-cs"/>
              </a:rPr>
              <a:t> </a:t>
            </a:r>
            <a:r>
              <a:rPr lang="fr-FR" sz="1800" dirty="0" err="1">
                <a:solidFill>
                  <a:srgbClr val="660066"/>
                </a:solidFill>
                <a:ea typeface="+mn-ea"/>
                <a:cs typeface="+mn-cs"/>
              </a:rPr>
              <a:t>sin</a:t>
            </a:r>
            <a:r>
              <a:rPr lang="fr-FR" sz="1800" dirty="0" err="1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fr-FR" sz="1800" dirty="0">
                <a:solidFill>
                  <a:srgbClr val="660066"/>
                </a:solidFill>
                <a:ea typeface="+mn-ea"/>
                <a:cs typeface="+mn-cs"/>
              </a:rPr>
              <a:t> </a:t>
            </a:r>
          </a:p>
          <a:p>
            <a:endParaRPr lang="fr-FR" sz="1800" dirty="0" smtClean="0">
              <a:solidFill>
                <a:srgbClr val="660066"/>
              </a:solidFill>
              <a:ea typeface="+mn-ea"/>
              <a:cs typeface="+mn-cs"/>
            </a:endParaRPr>
          </a:p>
          <a:p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Différence entre les temps d’arrivée:</a:t>
            </a:r>
          </a:p>
          <a:p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t</a:t>
            </a:r>
            <a:r>
              <a:rPr lang="fr-FR" sz="1800" baseline="-25000" dirty="0" smtClean="0">
                <a:solidFill>
                  <a:srgbClr val="660066"/>
                </a:solidFill>
                <a:ea typeface="+mn-ea"/>
                <a:cs typeface="+mn-cs"/>
              </a:rPr>
              <a:t>2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 – t</a:t>
            </a:r>
            <a:r>
              <a:rPr lang="fr-FR" sz="1800" baseline="-25000" dirty="0" smtClean="0">
                <a:solidFill>
                  <a:srgbClr val="660066"/>
                </a:solidFill>
                <a:ea typeface="+mn-ea"/>
                <a:cs typeface="+mn-cs"/>
              </a:rPr>
              <a:t>1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 = DC/c = (AD-AC)/c </a:t>
            </a:r>
          </a:p>
          <a:p>
            <a:r>
              <a:rPr lang="fr-FR" sz="1800" dirty="0">
                <a:solidFill>
                  <a:srgbClr val="660066"/>
                </a:solidFill>
                <a:ea typeface="+mn-ea"/>
                <a:cs typeface="+mn-cs"/>
              </a:rPr>
              <a:t> 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       = </a:t>
            </a:r>
            <a:r>
              <a:rPr lang="fr-FR" sz="1800" dirty="0" err="1" smtClean="0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fr-FR" sz="1800" dirty="0" err="1" smtClean="0">
                <a:solidFill>
                  <a:srgbClr val="660066"/>
                </a:solidFill>
                <a:ea typeface="+mn-ea"/>
                <a:cs typeface="+mn-cs"/>
              </a:rPr>
              <a:t>t</a:t>
            </a:r>
            <a:r>
              <a:rPr lang="fr-FR" sz="1800" baseline="-25000" dirty="0" err="1" smtClean="0">
                <a:solidFill>
                  <a:srgbClr val="660066"/>
                </a:solidFill>
                <a:ea typeface="+mn-ea"/>
                <a:cs typeface="+mn-cs"/>
              </a:rPr>
              <a:t>e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 (1 - </a:t>
            </a:r>
            <a:r>
              <a:rPr lang="fr-FR" sz="1800" dirty="0" smtClean="0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baseline="-25000" dirty="0" smtClean="0">
                <a:solidFill>
                  <a:srgbClr val="660066"/>
                </a:solidFill>
                <a:ea typeface="+mn-ea"/>
                <a:cs typeface="+mn-cs"/>
              </a:rPr>
              <a:t> </a:t>
            </a:r>
            <a:r>
              <a:rPr lang="fr-FR" sz="1800" dirty="0" err="1" smtClean="0">
                <a:solidFill>
                  <a:srgbClr val="660066"/>
                </a:solidFill>
                <a:ea typeface="+mn-ea"/>
                <a:cs typeface="+mn-cs"/>
              </a:rPr>
              <a:t>cos</a:t>
            </a:r>
            <a:r>
              <a:rPr lang="fr-FR" sz="1800" dirty="0" err="1" smtClean="0">
                <a:solidFill>
                  <a:srgbClr val="660066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175865" y="5563994"/>
            <a:ext cx="4583306" cy="646331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  <a:ea typeface="+mn-ea"/>
                <a:cs typeface="+mn-cs"/>
              </a:rPr>
              <a:t>Vitesse apparente</a:t>
            </a:r>
          </a:p>
          <a:p>
            <a:r>
              <a:rPr lang="fr-FR" sz="1800" dirty="0" err="1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baseline="-25000" dirty="0" err="1" smtClean="0">
                <a:solidFill>
                  <a:srgbClr val="FF0000"/>
                </a:solidFill>
                <a:ea typeface="+mn-ea"/>
                <a:cs typeface="+mn-cs"/>
              </a:rPr>
              <a:t>app</a:t>
            </a:r>
            <a:r>
              <a:rPr lang="fr-FR" sz="1800" dirty="0" smtClean="0">
                <a:solidFill>
                  <a:srgbClr val="FF0000"/>
                </a:solidFill>
                <a:ea typeface="+mn-ea"/>
                <a:cs typeface="+mn-cs"/>
              </a:rPr>
              <a:t> = 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CB/(t</a:t>
            </a:r>
            <a:r>
              <a:rPr lang="fr-FR" sz="1800" baseline="-25000" dirty="0" smtClean="0">
                <a:solidFill>
                  <a:srgbClr val="660066"/>
                </a:solidFill>
                <a:ea typeface="+mn-ea"/>
                <a:cs typeface="+mn-cs"/>
              </a:rPr>
              <a:t>2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–t</a:t>
            </a:r>
            <a:r>
              <a:rPr lang="fr-FR" sz="1800" baseline="-25000" dirty="0" smtClean="0">
                <a:solidFill>
                  <a:srgbClr val="660066"/>
                </a:solidFill>
                <a:ea typeface="+mn-ea"/>
                <a:cs typeface="+mn-cs"/>
              </a:rPr>
              <a:t>1</a:t>
            </a:r>
            <a:r>
              <a:rPr lang="fr-FR" sz="1800" dirty="0" smtClean="0">
                <a:solidFill>
                  <a:srgbClr val="660066"/>
                </a:solidFill>
                <a:ea typeface="+mn-ea"/>
                <a:cs typeface="+mn-cs"/>
              </a:rPr>
              <a:t>) </a:t>
            </a:r>
            <a:r>
              <a:rPr lang="fr-FR" sz="1800" dirty="0" smtClean="0">
                <a:solidFill>
                  <a:srgbClr val="FF0000"/>
                </a:solidFill>
                <a:ea typeface="+mn-ea"/>
                <a:cs typeface="+mn-cs"/>
              </a:rPr>
              <a:t>= </a:t>
            </a:r>
            <a:r>
              <a:rPr lang="fr-FR" sz="1800" dirty="0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baseline="-250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a typeface="+mn-ea"/>
                <a:cs typeface="+mn-cs"/>
              </a:rPr>
              <a:t>sin</a:t>
            </a:r>
            <a:r>
              <a:rPr lang="fr-FR" sz="1800" dirty="0" err="1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fr-FR" sz="1800" dirty="0" smtClean="0">
                <a:solidFill>
                  <a:srgbClr val="FF0000"/>
                </a:solidFill>
                <a:ea typeface="+mn-ea"/>
                <a:cs typeface="+mn-cs"/>
              </a:rPr>
              <a:t> / (1 - </a:t>
            </a:r>
            <a:r>
              <a:rPr lang="fr-FR" sz="1800" dirty="0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b</a:t>
            </a:r>
            <a:r>
              <a:rPr lang="fr-FR" sz="1800" baseline="-250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a typeface="+mn-ea"/>
                <a:cs typeface="+mn-cs"/>
              </a:rPr>
              <a:t>cos</a:t>
            </a:r>
            <a:r>
              <a:rPr lang="fr-FR" sz="1800" dirty="0" err="1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q</a:t>
            </a:r>
            <a:r>
              <a:rPr lang="fr-FR" sz="1800" dirty="0" smtClean="0">
                <a:solidFill>
                  <a:srgbClr val="FF0000"/>
                </a:solidFill>
                <a:ea typeface="+mn-ea"/>
                <a:cs typeface="+mn-cs"/>
              </a:rPr>
              <a:t>)</a:t>
            </a:r>
            <a:endParaRPr lang="fr-FR" sz="1800" dirty="0">
              <a:solidFill>
                <a:srgbClr val="FF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13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age 1" descr="CenA_radi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ZoneTexte 6"/>
          <p:cNvSpPr txBox="1">
            <a:spLocks noChangeArrowheads="1"/>
          </p:cNvSpPr>
          <p:nvPr/>
        </p:nvSpPr>
        <p:spPr bwMode="auto">
          <a:xfrm>
            <a:off x="584200" y="663575"/>
            <a:ext cx="808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Cen A</a:t>
            </a:r>
          </a:p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273881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age 2" descr="CenA_xray.jpg"/>
          <p:cNvPicPr>
            <a:picLocks noChangeAspect="1"/>
          </p:cNvPicPr>
          <p:nvPr/>
        </p:nvPicPr>
        <p:blipFill>
          <a:blip r:embed="rId3"/>
          <a:srcRect l="9843" t="14944" r="4921" b="14944"/>
          <a:stretch>
            <a:fillRect/>
          </a:stretch>
        </p:blipFill>
        <p:spPr bwMode="auto">
          <a:xfrm>
            <a:off x="320675" y="9525"/>
            <a:ext cx="84201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ZoneTexte 5"/>
          <p:cNvSpPr txBox="1">
            <a:spLocks noChangeArrowheads="1"/>
          </p:cNvSpPr>
          <p:nvPr/>
        </p:nvSpPr>
        <p:spPr bwMode="auto">
          <a:xfrm>
            <a:off x="584200" y="663575"/>
            <a:ext cx="1123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Cen A</a:t>
            </a:r>
          </a:p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rayons X</a:t>
            </a:r>
          </a:p>
        </p:txBody>
      </p:sp>
    </p:spTree>
    <p:extLst>
      <p:ext uri="{BB962C8B-B14F-4D97-AF65-F5344CB8AC3E}">
        <p14:creationId xmlns:p14="http://schemas.microsoft.com/office/powerpoint/2010/main" val="426371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enA_compo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107523" name="ZoneTexte 4"/>
          <p:cNvSpPr txBox="1">
            <a:spLocks noChangeArrowheads="1"/>
          </p:cNvSpPr>
          <p:nvPr/>
        </p:nvSpPr>
        <p:spPr bwMode="auto">
          <a:xfrm>
            <a:off x="584200" y="663575"/>
            <a:ext cx="1260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Cen A</a:t>
            </a:r>
          </a:p>
          <a:p>
            <a:r>
              <a:rPr lang="fr-FR" sz="1800">
                <a:solidFill>
                  <a:srgbClr val="FFFFFF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composité</a:t>
            </a:r>
          </a:p>
        </p:txBody>
      </p:sp>
      <p:cxnSp>
        <p:nvCxnSpPr>
          <p:cNvPr id="107524" name="Connecteur droit avec flèche 7"/>
          <p:cNvCxnSpPr>
            <a:cxnSpLocks noChangeShapeType="1"/>
          </p:cNvCxnSpPr>
          <p:nvPr/>
        </p:nvCxnSpPr>
        <p:spPr bwMode="auto">
          <a:xfrm rot="5400000" flipH="1" flipV="1">
            <a:off x="3311525" y="3919538"/>
            <a:ext cx="1590675" cy="8921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07525" name="ZoneTexte 8"/>
          <p:cNvSpPr txBox="1">
            <a:spLocks noChangeArrowheads="1"/>
          </p:cNvSpPr>
          <p:nvPr/>
        </p:nvSpPr>
        <p:spPr bwMode="auto">
          <a:xfrm>
            <a:off x="2485101" y="5286375"/>
            <a:ext cx="2043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dirty="0">
                <a:solidFill>
                  <a:srgbClr val="FFFF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trou </a:t>
            </a:r>
            <a:r>
              <a:rPr lang="fr-FR" sz="1800" dirty="0" smtClean="0">
                <a:solidFill>
                  <a:srgbClr val="FFFF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noir central</a:t>
            </a:r>
            <a:endParaRPr lang="fr-FR" sz="1800" dirty="0">
              <a:solidFill>
                <a:srgbClr val="FFFF00"/>
              </a:solidFill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cxnSp>
        <p:nvCxnSpPr>
          <p:cNvPr id="107526" name="Connecteur droit avec flèche 9"/>
          <p:cNvCxnSpPr>
            <a:cxnSpLocks noChangeShapeType="1"/>
          </p:cNvCxnSpPr>
          <p:nvPr/>
        </p:nvCxnSpPr>
        <p:spPr bwMode="auto">
          <a:xfrm rot="10800000" flipV="1">
            <a:off x="4117975" y="2219325"/>
            <a:ext cx="1682750" cy="63023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107527" name="Connecteur droit avec flèche 12"/>
          <p:cNvCxnSpPr>
            <a:cxnSpLocks noChangeShapeType="1"/>
          </p:cNvCxnSpPr>
          <p:nvPr/>
        </p:nvCxnSpPr>
        <p:spPr bwMode="auto">
          <a:xfrm rot="5400000">
            <a:off x="4707732" y="2534444"/>
            <a:ext cx="1384300" cy="8016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07528" name="ZoneTexte 15"/>
          <p:cNvSpPr txBox="1">
            <a:spLocks noChangeArrowheads="1"/>
          </p:cNvSpPr>
          <p:nvPr/>
        </p:nvSpPr>
        <p:spPr bwMode="auto">
          <a:xfrm>
            <a:off x="5834063" y="1933575"/>
            <a:ext cx="2105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>
                <a:solidFill>
                  <a:srgbClr val="FFFF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jets de particules</a:t>
            </a:r>
          </a:p>
          <a:p>
            <a:pPr algn="ctr"/>
            <a:r>
              <a:rPr lang="fr-FR" sz="1800">
                <a:solidFill>
                  <a:srgbClr val="FFFF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accélérées</a:t>
            </a:r>
          </a:p>
        </p:txBody>
      </p:sp>
    </p:spTree>
    <p:extLst>
      <p:ext uri="{BB962C8B-B14F-4D97-AF65-F5344CB8AC3E}">
        <p14:creationId xmlns:p14="http://schemas.microsoft.com/office/powerpoint/2010/main" val="311124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uvelle présentation">
  <a:themeElements>
    <a:clrScheme name="Nouvelle pré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65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ouvelle pré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ouvelle pré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ouvelle présentation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54598</TotalTime>
  <Words>2155</Words>
  <Application>Microsoft Macintosh PowerPoint</Application>
  <PresentationFormat>Présentation à l'écran (4:3)</PresentationFormat>
  <Paragraphs>675</Paragraphs>
  <Slides>61</Slides>
  <Notes>61</Notes>
  <HiddenSlides>0</HiddenSlides>
  <MMClips>3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64" baseType="lpstr">
      <vt:lpstr>Nouvelle présentation</vt:lpstr>
      <vt:lpstr>1_Nouvelle présentation</vt:lpstr>
      <vt:lpstr>2_Nouvelle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 Saclay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Palanque-Delabrouille</dc:creator>
  <cp:lastModifiedBy>Nathalie Palanque-Delabrouille</cp:lastModifiedBy>
  <cp:revision>514</cp:revision>
  <dcterms:created xsi:type="dcterms:W3CDTF">2012-08-07T20:58:43Z</dcterms:created>
  <dcterms:modified xsi:type="dcterms:W3CDTF">2015-08-14T10:51:03Z</dcterms:modified>
</cp:coreProperties>
</file>