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8"/>
  </p:notesMasterIdLst>
  <p:sldIdLst>
    <p:sldId id="361" r:id="rId2"/>
    <p:sldId id="362" r:id="rId3"/>
    <p:sldId id="363" r:id="rId4"/>
    <p:sldId id="388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2" r:id="rId13"/>
    <p:sldId id="389" r:id="rId14"/>
    <p:sldId id="37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6" r:id="rId25"/>
    <p:sldId id="382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84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60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83" r:id="rId78"/>
    <p:sldId id="283" r:id="rId79"/>
    <p:sldId id="284" r:id="rId80"/>
    <p:sldId id="285" r:id="rId81"/>
    <p:sldId id="286" r:id="rId82"/>
    <p:sldId id="287" r:id="rId83"/>
    <p:sldId id="288" r:id="rId84"/>
    <p:sldId id="385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296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256" r:id="rId103"/>
    <p:sldId id="258" r:id="rId104"/>
    <p:sldId id="266" r:id="rId105"/>
    <p:sldId id="275" r:id="rId106"/>
    <p:sldId id="279" r:id="rId107"/>
    <p:sldId id="262" r:id="rId108"/>
    <p:sldId id="260" r:id="rId109"/>
    <p:sldId id="272" r:id="rId110"/>
    <p:sldId id="270" r:id="rId111"/>
    <p:sldId id="277" r:id="rId112"/>
    <p:sldId id="268" r:id="rId113"/>
    <p:sldId id="269" r:id="rId114"/>
    <p:sldId id="267" r:id="rId115"/>
    <p:sldId id="271" r:id="rId116"/>
    <p:sldId id="273" r:id="rId1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5DD3-E18D-8E48-9AA4-F85941E1C748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A004-6A03-2B4F-B567-A13249E75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1502C-6509-C140-B2DD-9FDCDB3A5E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3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1502C-6509-C140-B2DD-9FDCDB3A5E35}" type="slidenum">
              <a:rPr lang="fr-FR" smtClean="0"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3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0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4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6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49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07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3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62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1654-016A-B341-9B79-5105CAD9BF76}" type="datetimeFigureOut">
              <a:rPr lang="fr-FR" smtClean="0"/>
              <a:t>30/08/2016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FFE0-5B4D-3E4E-A310-8C1E7181A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73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Etoiles et atomes </a:t>
            </a:r>
            <a:br>
              <a:rPr lang="fr-FR" dirty="0" smtClean="0"/>
            </a:br>
            <a:r>
              <a:rPr lang="fr-FR" dirty="0" smtClean="0"/>
              <a:t>Fleurance 2016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vallée de stabilité des noyaux atomique </a:t>
            </a:r>
            <a:endParaRPr lang="fr-FR" dirty="0"/>
          </a:p>
        </p:txBody>
      </p:sp>
      <p:pic>
        <p:nvPicPr>
          <p:cNvPr id="4" name="Espace réservé du contenu 3" descr="Processus_Rap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3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6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structure en couches des noyaux : les </a:t>
            </a:r>
            <a:r>
              <a:rPr lang="fr-FR" dirty="0" err="1" smtClean="0"/>
              <a:t>nombresmagiques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 </a:t>
            </a:r>
            <a:r>
              <a:rPr lang="fr-FR" dirty="0" smtClean="0"/>
              <a:t>Les noyaux avec des nombres magiques   de protons et de neutrons  sont particulièrement stables  (modèle en couche ) </a:t>
            </a:r>
          </a:p>
          <a:p>
            <a:r>
              <a:rPr lang="fr-FR" dirty="0" smtClean="0"/>
              <a:t>2, 8, 20,  28</a:t>
            </a:r>
            <a:r>
              <a:rPr lang="fr-FR" smtClean="0"/>
              <a:t>, 50, </a:t>
            </a:r>
            <a:r>
              <a:rPr lang="fr-FR" dirty="0" smtClean="0"/>
              <a:t>82, 126 </a:t>
            </a:r>
          </a:p>
          <a:p>
            <a:r>
              <a:rPr lang="fr-FR" dirty="0" smtClean="0"/>
              <a:t>L ’</a:t>
            </a:r>
            <a:r>
              <a:rPr lang="fr-FR" dirty="0" err="1" smtClean="0"/>
              <a:t>helium</a:t>
            </a:r>
            <a:r>
              <a:rPr lang="fr-FR" dirty="0" smtClean="0"/>
              <a:t> est doublement magique : Deux protons et de deux neutrons   Tres grande stabilité </a:t>
            </a:r>
          </a:p>
          <a:p>
            <a:r>
              <a:rPr lang="fr-FR" dirty="0" smtClean="0"/>
              <a:t>Cette stabilité « déteint » sur les noyaux qui  contiennent  un nombre entier de noyaux d’hélium  : Carbone Oxygène , Néon, </a:t>
            </a:r>
            <a:r>
              <a:rPr lang="fr-FR" dirty="0" err="1" smtClean="0"/>
              <a:t>Magnesium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ilicium  </a:t>
            </a:r>
            <a:r>
              <a:rPr lang="fr-FR" dirty="0" err="1" smtClean="0"/>
              <a:t>SiliciumSoufre</a:t>
            </a:r>
            <a:r>
              <a:rPr lang="fr-FR" dirty="0" smtClean="0"/>
              <a:t>   </a:t>
            </a:r>
          </a:p>
          <a:p>
            <a:r>
              <a:rPr lang="fr-FR" dirty="0" smtClean="0"/>
              <a:t>Elle favorise aussi la stabilité des: strontium  xénon , baryum , platine , or , plomb 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0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ORIGINE DE LIBEB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3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HR7_   Abondance cosmique réduite  - co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9629" cy="55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bondance cosmique  des éléments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7" b="25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47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z2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19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5618582" y="5508489"/>
            <a:ext cx="1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NOIR = STABLE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05118" y="6240193"/>
            <a:ext cx="187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AUTRE= INSTABLE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0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6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1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2_BindEner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b="5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2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brèche des lithium , </a:t>
            </a:r>
            <a:r>
              <a:rPr lang="fr-FR" dirty="0" err="1" smtClean="0"/>
              <a:t>beryllium</a:t>
            </a:r>
            <a:r>
              <a:rPr lang="fr-FR" dirty="0" smtClean="0"/>
              <a:t>, bore.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Noyaux a faible stabilité . </a:t>
            </a:r>
          </a:p>
          <a:p>
            <a:r>
              <a:rPr lang="fr-FR" dirty="0" err="1" smtClean="0"/>
              <a:t>Photodésintégrés</a:t>
            </a:r>
            <a:r>
              <a:rPr lang="fr-FR" dirty="0" smtClean="0"/>
              <a:t>   dans les intérieurs stellaires</a:t>
            </a:r>
          </a:p>
          <a:p>
            <a:r>
              <a:rPr lang="fr-FR" dirty="0" smtClean="0"/>
              <a:t>Ne sont pas d’origine stellaires 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3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sont ils engendrés?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 beaucoup d’énergie pour les produire</a:t>
            </a:r>
          </a:p>
          <a:p>
            <a:r>
              <a:rPr lang="fr-FR" dirty="0" smtClean="0"/>
              <a:t>Les rayons cosmiques  </a:t>
            </a:r>
          </a:p>
          <a:p>
            <a:r>
              <a:rPr lang="fr-FR" dirty="0" smtClean="0"/>
              <a:t>Pour survivre il leur faut un milieu froid </a:t>
            </a:r>
          </a:p>
          <a:p>
            <a:r>
              <a:rPr lang="fr-FR" dirty="0" smtClean="0"/>
              <a:t>L’espace interstellaire ..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44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1_SolAbundances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" b="3032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4775200" y="3619500"/>
            <a:ext cx="2831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1 pour l’</a:t>
            </a:r>
            <a:r>
              <a:rPr lang="fr-FR" dirty="0" err="1" smtClean="0"/>
              <a:t>hydrogene</a:t>
            </a:r>
            <a:r>
              <a:rPr lang="fr-FR" dirty="0" smtClean="0"/>
              <a:t> </a:t>
            </a:r>
          </a:p>
          <a:p>
            <a:r>
              <a:rPr lang="fr-FR" dirty="0" smtClean="0"/>
              <a:t>Jusqu’à 10</a:t>
            </a:r>
            <a:r>
              <a:rPr lang="fr-FR" baseline="30000" dirty="0" smtClean="0"/>
              <a:t>-12 </a:t>
            </a:r>
            <a:r>
              <a:rPr lang="fr-FR" dirty="0" smtClean="0"/>
              <a:t>pour l’Uranium</a:t>
            </a:r>
            <a:endParaRPr lang="fr-FR" dirty="0"/>
          </a:p>
        </p:txBody>
      </p:sp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"/>
    </mc:Choice>
    <mc:Fallback xmlns="">
      <p:transition xmlns:p14="http://schemas.microsoft.com/office/powerpoint/2010/main" spd="slow" advTm="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rayonnement cosmique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Flux de particules rapides dans l’espace </a:t>
            </a:r>
          </a:p>
          <a:p>
            <a:r>
              <a:rPr lang="fr-FR" dirty="0" smtClean="0"/>
              <a:t>Proton, </a:t>
            </a:r>
            <a:r>
              <a:rPr lang="fr-FR" dirty="0" err="1" smtClean="0"/>
              <a:t>helium</a:t>
            </a:r>
            <a:r>
              <a:rPr lang="fr-FR" dirty="0" smtClean="0"/>
              <a:t>  noyaux lourds jusqu’à l’uranium </a:t>
            </a:r>
          </a:p>
          <a:p>
            <a:r>
              <a:rPr lang="fr-FR" dirty="0" smtClean="0"/>
              <a:t>Abondances très semblables a celles de la matière cosmique </a:t>
            </a:r>
          </a:p>
          <a:p>
            <a:r>
              <a:rPr lang="fr-FR" dirty="0" smtClean="0"/>
              <a:t>Sauf pour Li Be  B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@@</a:t>
            </a:r>
            <a:endParaRPr lang="fr-FR" dirty="0"/>
          </a:p>
        </p:txBody>
      </p:sp>
      <p:pic>
        <p:nvPicPr>
          <p:cNvPr id="3" name="Image 2" descr="ciel étoilé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95" y="-603448"/>
            <a:ext cx="12410322" cy="8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Spectre en énergie des rayons cosmiques  </a:t>
            </a:r>
            <a:endParaRPr lang="fr-FR" dirty="0"/>
          </a:p>
        </p:txBody>
      </p:sp>
      <p:pic>
        <p:nvPicPr>
          <p:cNvPr id="4" name="Espace réservé du contenu 3" descr="RCG 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96" r="-61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46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CG 3 H B Li BE.jpe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17" r="-84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36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bondance RCG Solaire 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7" b="175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12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Reactions</a:t>
            </a:r>
            <a:r>
              <a:rPr lang="fr-FR" dirty="0" smtClean="0"/>
              <a:t>  de spallation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modes </a:t>
            </a:r>
          </a:p>
          <a:p>
            <a:r>
              <a:rPr lang="fr-FR" dirty="0" smtClean="0"/>
              <a:t>1) (Proton  rapide) +  carbone interstellaire  =&gt;</a:t>
            </a:r>
          </a:p>
          <a:p>
            <a:r>
              <a:rPr lang="fr-FR" dirty="0" smtClean="0"/>
              <a:t>Lithium Béryllium Bore </a:t>
            </a:r>
          </a:p>
          <a:p>
            <a:endParaRPr lang="fr-FR" dirty="0"/>
          </a:p>
          <a:p>
            <a:r>
              <a:rPr lang="fr-FR" dirty="0" smtClean="0"/>
              <a:t>2)( Carbone rapide) + proton interstellaire =&gt; </a:t>
            </a:r>
          </a:p>
          <a:p>
            <a:r>
              <a:rPr lang="fr-FR" dirty="0" smtClean="0"/>
              <a:t>(Li , Be B)  rapide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0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Leçon du trio </a:t>
            </a:r>
            <a:r>
              <a:rPr lang="fr-FR" dirty="0" err="1" smtClean="0"/>
              <a:t>LiBeB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Abondance des éléments donne une  mesure </a:t>
            </a:r>
          </a:p>
          <a:p>
            <a:pPr marL="0" indent="0">
              <a:buNone/>
            </a:pPr>
            <a:r>
              <a:rPr lang="fr-FR" dirty="0" smtClean="0"/>
              <a:t> du flux intégré de rayons cosmiques </a:t>
            </a:r>
          </a:p>
          <a:p>
            <a:pPr marL="0" indent="0">
              <a:buNone/>
            </a:pPr>
            <a:r>
              <a:rPr lang="fr-FR" dirty="0" smtClean="0"/>
              <a:t>Valeur moyenne du flux  est comparable a la valeur présente : peu de variation  au cours du temps</a:t>
            </a:r>
          </a:p>
          <a:p>
            <a:pPr marL="0" indent="0">
              <a:buNone/>
            </a:pPr>
            <a:r>
              <a:rPr lang="fr-FR" dirty="0" smtClean="0"/>
              <a:t>Le rapport du flux de RCG et abondances cosmiques donne la densité moyenne des l’</a:t>
            </a:r>
            <a:r>
              <a:rPr lang="fr-FR" dirty="0" err="1" smtClean="0"/>
              <a:t>hydrogene</a:t>
            </a:r>
            <a:r>
              <a:rPr lang="fr-FR" dirty="0" smtClean="0"/>
              <a:t> interstellaire :  un proton par centimètre cube 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stabilité des noyaux atomiques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Un noyau est composé de Z protons et N neutrons</a:t>
            </a:r>
          </a:p>
          <a:p>
            <a:r>
              <a:rPr lang="fr-FR" dirty="0" smtClean="0"/>
              <a:t>Son </a:t>
            </a:r>
            <a:r>
              <a:rPr lang="fr-FR" sz="4800" dirty="0" smtClean="0">
                <a:solidFill>
                  <a:srgbClr val="800000"/>
                </a:solidFill>
              </a:rPr>
              <a:t>énergie de liaison </a:t>
            </a:r>
            <a:r>
              <a:rPr lang="fr-FR" dirty="0" smtClean="0"/>
              <a:t>est la </a:t>
            </a:r>
            <a:r>
              <a:rPr lang="fr-FR" dirty="0" err="1" smtClean="0"/>
              <a:t>differnce</a:t>
            </a:r>
            <a:r>
              <a:rPr lang="fr-FR" dirty="0" smtClean="0"/>
              <a:t> de masse entre la somme de la masse des (Z+N) nucléons et la masse du noyau   . C’est l’énergie qu’il faut apporter pour le désintégrer</a:t>
            </a:r>
          </a:p>
          <a:p>
            <a:endParaRPr lang="fr-FR" dirty="0"/>
          </a:p>
          <a:p>
            <a:r>
              <a:rPr lang="fr-FR" dirty="0" smtClean="0"/>
              <a:t>Plus elle est élevée plus le noyau est stable  </a:t>
            </a:r>
          </a:p>
          <a:p>
            <a:endParaRPr lang="fr-FR" dirty="0"/>
          </a:p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londe</a:t>
            </a:r>
            <a:r>
              <a:rPr lang="fr-FR" dirty="0" smtClean="0"/>
              <a:t> </a:t>
            </a:r>
            <a:r>
              <a:rPr lang="fr-FR" dirty="0" err="1" smtClean="0"/>
              <a:t>sst</a:t>
            </a:r>
            <a:r>
              <a:rPr lang="fr-FR" dirty="0" smtClean="0"/>
              <a:t> fait d’atomes </a:t>
            </a:r>
            <a:r>
              <a:rPr lang="fr-FR" dirty="0" err="1" smtClean="0"/>
              <a:t>constitures</a:t>
            </a:r>
            <a:r>
              <a:rPr lang="fr-FR" dirty="0" smtClean="0"/>
              <a:t> d’un noyau (((((§§§</a:t>
            </a:r>
            <a:r>
              <a:rPr lang="fr-FR" dirty="0" err="1" smtClean="0"/>
              <a:t>èèè</a:t>
            </a:r>
            <a:r>
              <a:rPr lang="fr-FR" dirty="0" smtClean="0"/>
              <a:t>!!’’’ » » »</a:t>
            </a:r>
            <a:r>
              <a:rPr lang="fr-FR" dirty="0" err="1" smtClean="0"/>
              <a:t>éééàç</a:t>
            </a:r>
            <a:r>
              <a:rPr lang="fr-FR" dirty="0" smtClean="0"/>
              <a:t>! constituée de </a:t>
            </a:r>
            <a:r>
              <a:rPr lang="fr-FR" dirty="0" err="1" smtClean="0"/>
              <a:t>ptotons</a:t>
            </a:r>
            <a:r>
              <a:rPr lang="fr-FR" dirty="0" smtClean="0"/>
              <a:t> (charges </a:t>
            </a:r>
            <a:r>
              <a:rPr lang="fr-FR" dirty="0" err="1" smtClean="0"/>
              <a:t>positicves</a:t>
            </a:r>
            <a:r>
              <a:rPr lang="fr-FR" dirty="0" smtClean="0"/>
              <a:t> ) et d’électrons orbitaux ‘charges </a:t>
            </a:r>
            <a:r>
              <a:rPr lang="fr-FR" dirty="0" err="1" smtClean="0"/>
              <a:t>négativesLe</a:t>
            </a:r>
            <a:endParaRPr lang="fr-FR" dirty="0" smtClean="0"/>
          </a:p>
          <a:p>
            <a:r>
              <a:rPr lang="fr-FR" smtClean="0"/>
              <a:t> 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s (</a:t>
            </a:r>
            <a:r>
              <a:rPr lang="fr-FR" dirty="0" err="1" smtClean="0"/>
              <a:t>cherge</a:t>
            </a:r>
            <a:r>
              <a:rPr lang="fr-FR" dirty="0" smtClean="0"/>
              <a:t> positives ) et de neutron (</a:t>
            </a:r>
            <a:r>
              <a:rPr lang="fr-FR" dirty="0" err="1" smtClean="0"/>
              <a:t>nrutrs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99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2_BindEner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b="5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5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plus abondants  sont les plus stables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Helium</a:t>
            </a:r>
            <a:r>
              <a:rPr lang="fr-FR" dirty="0" smtClean="0"/>
              <a:t> carbone oxygène </a:t>
            </a:r>
            <a:r>
              <a:rPr lang="fr-FR" dirty="0" err="1" smtClean="0"/>
              <a:t>neon</a:t>
            </a:r>
            <a:r>
              <a:rPr lang="fr-FR" dirty="0" smtClean="0"/>
              <a:t> </a:t>
            </a:r>
            <a:r>
              <a:rPr lang="fr-FR" dirty="0" err="1" smtClean="0"/>
              <a:t>magnesium</a:t>
            </a:r>
            <a:r>
              <a:rPr lang="fr-FR" dirty="0" smtClean="0"/>
              <a:t> silicium , fer  </a:t>
            </a:r>
          </a:p>
          <a:p>
            <a:endParaRPr lang="fr-FR" dirty="0" smtClean="0"/>
          </a:p>
          <a:p>
            <a:r>
              <a:rPr lang="fr-FR" dirty="0" smtClean="0"/>
              <a:t>Les moins </a:t>
            </a:r>
            <a:r>
              <a:rPr lang="fr-FR" dirty="0" err="1" smtClean="0"/>
              <a:t>stbles</a:t>
            </a:r>
            <a:r>
              <a:rPr lang="fr-FR" dirty="0" smtClean="0"/>
              <a:t> sont les plus rares </a:t>
            </a:r>
          </a:p>
          <a:p>
            <a:r>
              <a:rPr lang="fr-FR" dirty="0" err="1" smtClean="0"/>
              <a:t>Lithiom</a:t>
            </a:r>
            <a:r>
              <a:rPr lang="fr-FR" dirty="0" smtClean="0"/>
              <a:t> , béryllium, bore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0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message du pic du fer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IMG_20160803_0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96785" cy="70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recette du pic du fer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pic du fer </a:t>
            </a:r>
          </a:p>
          <a:p>
            <a:r>
              <a:rPr lang="fr-FR" dirty="0" smtClean="0"/>
              <a:t>Dans un milieu  </a:t>
            </a:r>
            <a:r>
              <a:rPr lang="fr-FR" dirty="0" err="1" smtClean="0"/>
              <a:t>thermalisée</a:t>
            </a:r>
            <a:r>
              <a:rPr lang="fr-FR" dirty="0" smtClean="0"/>
              <a:t> a haute température </a:t>
            </a:r>
          </a:p>
          <a:p>
            <a:r>
              <a:rPr lang="fr-FR" dirty="0" smtClean="0"/>
              <a:t>(milliards de </a:t>
            </a:r>
            <a:r>
              <a:rPr lang="fr-FR" dirty="0" err="1" smtClean="0"/>
              <a:t>dégrés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plus stables sont les mieux représentés </a:t>
            </a:r>
          </a:p>
          <a:p>
            <a:r>
              <a:rPr lang="fr-FR" dirty="0" smtClean="0"/>
              <a:t>La largeur du pic est un   thermomètre,</a:t>
            </a:r>
          </a:p>
          <a:p>
            <a:r>
              <a:rPr lang="fr-FR" dirty="0" smtClean="0"/>
              <a:t>    : 2-3 milliards  </a:t>
            </a:r>
          </a:p>
          <a:p>
            <a:r>
              <a:rPr lang="fr-FR" dirty="0" smtClean="0"/>
              <a:t>  Supernova  !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4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ic du fer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4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3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 mariage réussi  de la physique nucléaire    (accélérateurs ) et de l’astronomie  ( télescopes)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0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rab_Nebu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8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2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558799"/>
            <a:ext cx="9855200" cy="55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Pièces a conviction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Observations de rayons gammas émis par les noyaux de cobalt  </a:t>
            </a:r>
          </a:p>
          <a:p>
            <a:r>
              <a:rPr lang="fr-FR" dirty="0" smtClean="0"/>
              <a:t>La décroissance de la luminosité des super- nova ( période de 65 jours) est celle de la </a:t>
            </a:r>
            <a:r>
              <a:rPr lang="fr-FR" dirty="0" err="1" smtClean="0"/>
              <a:t>radioactivié</a:t>
            </a:r>
            <a:r>
              <a:rPr lang="fr-FR" dirty="0" smtClean="0"/>
              <a:t> des atomes de cobalt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9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upernova Type 2 observation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0" b="23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5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N temps _000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68" r="-34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09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leçons du pic du fer 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De la matière a été porté a plusieurs milliards de degrés </a:t>
            </a:r>
          </a:p>
          <a:p>
            <a:r>
              <a:rPr lang="fr-FR" dirty="0" smtClean="0"/>
              <a:t>Environ    un millième  de la matière cosmique  </a:t>
            </a:r>
          </a:p>
          <a:p>
            <a:r>
              <a:rPr lang="fr-FR" dirty="0" smtClean="0"/>
              <a:t>Ou ? </a:t>
            </a:r>
          </a:p>
          <a:p>
            <a:r>
              <a:rPr lang="fr-FR" dirty="0" err="1" smtClean="0"/>
              <a:t>Supernovae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2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messages de l’</a:t>
            </a:r>
            <a:r>
              <a:rPr lang="fr-FR" dirty="0" err="1" smtClean="0"/>
              <a:t>helium</a:t>
            </a:r>
            <a:r>
              <a:rPr lang="fr-FR" dirty="0" smtClean="0"/>
              <a:t> -4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9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HR7_   Abondance cosmique réduite  - co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9629" cy="55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2_BindEner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b="5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8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bondance de l'helium-4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 b="17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79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Spectre du Soleil  </a:t>
            </a:r>
            <a:r>
              <a:rPr lang="fr-FR" dirty="0" err="1" smtClean="0"/>
              <a:t>Freudlich</a:t>
            </a:r>
            <a:r>
              <a:rPr lang="fr-FR" dirty="0" smtClean="0"/>
              <a:t> </a:t>
            </a:r>
          </a:p>
          <a:p>
            <a:r>
              <a:rPr lang="fr-FR" dirty="0" smtClean="0"/>
              <a:t>Becquerel </a:t>
            </a:r>
          </a:p>
          <a:p>
            <a:r>
              <a:rPr lang="fr-FR" dirty="0" smtClean="0"/>
              <a:t>Fermi </a:t>
            </a:r>
          </a:p>
          <a:p>
            <a:r>
              <a:rPr lang="fr-FR" dirty="0" smtClean="0"/>
              <a:t>1938 Bethe , </a:t>
            </a:r>
            <a:r>
              <a:rPr lang="fr-FR" dirty="0" err="1" smtClean="0"/>
              <a:t>Sampeter</a:t>
            </a:r>
            <a:r>
              <a:rPr lang="fr-FR" dirty="0" smtClean="0"/>
              <a:t>  le Soleil </a:t>
            </a:r>
          </a:p>
          <a:p>
            <a:r>
              <a:rPr lang="fr-FR" dirty="0" smtClean="0"/>
              <a:t>Hoyle la nucléosynthèse stellaire </a:t>
            </a:r>
          </a:p>
          <a:p>
            <a:r>
              <a:rPr lang="fr-FR" dirty="0" smtClean="0"/>
              <a:t>Gamow primordiale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0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roissance de l'heiu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r="9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6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Théorie du </a:t>
            </a:r>
            <a:r>
              <a:rPr lang="fr-FR" dirty="0" err="1" smtClean="0"/>
              <a:t>Big</a:t>
            </a:r>
            <a:r>
              <a:rPr lang="fr-FR" dirty="0" smtClean="0"/>
              <a:t> Bang offre un scenario.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3200" dirty="0" smtClean="0"/>
          </a:p>
          <a:p>
            <a:r>
              <a:rPr lang="fr-FR" sz="3200" dirty="0" smtClean="0"/>
              <a:t>1920-1930 Hubble , Friedmann , Lemaitre , Einstein,   L’univers est en expansion. </a:t>
            </a:r>
          </a:p>
          <a:p>
            <a:r>
              <a:rPr lang="fr-FR" sz="3200" dirty="0" smtClean="0"/>
              <a:t>Dans le passé il a été beaucoup plus chaud, plus dense et plus  lumineux . </a:t>
            </a:r>
          </a:p>
          <a:p>
            <a:r>
              <a:rPr lang="fr-FR" sz="3200" dirty="0" smtClean="0"/>
              <a:t>A des températures de quelques millions de degrés l’hydrogène fusionne en hélium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0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1965: le </a:t>
            </a:r>
            <a:r>
              <a:rPr lang="fr-FR" dirty="0" err="1"/>
              <a:t>Big</a:t>
            </a:r>
            <a:r>
              <a:rPr lang="fr-FR" dirty="0"/>
              <a:t> Bang chaud</a:t>
            </a:r>
          </a:p>
          <a:p>
            <a:r>
              <a:rPr lang="fr-FR" dirty="0"/>
              <a:t>Gamow L’hydrogène se transforme en hélium entre </a:t>
            </a:r>
            <a:r>
              <a:rPr lang="fr-FR" dirty="0" err="1"/>
              <a:t>T</a:t>
            </a:r>
            <a:r>
              <a:rPr lang="fr-FR" dirty="0"/>
              <a:t>=</a:t>
            </a:r>
            <a:r>
              <a:rPr lang="fr-FR" dirty="0" smtClean="0"/>
              <a:t>107K </a:t>
            </a:r>
            <a:r>
              <a:rPr lang="fr-FR" dirty="0"/>
              <a:t>et </a:t>
            </a:r>
            <a:r>
              <a:rPr lang="fr-FR" dirty="0" smtClean="0"/>
              <a:t>106 K  en émettant de grandes de photons  </a:t>
            </a:r>
          </a:p>
          <a:p>
            <a:r>
              <a:rPr lang="fr-FR" dirty="0" smtClean="0"/>
              <a:t>Pourquoi 10%? </a:t>
            </a:r>
          </a:p>
          <a:p>
            <a:r>
              <a:rPr lang="fr-FR" dirty="0" smtClean="0"/>
              <a:t>Prédit le rayonnement fossile  à 5K</a:t>
            </a:r>
          </a:p>
          <a:p>
            <a:r>
              <a:rPr lang="fr-FR" dirty="0" smtClean="0"/>
              <a:t>Observé en 1965   </a:t>
            </a:r>
            <a:r>
              <a:rPr lang="fr-FR" dirty="0" err="1" smtClean="0"/>
              <a:t>T</a:t>
            </a:r>
            <a:r>
              <a:rPr lang="fr-FR" dirty="0" smtClean="0"/>
              <a:t>= 3K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rayonnement fossile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Prediction</a:t>
            </a:r>
            <a:r>
              <a:rPr lang="fr-FR" sz="2800" dirty="0" smtClean="0"/>
              <a:t> de Gamow : 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Le  rayonnement thermique  du </a:t>
            </a:r>
            <a:r>
              <a:rPr lang="fr-FR" sz="2800" dirty="0" err="1" smtClean="0"/>
              <a:t>Big</a:t>
            </a:r>
            <a:r>
              <a:rPr lang="fr-FR" sz="2800" dirty="0" smtClean="0"/>
              <a:t> Bang  , refroidi par l’expansion , existe encore  aujourd’hui, a quelques degrés absolus   </a:t>
            </a:r>
          </a:p>
          <a:p>
            <a:pPr marL="0" indent="0">
              <a:buNone/>
            </a:pPr>
            <a:r>
              <a:rPr lang="fr-FR" sz="2800" dirty="0" smtClean="0"/>
              <a:t>  En 1965  Ce rayonnement  est   détecté  par Penzias et Wilson : a  2,7 degrés</a:t>
            </a:r>
          </a:p>
          <a:p>
            <a:pPr marL="0" indent="0">
              <a:buNone/>
            </a:pPr>
            <a:r>
              <a:rPr lang="fr-FR" sz="2800" dirty="0" smtClean="0"/>
              <a:t> Confirmation du </a:t>
            </a:r>
            <a:r>
              <a:rPr lang="fr-FR" sz="2800" dirty="0" err="1" smtClean="0"/>
              <a:t>Big</a:t>
            </a:r>
            <a:r>
              <a:rPr lang="fr-FR" sz="2800" dirty="0" smtClean="0"/>
              <a:t> Bang   !! </a:t>
            </a:r>
          </a:p>
          <a:p>
            <a:pPr marL="0" indent="0">
              <a:buNone/>
            </a:pPr>
            <a:r>
              <a:rPr lang="fr-FR" sz="2800" dirty="0" smtClean="0"/>
              <a:t> ,   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50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pectre des photons  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49" y="559617"/>
            <a:ext cx="6669024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5" descr="Planck rayonnement fossiles    1.jpe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8" b="27658"/>
          <a:stretch>
            <a:fillRect/>
          </a:stretch>
        </p:blipFill>
        <p:spPr>
          <a:xfrm>
            <a:off x="-3585331" y="-1066800"/>
            <a:ext cx="14409737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yonnement fossile sphérique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25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3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ayonnement fossile sphériqu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28" y="2065866"/>
            <a:ext cx="2828544" cy="3133344"/>
          </a:xfrm>
          <a:prstGeom prst="rect">
            <a:avLst/>
          </a:prstGeom>
        </p:spPr>
      </p:pic>
      <p:pic>
        <p:nvPicPr>
          <p:cNvPr id="5" name="Image 4" descr="Le fond du ciel    radio fréquence  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52" y="0"/>
            <a:ext cx="3816096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lecons</a:t>
            </a:r>
            <a:r>
              <a:rPr lang="fr-FR" dirty="0" smtClean="0"/>
              <a:t> de l’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Aperçu de « CBM »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>
            <a:fillRect/>
          </a:stretch>
        </p:blipFill>
        <p:spPr>
          <a:xfrm>
            <a:off x="-1642533" y="-468313"/>
            <a:ext cx="13665200" cy="732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6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oyau atome SLIM 1  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 b="22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3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helium</a:t>
            </a:r>
            <a:r>
              <a:rPr lang="fr-FR" dirty="0" smtClean="0"/>
              <a:t> est la cendre du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fusion de l’H en en Hé se produit quand la matière cosmique en refroidissement  se trouve   au voisinage de  quelques millions de degrés . </a:t>
            </a:r>
          </a:p>
          <a:p>
            <a:r>
              <a:rPr lang="fr-FR" dirty="0" smtClean="0"/>
              <a:t>Auparavant ,   l’</a:t>
            </a:r>
            <a:r>
              <a:rPr lang="fr-FR" dirty="0" err="1" smtClean="0"/>
              <a:t>helium</a:t>
            </a:r>
            <a:r>
              <a:rPr lang="fr-FR" dirty="0" smtClean="0"/>
              <a:t> se </a:t>
            </a:r>
            <a:r>
              <a:rPr lang="fr-FR" dirty="0" err="1" smtClean="0"/>
              <a:t>photodésintègre</a:t>
            </a:r>
            <a:r>
              <a:rPr lang="fr-FR" dirty="0" smtClean="0"/>
              <a:t> aussitôt </a:t>
            </a:r>
          </a:p>
          <a:p>
            <a:r>
              <a:rPr lang="fr-FR" dirty="0" smtClean="0"/>
              <a:t>Apres  la fusion (H</a:t>
            </a:r>
            <a:r>
              <a:rPr lang="fr-FR" dirty="0" smtClean="0">
                <a:sym typeface="Wingdings"/>
              </a:rPr>
              <a:t> He)</a:t>
            </a:r>
            <a:r>
              <a:rPr lang="fr-FR" dirty="0" smtClean="0"/>
              <a:t> s’arrête. </a:t>
            </a:r>
          </a:p>
          <a:p>
            <a:r>
              <a:rPr lang="fr-FR" dirty="0" smtClean="0"/>
              <a:t>L’abondance de l’</a:t>
            </a:r>
            <a:r>
              <a:rPr lang="fr-FR" dirty="0" err="1" smtClean="0"/>
              <a:t>helium</a:t>
            </a:r>
            <a:r>
              <a:rPr lang="fr-FR" dirty="0" smtClean="0"/>
              <a:t> ( 10%) est le résultat de cet épisode.    </a:t>
            </a:r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4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 cendres du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nucléosynthèse primordiale produit d’autres atomes </a:t>
            </a:r>
          </a:p>
          <a:p>
            <a:r>
              <a:rPr lang="fr-FR" dirty="0" err="1" smtClean="0"/>
              <a:t>Deuterium</a:t>
            </a:r>
            <a:r>
              <a:rPr lang="fr-FR" dirty="0" smtClean="0"/>
              <a:t> ( hydrogène lourd ) </a:t>
            </a:r>
          </a:p>
          <a:p>
            <a:r>
              <a:rPr lang="fr-FR" dirty="0" err="1" smtClean="0"/>
              <a:t>Helium</a:t>
            </a:r>
            <a:r>
              <a:rPr lang="fr-FR" dirty="0" smtClean="0"/>
              <a:t> 3 ( </a:t>
            </a:r>
            <a:r>
              <a:rPr lang="fr-FR" dirty="0" err="1" smtClean="0"/>
              <a:t>helium</a:t>
            </a:r>
            <a:r>
              <a:rPr lang="fr-FR" dirty="0" smtClean="0"/>
              <a:t>  </a:t>
            </a:r>
            <a:r>
              <a:rPr lang="fr-FR" dirty="0" err="1" smtClean="0"/>
              <a:t>leger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Lithium 7 ( lithium lourd)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plateau des Spite : lithium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1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1600" dirty="0" smtClean="0"/>
              <a:t>Origine des atomes </a:t>
            </a:r>
            <a:endParaRPr lang="fr-FR" sz="1600" dirty="0"/>
          </a:p>
        </p:txBody>
      </p:sp>
      <p:pic>
        <p:nvPicPr>
          <p:cNvPr id="4" name="Image 3" descr="LiH et Be:h vs Fe: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0"/>
            <a:ext cx="6790944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i BE B PRIMORDI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0"/>
            <a:ext cx="5003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abondance de ces atomes confirment la </a:t>
            </a:r>
            <a:r>
              <a:rPr lang="fr-FR" dirty="0" err="1" smtClean="0"/>
              <a:t>theorie</a:t>
            </a:r>
            <a:r>
              <a:rPr lang="fr-FR" dirty="0" smtClean="0"/>
              <a:t>  du </a:t>
            </a:r>
            <a:r>
              <a:rPr lang="fr-FR" dirty="0" err="1" smtClean="0"/>
              <a:t>Big</a:t>
            </a:r>
            <a:r>
              <a:rPr lang="fr-FR" dirty="0" smtClean="0"/>
              <a:t>  Bang </a:t>
            </a:r>
          </a:p>
          <a:p>
            <a:r>
              <a:rPr lang="fr-FR" dirty="0" smtClean="0"/>
              <a:t>Permettent  de connaître la densité de matière « ordinaire » dans l’univers </a:t>
            </a:r>
          </a:p>
          <a:p>
            <a:r>
              <a:rPr lang="fr-FR" dirty="0" smtClean="0"/>
              <a:t>: environ un atome par mètre cube ..</a:t>
            </a:r>
          </a:p>
          <a:p>
            <a:r>
              <a:rPr lang="fr-FR" dirty="0" smtClean="0"/>
              <a:t>Le nombre de photons par électron ( un milliard) </a:t>
            </a:r>
          </a:p>
          <a:p>
            <a:r>
              <a:rPr lang="fr-FR" dirty="0" smtClean="0"/>
              <a:t>En accord avec les observations des sondes W </a:t>
            </a:r>
            <a:r>
              <a:rPr lang="fr-FR" dirty="0" err="1" smtClean="0"/>
              <a:t>Map</a:t>
            </a:r>
            <a:r>
              <a:rPr lang="fr-FR" dirty="0" smtClean="0"/>
              <a:t> et Planck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message de l’hélium</a:t>
            </a:r>
            <a:br>
              <a:rPr lang="fr-FR" dirty="0" smtClean="0"/>
            </a:br>
            <a:r>
              <a:rPr lang="fr-FR" dirty="0" smtClean="0"/>
              <a:t>A </a:t>
            </a:r>
            <a:r>
              <a:rPr lang="fr-FR" dirty="0"/>
              <a:t> </a:t>
            </a:r>
            <a:r>
              <a:rPr lang="fr-FR" dirty="0" smtClean="0"/>
              <a:t>: la séquence  principale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983079" cy="4525963"/>
          </a:xfrm>
        </p:spPr>
        <p:txBody>
          <a:bodyPr/>
          <a:lstStyle/>
          <a:p>
            <a:r>
              <a:rPr lang="fr-FR" dirty="0" smtClean="0"/>
              <a:t>L’hélium croit de 5% pendant la vie de la galaxie </a:t>
            </a:r>
          </a:p>
          <a:p>
            <a:r>
              <a:rPr lang="fr-FR" dirty="0" smtClean="0"/>
              <a:t>Il est engendré par des </a:t>
            </a:r>
            <a:r>
              <a:rPr lang="fr-FR" dirty="0" err="1" smtClean="0"/>
              <a:t>T</a:t>
            </a:r>
            <a:r>
              <a:rPr lang="fr-FR" dirty="0" smtClean="0"/>
              <a:t> de</a:t>
            </a:r>
          </a:p>
          <a:p>
            <a:r>
              <a:rPr lang="fr-FR" dirty="0" smtClean="0"/>
              <a:t> Dizaines de millions de degrés </a:t>
            </a:r>
          </a:p>
          <a:p>
            <a:r>
              <a:rPr lang="fr-FR" dirty="0" smtClean="0"/>
              <a:t>Comme le Soleil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7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 des étoiles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1_SolAbundances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" b="3032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4775200" y="3619500"/>
            <a:ext cx="2831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 1 pour l’</a:t>
            </a:r>
            <a:r>
              <a:rPr lang="fr-FR" dirty="0" err="1" smtClean="0"/>
              <a:t>hydrogene</a:t>
            </a:r>
            <a:r>
              <a:rPr lang="fr-FR" dirty="0" smtClean="0"/>
              <a:t> </a:t>
            </a:r>
          </a:p>
          <a:p>
            <a:r>
              <a:rPr lang="fr-FR" dirty="0" smtClean="0"/>
              <a:t>Jusqu’à 10</a:t>
            </a:r>
            <a:r>
              <a:rPr lang="fr-FR" baseline="30000" dirty="0" smtClean="0"/>
              <a:t>-12 </a:t>
            </a:r>
            <a:r>
              <a:rPr lang="fr-FR" dirty="0" smtClean="0"/>
              <a:t>pour l’Uranium</a:t>
            </a:r>
            <a:endParaRPr lang="fr-FR" dirty="0"/>
          </a:p>
        </p:txBody>
      </p:sp>
      <p:pic>
        <p:nvPicPr>
          <p:cNvPr id="5" name="Son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"/>
    </mc:Choice>
    <mc:Fallback xmlns="">
      <p:transition xmlns:p14="http://schemas.microsoft.com/office/powerpoint/2010/main" spd="slow" advTm="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@@</a:t>
            </a:r>
            <a:endParaRPr lang="fr-FR" dirty="0"/>
          </a:p>
        </p:txBody>
      </p:sp>
      <p:pic>
        <p:nvPicPr>
          <p:cNvPr id="3" name="Image 2" descr="ciel étoilé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95" y="-603448"/>
            <a:ext cx="12410322" cy="82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Plan H-R  </a:t>
            </a:r>
          </a:p>
          <a:p>
            <a:endParaRPr lang="fr-FR" dirty="0"/>
          </a:p>
          <a:p>
            <a:r>
              <a:rPr lang="fr-FR" dirty="0" smtClean="0"/>
              <a:t> Distribution des étoiles dans le ciel </a:t>
            </a:r>
          </a:p>
          <a:p>
            <a:r>
              <a:rPr lang="fr-FR" dirty="0" smtClean="0"/>
              <a:t>Couleur – Magnitude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3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33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Parcours d’une étoile de masse solaire (les plus nombreuses) sur le plan HR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cléoynthèse Plan N-Z 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84" r="-51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1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Formation des étoiles dans le </a:t>
            </a:r>
            <a:r>
              <a:rPr lang="fr-FR" dirty="0" err="1" smtClean="0"/>
              <a:t>millieu</a:t>
            </a:r>
            <a:r>
              <a:rPr lang="fr-FR" dirty="0" smtClean="0"/>
              <a:t> interstellaire de la galaxie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11914" r="11914"/>
          <a:stretch>
            <a:fillRect/>
          </a:stretch>
        </p:blipFill>
        <p:spPr>
          <a:xfrm>
            <a:off x="-25400" y="0"/>
            <a:ext cx="12631612" cy="6946900"/>
          </a:xfrm>
        </p:spPr>
      </p:pic>
    </p:spTree>
    <p:extLst>
      <p:ext uri="{BB962C8B-B14F-4D97-AF65-F5344CB8AC3E}">
        <p14:creationId xmlns:p14="http://schemas.microsoft.com/office/powerpoint/2010/main" val="31609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3204" y="0"/>
            <a:ext cx="11196736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0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  principale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3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2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 captures successives   de noyaux atomiques   dans les  étoiles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Soleil </a:t>
            </a:r>
            <a:r>
              <a:rPr lang="fr-FR" dirty="0" err="1" smtClean="0"/>
              <a:t>T</a:t>
            </a:r>
            <a:r>
              <a:rPr lang="fr-FR" dirty="0" smtClean="0"/>
              <a:t>= 15 millions K°  </a:t>
            </a:r>
          </a:p>
          <a:p>
            <a:r>
              <a:rPr lang="fr-FR" dirty="0" smtClean="0"/>
              <a:t>Quatre protons =&gt;Un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Séquence principale </a:t>
            </a:r>
          </a:p>
          <a:p>
            <a:r>
              <a:rPr lang="fr-FR" dirty="0" smtClean="0"/>
              <a:t>De l’</a:t>
            </a:r>
            <a:r>
              <a:rPr lang="fr-FR" dirty="0" err="1" smtClean="0"/>
              <a:t>helium</a:t>
            </a:r>
            <a:r>
              <a:rPr lang="fr-FR" dirty="0" smtClean="0"/>
              <a:t> jusqu’à l’azote </a:t>
            </a:r>
          </a:p>
        </p:txBody>
      </p:sp>
    </p:spTree>
    <p:extLst>
      <p:ext uri="{BB962C8B-B14F-4D97-AF65-F5344CB8AC3E}">
        <p14:creationId xmlns:p14="http://schemas.microsoft.com/office/powerpoint/2010/main" val="21571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tructure-soleil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4" b="22314"/>
          <a:stretch>
            <a:fillRect/>
          </a:stretch>
        </p:blipFill>
        <p:spPr>
          <a:xfrm>
            <a:off x="-88900" y="-165100"/>
            <a:ext cx="12573000" cy="7239000"/>
          </a:xfrm>
        </p:spPr>
      </p:pic>
    </p:spTree>
    <p:extLst>
      <p:ext uri="{BB962C8B-B14F-4D97-AF65-F5344CB8AC3E}">
        <p14:creationId xmlns:p14="http://schemas.microsoft.com/office/powerpoint/2010/main" val="33815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équenc principa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0" b="21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0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Géantes rouges </a:t>
            </a:r>
          </a:p>
          <a:p>
            <a:r>
              <a:rPr lang="fr-FR" dirty="0" smtClean="0"/>
              <a:t>Cent millions de degrés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5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53" r="-64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2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cléoynthèse Plan N-Z 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84" r="-51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9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hactbetelgeus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" r="-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1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10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26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 captures successives   de noyaux atomiques   dans les  étoiles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</a:t>
            </a:r>
          </a:p>
          <a:p>
            <a:r>
              <a:rPr lang="fr-FR" dirty="0" smtClean="0"/>
              <a:t>Géantes Rouges = cent millions K°</a:t>
            </a:r>
          </a:p>
          <a:p>
            <a:r>
              <a:rPr lang="fr-FR" dirty="0" smtClean="0"/>
              <a:t>Trois </a:t>
            </a:r>
            <a:r>
              <a:rPr lang="fr-FR" dirty="0" err="1" smtClean="0"/>
              <a:t>Helium</a:t>
            </a:r>
            <a:r>
              <a:rPr lang="fr-FR" dirty="0" smtClean="0"/>
              <a:t>=&gt; Carbone </a:t>
            </a:r>
          </a:p>
          <a:p>
            <a:r>
              <a:rPr lang="fr-FR" dirty="0" smtClean="0"/>
              <a:t>Trois He =Carbone    4He=&gt;Oxygène</a:t>
            </a:r>
          </a:p>
          <a:p>
            <a:endParaRPr lang="fr-FR" dirty="0"/>
          </a:p>
          <a:p>
            <a:r>
              <a:rPr lang="fr-FR" dirty="0" smtClean="0"/>
              <a:t>De l’</a:t>
            </a:r>
            <a:r>
              <a:rPr lang="fr-FR" dirty="0" err="1" smtClean="0"/>
              <a:t>helium</a:t>
            </a:r>
            <a:r>
              <a:rPr lang="fr-FR" dirty="0" smtClean="0"/>
              <a:t> jusqu’au fer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00px-Redgiants.sOK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65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Super-géantes Rouges </a:t>
            </a:r>
          </a:p>
          <a:p>
            <a:r>
              <a:rPr lang="fr-FR" dirty="0" smtClean="0"/>
              <a:t>  5 cent millions K</a:t>
            </a:r>
          </a:p>
          <a:p>
            <a:r>
              <a:rPr lang="fr-FR" dirty="0" smtClean="0"/>
              <a:t>Deux Carbone=&gt;  </a:t>
            </a:r>
            <a:r>
              <a:rPr lang="fr-FR" dirty="0" err="1" smtClean="0"/>
              <a:t>Neon</a:t>
            </a:r>
            <a:r>
              <a:rPr lang="fr-FR" dirty="0" smtClean="0"/>
              <a:t>  Sodium  </a:t>
            </a:r>
            <a:r>
              <a:rPr lang="fr-FR" dirty="0" err="1" smtClean="0"/>
              <a:t>Magnesium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4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5480_fs_h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2" b="19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4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messages de la pente coulombienne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noyaux atomiques se forment par fusions  successives de noyaux légers  en noyaux lourds .</a:t>
            </a:r>
          </a:p>
          <a:p>
            <a:r>
              <a:rPr lang="fr-FR" dirty="0" smtClean="0"/>
              <a:t>La probabilité de fusion- décroit avec la charge </a:t>
            </a:r>
          </a:p>
          <a:p>
            <a:r>
              <a:rPr lang="fr-FR" dirty="0" smtClean="0"/>
              <a:t>(répulsion électrostatique.) </a:t>
            </a:r>
          </a:p>
          <a:p>
            <a:r>
              <a:rPr lang="fr-FR" dirty="0" smtClean="0"/>
              <a:t>-augmente avec la température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7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uper Geantes rouges 1 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9" b="20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uper géantes rou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10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 captures successives   de neutrons  </a:t>
            </a:r>
            <a:br>
              <a:rPr lang="fr-FR" dirty="0" smtClean="0"/>
            </a:br>
            <a:r>
              <a:rPr lang="fr-FR" dirty="0" smtClean="0"/>
              <a:t>sur les noyaux lourds  </a:t>
            </a:r>
            <a:r>
              <a:rPr lang="fr-FR" smtClean="0"/>
              <a:t>( fer)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Géantes Rouges = cent millions K°</a:t>
            </a:r>
          </a:p>
          <a:p>
            <a:r>
              <a:rPr lang="fr-FR" dirty="0" smtClean="0"/>
              <a:t>Du fer jusqu’à l’uranium </a:t>
            </a:r>
          </a:p>
          <a:p>
            <a:r>
              <a:rPr lang="fr-FR" dirty="0" smtClean="0"/>
              <a:t>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7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Message de la pente coulombienne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Influence de la charge électrique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1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Message astrophysique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fraction de la matière cosmique qui a atteint une certaine température</a:t>
            </a:r>
          </a:p>
          <a:p>
            <a:r>
              <a:rPr lang="fr-FR" dirty="0" smtClean="0"/>
              <a:t>Séquence principale =&gt; 15 millions </a:t>
            </a:r>
          </a:p>
          <a:p>
            <a:r>
              <a:rPr lang="fr-FR" dirty="0" err="1" smtClean="0"/>
              <a:t>Geantes</a:t>
            </a:r>
            <a:r>
              <a:rPr lang="fr-FR" dirty="0" smtClean="0"/>
              <a:t> rouges =&gt; 200 millions </a:t>
            </a:r>
          </a:p>
          <a:p>
            <a:r>
              <a:rPr lang="fr-FR" dirty="0" err="1" smtClean="0"/>
              <a:t>Supergéantes</a:t>
            </a:r>
            <a:r>
              <a:rPr lang="fr-FR" dirty="0" smtClean="0"/>
              <a:t> rouges=&gt; 600 millions</a:t>
            </a:r>
          </a:p>
          <a:p>
            <a:r>
              <a:rPr lang="fr-FR" dirty="0" err="1" smtClean="0"/>
              <a:t>Supernovae</a:t>
            </a:r>
            <a:r>
              <a:rPr lang="fr-FR" dirty="0" smtClean="0"/>
              <a:t> =&gt; 2 milliards </a:t>
            </a:r>
          </a:p>
          <a:p>
            <a:r>
              <a:rPr lang="fr-FR" dirty="0" smtClean="0"/>
              <a:t>Diminue avec la température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3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ucléoynthèse Plan N-Z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29" r="-19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9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IGNON stellair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89" r="-297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2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éléments lourds </a:t>
            </a:r>
            <a:br>
              <a:rPr lang="fr-FR" dirty="0" smtClean="0"/>
            </a:br>
            <a:r>
              <a:rPr lang="fr-FR" dirty="0" smtClean="0"/>
              <a:t>du fer  a l’uranium  (56 a 92)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 :les charges électriques élevées des noyaux lourds inhibent les capturent  de  protons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3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HR7_   Abondance cosmique réduite  - co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9629" cy="55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_phch_mende_tableau_inte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r="1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1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R4_SRabundanc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7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vallée de stabilité des noyaux atomique </a:t>
            </a:r>
            <a:endParaRPr lang="fr-FR" dirty="0"/>
          </a:p>
        </p:txBody>
      </p:sp>
      <p:pic>
        <p:nvPicPr>
          <p:cNvPr id="4" name="Espace réservé du contenu 3" descr="Processus_Rap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3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19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éléments lourds </a:t>
            </a:r>
            <a:br>
              <a:rPr lang="fr-FR" dirty="0" smtClean="0"/>
            </a:br>
            <a:r>
              <a:rPr lang="fr-FR" dirty="0" smtClean="0"/>
              <a:t>du fer  a l’uranium  (56 a 92)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capture successives de neutrons sur le pic du fer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1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-Process tracé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1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4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Vallée de stabilité  (energie de liaison 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2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8574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nombres magiques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Effets quantiques (couches fermées)</a:t>
            </a:r>
          </a:p>
          <a:p>
            <a:r>
              <a:rPr lang="fr-FR" dirty="0" smtClean="0"/>
              <a:t> 2 ,8 20, 28, 50, 82, 126 </a:t>
            </a:r>
          </a:p>
          <a:p>
            <a:r>
              <a:rPr lang="fr-FR" dirty="0" smtClean="0"/>
              <a:t>Noyaux plus stables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Elements</a:t>
            </a:r>
            <a:r>
              <a:rPr lang="fr-FR" dirty="0" smtClean="0"/>
              <a:t>  r et 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:  or, platine, uranium , thorium</a:t>
            </a:r>
          </a:p>
          <a:p>
            <a:r>
              <a:rPr lang="fr-FR" dirty="0" smtClean="0"/>
              <a:t>  Intense  flux de neutrons : fusions rapides (r)</a:t>
            </a:r>
          </a:p>
          <a:p>
            <a:endParaRPr lang="fr-FR" dirty="0"/>
          </a:p>
          <a:p>
            <a:r>
              <a:rPr lang="fr-FR" dirty="0" smtClean="0"/>
              <a:t>s : baryum, plomb </a:t>
            </a:r>
          </a:p>
          <a:p>
            <a:r>
              <a:rPr lang="fr-FR" dirty="0" smtClean="0"/>
              <a:t>Faible flux de neutrons : fusions lentes (s </a:t>
            </a:r>
            <a:r>
              <a:rPr lang="fr-FR" smtClean="0"/>
              <a:t>pour slow)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2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Pièce a conviction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2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IMG_20160614_0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1" y="0"/>
            <a:ext cx="6096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lements r  Sigma vs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0"/>
            <a:ext cx="5998464" cy="4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z2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19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5618582" y="5508489"/>
            <a:ext cx="1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NOIR = STABLE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05118" y="6240193"/>
            <a:ext cx="187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AUTRE= INSTABLE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route vers l’uranium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atomes du pic du fer capturent des neutrons et croissent en masse 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-Process tracé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1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67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rallye de Monte-Carlo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la route est </a:t>
            </a:r>
            <a:r>
              <a:rPr lang="fr-FR" dirty="0" err="1" smtClean="0"/>
              <a:t>diffiile</a:t>
            </a:r>
            <a:r>
              <a:rPr lang="fr-FR" dirty="0" smtClean="0"/>
              <a:t> plus la densité de cyclistes </a:t>
            </a:r>
            <a:r>
              <a:rPr lang="fr-FR" smtClean="0"/>
              <a:t>est grande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courant de noyaux vers les grandes masses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densité de noyaux a un point du circuit est grandes si la progression est difficile  ( </a:t>
            </a:r>
            <a:r>
              <a:rPr lang="fr-FR" smtClean="0"/>
              <a:t>faible probabilité de fusion)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7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Message des atomes lourds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Message de la courbe continue du produit de l’abondance des atomes lourds  avec la probabilité de capture avec les neutrons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0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Elements</a:t>
            </a:r>
            <a:r>
              <a:rPr lang="fr-FR" dirty="0" smtClean="0"/>
              <a:t> s sont </a:t>
            </a:r>
            <a:r>
              <a:rPr lang="fr-FR" dirty="0" err="1" smtClean="0"/>
              <a:t>engrndrés</a:t>
            </a:r>
            <a:r>
              <a:rPr lang="fr-FR" dirty="0" smtClean="0"/>
              <a:t> par de faibles flux de neutrons sur les éléments du pic du fer dans les géantes rouges et nébuleuses planétaires   </a:t>
            </a:r>
          </a:p>
          <a:p>
            <a:r>
              <a:rPr lang="fr-FR" dirty="0" smtClean="0"/>
              <a:t>Le  contexte astrophysique de la formation des éléments r  ( flux intenses de neutrons ) est inconnu. </a:t>
            </a:r>
          </a:p>
          <a:p>
            <a:r>
              <a:rPr lang="fr-FR" dirty="0" smtClean="0"/>
              <a:t>Etoiles a neutrons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0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elix_spitzer_20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16931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4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-355599"/>
            <a:ext cx="9410700" cy="77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 b="21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5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Problème de l’origine des éléments r (uranium thorium) </a:t>
            </a:r>
            <a:br>
              <a:rPr lang="fr-FR" dirty="0" smtClean="0"/>
            </a:br>
            <a:r>
              <a:rPr lang="fr-FR" dirty="0" smtClean="0"/>
              <a:t>Fusion d’étoiles a neutrons?   </a:t>
            </a:r>
            <a:endParaRPr lang="fr-FR" dirty="0"/>
          </a:p>
        </p:txBody>
      </p:sp>
      <p:pic>
        <p:nvPicPr>
          <p:cNvPr id="4" name="Espace réservé du contenu 3" descr="HR9_RprocessSit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 b="8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74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1266</Words>
  <Application>Microsoft Office PowerPoint</Application>
  <PresentationFormat>Affichage à l'écran (4:3)</PresentationFormat>
  <Paragraphs>220</Paragraphs>
  <Slides>116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116</vt:i4>
      </vt:variant>
    </vt:vector>
  </HeadingPairs>
  <TitlesOfParts>
    <vt:vector size="117" baseType="lpstr">
      <vt:lpstr>Thème Office</vt:lpstr>
      <vt:lpstr>Etoiles et atomes  Fleurance 2016 </vt:lpstr>
      <vt:lpstr>Le  mariage réussi  de la physique nucléaire    (accélérateurs ) et de l’astronomie  ( télescopes) </vt:lpstr>
      <vt:lpstr>Historique  </vt:lpstr>
      <vt:lpstr>Présentation PowerPoint</vt:lpstr>
      <vt:lpstr>@@</vt:lpstr>
      <vt:lpstr>Présentation PowerPoint</vt:lpstr>
      <vt:lpstr>Présentation PowerPoint</vt:lpstr>
      <vt:lpstr>Présentation PowerPoint</vt:lpstr>
      <vt:lpstr>Présentation PowerPoint</vt:lpstr>
      <vt:lpstr>La vallée de stabilité des noyaux atomique </vt:lpstr>
      <vt:lpstr>Présentation PowerPoint</vt:lpstr>
      <vt:lpstr>La stabilité des noyaux atomiques  </vt:lpstr>
      <vt:lpstr>Présentation PowerPoint</vt:lpstr>
      <vt:lpstr>Présentation PowerPoint</vt:lpstr>
      <vt:lpstr>Les plus abondants  sont les plus stables </vt:lpstr>
      <vt:lpstr>Le message du pic du fer </vt:lpstr>
      <vt:lpstr>Présentation PowerPoint</vt:lpstr>
      <vt:lpstr>La recette du pic du fer </vt:lpstr>
      <vt:lpstr>Présentation PowerPoint</vt:lpstr>
      <vt:lpstr>Présentation PowerPoint</vt:lpstr>
      <vt:lpstr>Présentation PowerPoint</vt:lpstr>
      <vt:lpstr>Pièces a conviction  </vt:lpstr>
      <vt:lpstr>Présentation PowerPoint</vt:lpstr>
      <vt:lpstr>Présentation PowerPoint</vt:lpstr>
      <vt:lpstr>Les leçons du pic du fer   </vt:lpstr>
      <vt:lpstr>Les messages de l’helium -4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Théorie du Big Bang offre un scenario.</vt:lpstr>
      <vt:lpstr>Présentation PowerPoint</vt:lpstr>
      <vt:lpstr>Le rayonnement fossile </vt:lpstr>
      <vt:lpstr>Présentation PowerPoint</vt:lpstr>
      <vt:lpstr>Présentation PowerPoint</vt:lpstr>
      <vt:lpstr>Présentation PowerPoint</vt:lpstr>
      <vt:lpstr>Présentation PowerPoint</vt:lpstr>
      <vt:lpstr>Les lecons de l’helium </vt:lpstr>
      <vt:lpstr>L’helium est la cendre du Big Bang </vt:lpstr>
      <vt:lpstr>Les  cendres du Big Bang </vt:lpstr>
      <vt:lpstr>Le plateau des Spite : lithium </vt:lpstr>
      <vt:lpstr>Présentation PowerPoint</vt:lpstr>
      <vt:lpstr>Présentation PowerPoint</vt:lpstr>
      <vt:lpstr> </vt:lpstr>
      <vt:lpstr>Le message de l’hélium A  : la séquence  principale   </vt:lpstr>
      <vt:lpstr>Présentation PowerPoint</vt:lpstr>
      <vt:lpstr>Histoire des étoiles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des étoiles dans le millieu interstellaire de la galaxie </vt:lpstr>
      <vt:lpstr>Présentation PowerPoint</vt:lpstr>
      <vt:lpstr>Présentation PowerPoint</vt:lpstr>
      <vt:lpstr>Séquence  principale </vt:lpstr>
      <vt:lpstr>Présentation PowerPoint</vt:lpstr>
      <vt:lpstr>Par captures successives   de noyaux atomiques   dans les  étoiles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 captures successives   de noyaux atomiques   dans les  étoiles </vt:lpstr>
      <vt:lpstr>Présentation PowerPoint</vt:lpstr>
      <vt:lpstr>Présentation PowerPoint</vt:lpstr>
      <vt:lpstr>Les messages de la pente coulombienne </vt:lpstr>
      <vt:lpstr>Présentation PowerPoint</vt:lpstr>
      <vt:lpstr>Présentation PowerPoint</vt:lpstr>
      <vt:lpstr>Par captures successives   de neutrons   sur les noyaux lourds  ( fer)  </vt:lpstr>
      <vt:lpstr>Message de la pente coulombienne </vt:lpstr>
      <vt:lpstr>Message astrophysique </vt:lpstr>
      <vt:lpstr>Présentation PowerPoint</vt:lpstr>
      <vt:lpstr>Présentation PowerPoint</vt:lpstr>
      <vt:lpstr>Les éléments lourds  du fer  a l’uranium  (56 a 92)</vt:lpstr>
      <vt:lpstr>Présentation PowerPoint</vt:lpstr>
      <vt:lpstr>Présentation PowerPoint</vt:lpstr>
      <vt:lpstr>La vallée de stabilité des noyaux atomique </vt:lpstr>
      <vt:lpstr>Les éléments lourds  du fer  a l’uranium  (56 a 92)</vt:lpstr>
      <vt:lpstr>Présentation PowerPoint</vt:lpstr>
      <vt:lpstr>Présentation PowerPoint</vt:lpstr>
      <vt:lpstr>Les nombres magiques </vt:lpstr>
      <vt:lpstr>Elements  r et s </vt:lpstr>
      <vt:lpstr>Pièce a conviction </vt:lpstr>
      <vt:lpstr>Présentation PowerPoint</vt:lpstr>
      <vt:lpstr>Présentation PowerPoint</vt:lpstr>
      <vt:lpstr>La route vers l’uranium </vt:lpstr>
      <vt:lpstr>Présentation PowerPoint</vt:lpstr>
      <vt:lpstr>Le rallye de Monte-Carlo </vt:lpstr>
      <vt:lpstr>Un courant de noyaux vers les grandes masses </vt:lpstr>
      <vt:lpstr>      Message des atomes lourds   Message de la courbe continue du produit de l’abondance des atomes lourds  avec la probabilité de capture avec les neutrons   Elements s </vt:lpstr>
      <vt:lpstr>Présentation PowerPoint</vt:lpstr>
      <vt:lpstr>Présentation PowerPoint</vt:lpstr>
      <vt:lpstr>Présentation PowerPoint</vt:lpstr>
      <vt:lpstr>Présentation PowerPoint</vt:lpstr>
      <vt:lpstr>Problème de l’origine des éléments r (uranium thorium)  Fusion d’étoiles a neutrons?   </vt:lpstr>
      <vt:lpstr>La structure en couches des noyaux : les nombresmagiques  </vt:lpstr>
      <vt:lpstr>Présentation PowerPoint</vt:lpstr>
      <vt:lpstr>ORIGINE DE LIBEB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brèche des lithium , beryllium, bore.</vt:lpstr>
      <vt:lpstr>Où sont ils engendrés?   </vt:lpstr>
      <vt:lpstr>Le rayonnement cosmique </vt:lpstr>
      <vt:lpstr>@@</vt:lpstr>
      <vt:lpstr>Spectre en énergie des rayons cosmiques  </vt:lpstr>
      <vt:lpstr>Présentation PowerPoint</vt:lpstr>
      <vt:lpstr>Présentation PowerPoint</vt:lpstr>
      <vt:lpstr>Reactions  de spallation  </vt:lpstr>
      <vt:lpstr>Leçon du trio LiBeB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</dc:creator>
  <cp:lastModifiedBy>BrunoMONFLIER</cp:lastModifiedBy>
  <cp:revision>34</cp:revision>
  <dcterms:created xsi:type="dcterms:W3CDTF">2016-08-05T20:41:29Z</dcterms:created>
  <dcterms:modified xsi:type="dcterms:W3CDTF">2016-08-30T13:51:50Z</dcterms:modified>
</cp:coreProperties>
</file>