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9"/>
  </p:notesMasterIdLst>
  <p:sldIdLst>
    <p:sldId id="256" r:id="rId2"/>
    <p:sldId id="258" r:id="rId3"/>
    <p:sldId id="259" r:id="rId4"/>
    <p:sldId id="453" r:id="rId5"/>
    <p:sldId id="260" r:id="rId6"/>
    <p:sldId id="283" r:id="rId7"/>
    <p:sldId id="284" r:id="rId8"/>
    <p:sldId id="285" r:id="rId9"/>
    <p:sldId id="287" r:id="rId10"/>
    <p:sldId id="288" r:id="rId11"/>
    <p:sldId id="261" r:id="rId12"/>
    <p:sldId id="291" r:id="rId13"/>
    <p:sldId id="343" r:id="rId14"/>
    <p:sldId id="341" r:id="rId15"/>
    <p:sldId id="342" r:id="rId16"/>
    <p:sldId id="297" r:id="rId17"/>
    <p:sldId id="305" r:id="rId18"/>
    <p:sldId id="454" r:id="rId19"/>
    <p:sldId id="303" r:id="rId20"/>
    <p:sldId id="320" r:id="rId21"/>
    <p:sldId id="306" r:id="rId22"/>
    <p:sldId id="307" r:id="rId23"/>
    <p:sldId id="310" r:id="rId24"/>
    <p:sldId id="308" r:id="rId25"/>
    <p:sldId id="334" r:id="rId26"/>
    <p:sldId id="296" r:id="rId27"/>
    <p:sldId id="317" r:id="rId28"/>
    <p:sldId id="315" r:id="rId29"/>
    <p:sldId id="318" r:id="rId30"/>
    <p:sldId id="313" r:id="rId31"/>
    <p:sldId id="322" r:id="rId32"/>
    <p:sldId id="376" r:id="rId33"/>
    <p:sldId id="380" r:id="rId34"/>
    <p:sldId id="381" r:id="rId35"/>
    <p:sldId id="319" r:id="rId36"/>
    <p:sldId id="382" r:id="rId37"/>
    <p:sldId id="333" r:id="rId38"/>
    <p:sldId id="383" r:id="rId39"/>
    <p:sldId id="321" r:id="rId40"/>
    <p:sldId id="335" r:id="rId41"/>
    <p:sldId id="337" r:id="rId42"/>
    <p:sldId id="336" r:id="rId43"/>
    <p:sldId id="340" r:id="rId44"/>
    <p:sldId id="338" r:id="rId45"/>
    <p:sldId id="339" r:id="rId46"/>
    <p:sldId id="344" r:id="rId47"/>
    <p:sldId id="347" r:id="rId48"/>
    <p:sldId id="346" r:id="rId49"/>
    <p:sldId id="455" r:id="rId50"/>
    <p:sldId id="349" r:id="rId51"/>
    <p:sldId id="435" r:id="rId52"/>
    <p:sldId id="348" r:id="rId53"/>
    <p:sldId id="352" r:id="rId54"/>
    <p:sldId id="354" r:id="rId55"/>
    <p:sldId id="357" r:id="rId56"/>
    <p:sldId id="358" r:id="rId57"/>
    <p:sldId id="360" r:id="rId58"/>
    <p:sldId id="361" r:id="rId59"/>
    <p:sldId id="362" r:id="rId60"/>
    <p:sldId id="364" r:id="rId61"/>
    <p:sldId id="386" r:id="rId62"/>
    <p:sldId id="385" r:id="rId63"/>
    <p:sldId id="368" r:id="rId64"/>
    <p:sldId id="370" r:id="rId65"/>
    <p:sldId id="372" r:id="rId66"/>
    <p:sldId id="371" r:id="rId67"/>
    <p:sldId id="373" r:id="rId68"/>
    <p:sldId id="375" r:id="rId69"/>
    <p:sldId id="384" r:id="rId70"/>
    <p:sldId id="416" r:id="rId71"/>
    <p:sldId id="395" r:id="rId72"/>
    <p:sldId id="389" r:id="rId73"/>
    <p:sldId id="396" r:id="rId74"/>
    <p:sldId id="418" r:id="rId75"/>
    <p:sldId id="401" r:id="rId76"/>
    <p:sldId id="397" r:id="rId77"/>
    <p:sldId id="420" r:id="rId78"/>
    <p:sldId id="402" r:id="rId79"/>
    <p:sldId id="417" r:id="rId80"/>
    <p:sldId id="406" r:id="rId81"/>
    <p:sldId id="407" r:id="rId82"/>
    <p:sldId id="408" r:id="rId83"/>
    <p:sldId id="409" r:id="rId84"/>
    <p:sldId id="412" r:id="rId85"/>
    <p:sldId id="413" r:id="rId86"/>
    <p:sldId id="414" r:id="rId87"/>
    <p:sldId id="390" r:id="rId88"/>
    <p:sldId id="391" r:id="rId89"/>
    <p:sldId id="392" r:id="rId90"/>
    <p:sldId id="393" r:id="rId91"/>
    <p:sldId id="422" r:id="rId92"/>
    <p:sldId id="421" r:id="rId93"/>
    <p:sldId id="423" r:id="rId94"/>
    <p:sldId id="426" r:id="rId95"/>
    <p:sldId id="394" r:id="rId96"/>
    <p:sldId id="425" r:id="rId97"/>
    <p:sldId id="424" r:id="rId98"/>
    <p:sldId id="427" r:id="rId99"/>
    <p:sldId id="428" r:id="rId100"/>
    <p:sldId id="430" r:id="rId101"/>
    <p:sldId id="436" r:id="rId102"/>
    <p:sldId id="431" r:id="rId103"/>
    <p:sldId id="440" r:id="rId104"/>
    <p:sldId id="452" r:id="rId105"/>
    <p:sldId id="441" r:id="rId106"/>
    <p:sldId id="437" r:id="rId107"/>
    <p:sldId id="442" r:id="rId108"/>
    <p:sldId id="450" r:id="rId109"/>
    <p:sldId id="449" r:id="rId110"/>
    <p:sldId id="438" r:id="rId111"/>
    <p:sldId id="443" r:id="rId112"/>
    <p:sldId id="444" r:id="rId113"/>
    <p:sldId id="446" r:id="rId114"/>
    <p:sldId id="433" r:id="rId115"/>
    <p:sldId id="451" r:id="rId116"/>
    <p:sldId id="309" r:id="rId117"/>
    <p:sldId id="388" r:id="rId11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1DE9A3B1-1FD4-4ED9-B4A8-FB7F42C1AF56}">
          <p14:sldIdLst>
            <p14:sldId id="256"/>
            <p14:sldId id="258"/>
            <p14:sldId id="259"/>
            <p14:sldId id="453"/>
            <p14:sldId id="260"/>
            <p14:sldId id="283"/>
            <p14:sldId id="284"/>
            <p14:sldId id="285"/>
            <p14:sldId id="287"/>
            <p14:sldId id="288"/>
            <p14:sldId id="261"/>
            <p14:sldId id="291"/>
            <p14:sldId id="343"/>
            <p14:sldId id="341"/>
            <p14:sldId id="342"/>
            <p14:sldId id="297"/>
            <p14:sldId id="305"/>
            <p14:sldId id="454"/>
            <p14:sldId id="303"/>
            <p14:sldId id="320"/>
            <p14:sldId id="306"/>
            <p14:sldId id="307"/>
            <p14:sldId id="310"/>
            <p14:sldId id="308"/>
            <p14:sldId id="334"/>
            <p14:sldId id="296"/>
            <p14:sldId id="317"/>
            <p14:sldId id="315"/>
            <p14:sldId id="318"/>
            <p14:sldId id="313"/>
            <p14:sldId id="322"/>
            <p14:sldId id="376"/>
            <p14:sldId id="380"/>
            <p14:sldId id="381"/>
            <p14:sldId id="319"/>
            <p14:sldId id="382"/>
            <p14:sldId id="333"/>
            <p14:sldId id="383"/>
            <p14:sldId id="321"/>
            <p14:sldId id="335"/>
          </p14:sldIdLst>
        </p14:section>
        <p14:section name="Section sans titre" id="{25CC738F-C1D3-47DA-A191-382C8E0DD286}">
          <p14:sldIdLst>
            <p14:sldId id="337"/>
            <p14:sldId id="336"/>
            <p14:sldId id="340"/>
            <p14:sldId id="338"/>
            <p14:sldId id="339"/>
            <p14:sldId id="344"/>
            <p14:sldId id="347"/>
            <p14:sldId id="346"/>
            <p14:sldId id="455"/>
            <p14:sldId id="349"/>
            <p14:sldId id="435"/>
            <p14:sldId id="348"/>
            <p14:sldId id="352"/>
            <p14:sldId id="354"/>
            <p14:sldId id="357"/>
            <p14:sldId id="358"/>
            <p14:sldId id="360"/>
            <p14:sldId id="361"/>
            <p14:sldId id="362"/>
            <p14:sldId id="364"/>
            <p14:sldId id="386"/>
            <p14:sldId id="385"/>
            <p14:sldId id="368"/>
            <p14:sldId id="370"/>
            <p14:sldId id="372"/>
            <p14:sldId id="371"/>
            <p14:sldId id="373"/>
            <p14:sldId id="375"/>
            <p14:sldId id="384"/>
            <p14:sldId id="416"/>
            <p14:sldId id="395"/>
            <p14:sldId id="389"/>
            <p14:sldId id="396"/>
            <p14:sldId id="418"/>
            <p14:sldId id="401"/>
            <p14:sldId id="397"/>
            <p14:sldId id="420"/>
            <p14:sldId id="402"/>
            <p14:sldId id="417"/>
            <p14:sldId id="406"/>
            <p14:sldId id="407"/>
            <p14:sldId id="408"/>
            <p14:sldId id="409"/>
            <p14:sldId id="412"/>
            <p14:sldId id="413"/>
            <p14:sldId id="414"/>
            <p14:sldId id="390"/>
            <p14:sldId id="391"/>
            <p14:sldId id="392"/>
            <p14:sldId id="393"/>
            <p14:sldId id="422"/>
            <p14:sldId id="421"/>
            <p14:sldId id="423"/>
            <p14:sldId id="426"/>
            <p14:sldId id="394"/>
            <p14:sldId id="425"/>
            <p14:sldId id="424"/>
            <p14:sldId id="427"/>
            <p14:sldId id="428"/>
            <p14:sldId id="430"/>
            <p14:sldId id="436"/>
            <p14:sldId id="431"/>
            <p14:sldId id="440"/>
            <p14:sldId id="452"/>
            <p14:sldId id="441"/>
            <p14:sldId id="437"/>
            <p14:sldId id="442"/>
            <p14:sldId id="450"/>
            <p14:sldId id="449"/>
            <p14:sldId id="438"/>
            <p14:sldId id="443"/>
            <p14:sldId id="444"/>
            <p14:sldId id="446"/>
            <p14:sldId id="433"/>
            <p14:sldId id="451"/>
            <p14:sldId id="309"/>
            <p14:sldId id="388"/>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9E00"/>
    <a:srgbClr val="0E6C2D"/>
    <a:srgbClr val="08401B"/>
    <a:srgbClr val="A79C65"/>
    <a:srgbClr val="0000FF"/>
    <a:srgbClr val="BF3F4E"/>
    <a:srgbClr val="A91527"/>
    <a:srgbClr val="FFFF99"/>
    <a:srgbClr val="0066FF"/>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04" autoAdjust="0"/>
    <p:restoredTop sz="94257" autoAdjust="0"/>
  </p:normalViewPr>
  <p:slideViewPr>
    <p:cSldViewPr>
      <p:cViewPr>
        <p:scale>
          <a:sx n="80" d="100"/>
          <a:sy n="80" d="100"/>
        </p:scale>
        <p:origin x="-1373" y="-5"/>
      </p:cViewPr>
      <p:guideLst>
        <p:guide orient="horz" pos="2160"/>
        <p:guide pos="2880"/>
      </p:guideLst>
    </p:cSldViewPr>
  </p:slideViewPr>
  <p:outlineViewPr>
    <p:cViewPr>
      <p:scale>
        <a:sx n="33" d="100"/>
        <a:sy n="33" d="100"/>
      </p:scale>
      <p:origin x="0" y="-1308"/>
    </p:cViewPr>
  </p:outlineViewPr>
  <p:notesTextViewPr>
    <p:cViewPr>
      <p:scale>
        <a:sx n="100" d="100"/>
        <a:sy n="100" d="100"/>
      </p:scale>
      <p:origin x="0" y="0"/>
    </p:cViewPr>
  </p:notesTextViewPr>
  <p:sorterViewPr>
    <p:cViewPr>
      <p:scale>
        <a:sx n="50" d="100"/>
        <a:sy n="50" d="100"/>
      </p:scale>
      <p:origin x="0" y="718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image" Target="../media/image107.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image" Target="../media/image34.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25499E-6F8A-470D-859A-11A05E9F5D55}" type="datetimeFigureOut">
              <a:rPr lang="fr-FR" smtClean="0"/>
              <a:t>10/08/2018</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DD412F-004E-4222-9CE9-C659BB31C989}" type="slidenum">
              <a:rPr lang="fr-FR" smtClean="0"/>
              <a:t>‹N°›</a:t>
            </a:fld>
            <a:endParaRPr lang="fr-FR"/>
          </a:p>
        </p:txBody>
      </p:sp>
    </p:spTree>
    <p:extLst>
      <p:ext uri="{BB962C8B-B14F-4D97-AF65-F5344CB8AC3E}">
        <p14:creationId xmlns:p14="http://schemas.microsoft.com/office/powerpoint/2010/main" val="2898797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6DD412F-004E-4222-9CE9-C659BB31C989}" type="slidenum">
              <a:rPr lang="fr-FR" smtClean="0"/>
              <a:t>13</a:t>
            </a:fld>
            <a:endParaRPr lang="fr-FR"/>
          </a:p>
        </p:txBody>
      </p:sp>
    </p:spTree>
    <p:extLst>
      <p:ext uri="{BB962C8B-B14F-4D97-AF65-F5344CB8AC3E}">
        <p14:creationId xmlns:p14="http://schemas.microsoft.com/office/powerpoint/2010/main" val="4002774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6DD412F-004E-4222-9CE9-C659BB31C989}" type="slidenum">
              <a:rPr lang="fr-FR" smtClean="0"/>
              <a:t>14</a:t>
            </a:fld>
            <a:endParaRPr lang="fr-FR"/>
          </a:p>
        </p:txBody>
      </p:sp>
    </p:spTree>
    <p:extLst>
      <p:ext uri="{BB962C8B-B14F-4D97-AF65-F5344CB8AC3E}">
        <p14:creationId xmlns:p14="http://schemas.microsoft.com/office/powerpoint/2010/main" val="4002774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6DD412F-004E-4222-9CE9-C659BB31C989}" type="slidenum">
              <a:rPr lang="fr-FR" smtClean="0"/>
              <a:t>15</a:t>
            </a:fld>
            <a:endParaRPr lang="fr-FR"/>
          </a:p>
        </p:txBody>
      </p:sp>
    </p:spTree>
    <p:extLst>
      <p:ext uri="{BB962C8B-B14F-4D97-AF65-F5344CB8AC3E}">
        <p14:creationId xmlns:p14="http://schemas.microsoft.com/office/powerpoint/2010/main" val="4002774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6DD412F-004E-4222-9CE9-C659BB31C989}" type="slidenum">
              <a:rPr lang="fr-FR" smtClean="0"/>
              <a:t>37</a:t>
            </a:fld>
            <a:endParaRPr lang="fr-FR"/>
          </a:p>
        </p:txBody>
      </p:sp>
    </p:spTree>
    <p:extLst>
      <p:ext uri="{BB962C8B-B14F-4D97-AF65-F5344CB8AC3E}">
        <p14:creationId xmlns:p14="http://schemas.microsoft.com/office/powerpoint/2010/main" val="1420595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6DD412F-004E-4222-9CE9-C659BB31C989}" type="slidenum">
              <a:rPr lang="fr-FR" smtClean="0"/>
              <a:t>38</a:t>
            </a:fld>
            <a:endParaRPr lang="fr-FR"/>
          </a:p>
        </p:txBody>
      </p:sp>
    </p:spTree>
    <p:extLst>
      <p:ext uri="{BB962C8B-B14F-4D97-AF65-F5344CB8AC3E}">
        <p14:creationId xmlns:p14="http://schemas.microsoft.com/office/powerpoint/2010/main" val="1420595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6DD412F-004E-4222-9CE9-C659BB31C989}" type="slidenum">
              <a:rPr lang="fr-FR" smtClean="0"/>
              <a:t>65</a:t>
            </a:fld>
            <a:endParaRPr lang="fr-FR"/>
          </a:p>
        </p:txBody>
      </p:sp>
    </p:spTree>
    <p:extLst>
      <p:ext uri="{BB962C8B-B14F-4D97-AF65-F5344CB8AC3E}">
        <p14:creationId xmlns:p14="http://schemas.microsoft.com/office/powerpoint/2010/main" val="4232045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6DD412F-004E-4222-9CE9-C659BB31C989}" type="slidenum">
              <a:rPr lang="fr-FR" smtClean="0"/>
              <a:t>70</a:t>
            </a:fld>
            <a:endParaRPr lang="fr-FR"/>
          </a:p>
        </p:txBody>
      </p:sp>
    </p:spTree>
    <p:extLst>
      <p:ext uri="{BB962C8B-B14F-4D97-AF65-F5344CB8AC3E}">
        <p14:creationId xmlns:p14="http://schemas.microsoft.com/office/powerpoint/2010/main" val="319576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10/08/2018</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10/08/2018</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10/08/2018</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457200"/>
            <a:ext cx="8229600" cy="1371600"/>
          </a:xfr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981200"/>
            <a:ext cx="4038600" cy="3886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981200"/>
            <a:ext cx="4038600" cy="1866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8200" y="4000500"/>
            <a:ext cx="4038600" cy="1866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10"/>
          </p:nvPr>
        </p:nvSpPr>
        <p:spPr>
          <a:xfrm>
            <a:off x="3124200" y="6248400"/>
            <a:ext cx="2895600" cy="457200"/>
          </a:xfrm>
        </p:spPr>
        <p:txBody>
          <a:bodyPr/>
          <a:lstStyle>
            <a:lvl1pPr>
              <a:defRPr/>
            </a:lvl1pPr>
          </a:lstStyle>
          <a:p>
            <a:endParaRPr lang="fr-FR"/>
          </a:p>
        </p:txBody>
      </p:sp>
      <p:sp>
        <p:nvSpPr>
          <p:cNvPr id="7" name="Espace réservé du numéro de diapositive 6"/>
          <p:cNvSpPr>
            <a:spLocks noGrp="1"/>
          </p:cNvSpPr>
          <p:nvPr>
            <p:ph type="sldNum" sz="quarter" idx="11"/>
          </p:nvPr>
        </p:nvSpPr>
        <p:spPr>
          <a:xfrm>
            <a:off x="6553200" y="6248400"/>
            <a:ext cx="2133600" cy="457200"/>
          </a:xfrm>
        </p:spPr>
        <p:txBody>
          <a:bodyPr/>
          <a:lstStyle>
            <a:lvl1pPr>
              <a:defRPr/>
            </a:lvl1pPr>
          </a:lstStyle>
          <a:p>
            <a:fld id="{231EDA56-A005-4430-84F6-2EE1D61A19E9}" type="slidenum">
              <a:rPr lang="fr-FR"/>
              <a:pPr/>
              <a:t>‹N°›</a:t>
            </a:fld>
            <a:endParaRPr lang="fr-FR"/>
          </a:p>
        </p:txBody>
      </p:sp>
      <p:sp>
        <p:nvSpPr>
          <p:cNvPr id="8" name="Espace réservé de la date 7"/>
          <p:cNvSpPr>
            <a:spLocks noGrp="1"/>
          </p:cNvSpPr>
          <p:nvPr>
            <p:ph type="dt" sz="half" idx="12"/>
          </p:nvPr>
        </p:nvSpPr>
        <p:spPr>
          <a:xfrm>
            <a:off x="457200" y="6245225"/>
            <a:ext cx="2133600" cy="476250"/>
          </a:xfrm>
        </p:spPr>
        <p:txBody>
          <a:bodyPr/>
          <a:lstStyle>
            <a:lvl1pPr>
              <a:defRPr/>
            </a:lvl1pPr>
          </a:lstStyle>
          <a:p>
            <a:endParaRPr lang="fr-FR"/>
          </a:p>
        </p:txBody>
      </p:sp>
    </p:spTree>
    <p:extLst>
      <p:ext uri="{BB962C8B-B14F-4D97-AF65-F5344CB8AC3E}">
        <p14:creationId xmlns:p14="http://schemas.microsoft.com/office/powerpoint/2010/main" val="996280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10/08/2018</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t>10/08/2018</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t>10/08/2018</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t>10/08/2018</a:t>
            </a:fld>
            <a:endParaRPr lang="fr-BE" dirty="0"/>
          </a:p>
        </p:txBody>
      </p:sp>
      <p:sp>
        <p:nvSpPr>
          <p:cNvPr id="8" name="Espace réservé du pied de page 7"/>
          <p:cNvSpPr>
            <a:spLocks noGrp="1"/>
          </p:cNvSpPr>
          <p:nvPr>
            <p:ph type="ftr" sz="quarter" idx="11"/>
          </p:nvPr>
        </p:nvSpPr>
        <p:spPr/>
        <p:txBody>
          <a:bodyPr/>
          <a:lstStyle/>
          <a:p>
            <a:endParaRPr lang="fr-BE"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t>‹N°›</a:t>
            </a:fld>
            <a:endParaRPr lang="fr-B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t>10/08/2018</a:t>
            </a:fld>
            <a:endParaRPr lang="fr-BE" dirty="0"/>
          </a:p>
        </p:txBody>
      </p:sp>
      <p:sp>
        <p:nvSpPr>
          <p:cNvPr id="4" name="Espace réservé du pied de page 3"/>
          <p:cNvSpPr>
            <a:spLocks noGrp="1"/>
          </p:cNvSpPr>
          <p:nvPr>
            <p:ph type="ftr" sz="quarter" idx="11"/>
          </p:nvPr>
        </p:nvSpPr>
        <p:spPr/>
        <p:txBody>
          <a:bodyPr/>
          <a:lstStyle/>
          <a:p>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t>‹N°›</a:t>
            </a:fld>
            <a:endParaRPr lang="fr-B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t>10/08/2018</a:t>
            </a:fld>
            <a:endParaRPr lang="fr-BE" dirty="0"/>
          </a:p>
        </p:txBody>
      </p:sp>
      <p:sp>
        <p:nvSpPr>
          <p:cNvPr id="3" name="Espace réservé du pied de page 2"/>
          <p:cNvSpPr>
            <a:spLocks noGrp="1"/>
          </p:cNvSpPr>
          <p:nvPr>
            <p:ph type="ftr" sz="quarter" idx="11"/>
          </p:nvPr>
        </p:nvSpPr>
        <p:spPr/>
        <p:txBody>
          <a:bodyPr/>
          <a:lstStyle/>
          <a:p>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t>‹N°›</a:t>
            </a:fld>
            <a:endParaRPr lang="fr-B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t>10/08/2018</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t>10/08/2018</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t>10/08/2018</a:t>
            </a:fld>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t>‹N°›</a:t>
            </a:fld>
            <a:endParaRPr lang="fr-B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hyperlink" Target="https://www.futura-sciences.com/planete/actualites/climatologie-oceans-mettront-bouillir-milliard-annees-50902/" TargetMode="External"/><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hyperlink" Target="https://sadanandt.wordpress.com/2010/01/23/earth/" TargetMode="Externa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hyperlink" Target="http://chrcha19.blogspot.com/2015/04/la-terre-sans-leau-affiche-pour-la.html" TargetMode="External"/><Relationship Id="rId2" Type="http://schemas.openxmlformats.org/officeDocument/2006/relationships/image" Target="../media/image138.png"/><Relationship Id="rId1" Type="http://schemas.openxmlformats.org/officeDocument/2006/relationships/slideLayout" Target="../slideLayouts/slideLayout7.xml"/><Relationship Id="rId4" Type="http://schemas.openxmlformats.org/officeDocument/2006/relationships/hyperlink" Target="https://i.ytimg.com/vi/cxCiGVXp0L4/maxresdefault.jpg"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g"/><Relationship Id="rId1" Type="http://schemas.openxmlformats.org/officeDocument/2006/relationships/slideLayout" Target="../slideLayouts/slideLayout7.xml"/><Relationship Id="rId5" Type="http://schemas.openxmlformats.org/officeDocument/2006/relationships/hyperlink" Target="http://www.insu.cnrs.fr/ama09/mercure-mars-venus-la-terre-le-choc-des-planetes-0" TargetMode="External"/><Relationship Id="rId4" Type="http://schemas.openxmlformats.org/officeDocument/2006/relationships/hyperlink" Target="https://phys.org/news/2009-06-earth-venus-smash-up-billion-years.html"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exoplanetashabitables.blogspot.com/2016/06/55-cancri-e-y-otros-planetas-infernales.html" TargetMode="External"/><Relationship Id="rId2" Type="http://schemas.openxmlformats.org/officeDocument/2006/relationships/image" Target="../media/image141.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hyperlink" Target="http://exoplanetashabitables.blogspot.com/2016/06/55-cancri-e-y-otros-planetas-infernales.html" TargetMode="External"/><Relationship Id="rId2" Type="http://schemas.openxmlformats.org/officeDocument/2006/relationships/image" Target="../media/image142.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hyperlink" Target="http://exoplanetashabitables.blogspot.com/2016/06/55-cancri-e-y-otros-planetas-infernales.html" TargetMode="External"/><Relationship Id="rId2" Type="http://schemas.openxmlformats.org/officeDocument/2006/relationships/image" Target="../media/image142.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143.png"/><Relationship Id="rId5" Type="http://schemas.openxmlformats.org/officeDocument/2006/relationships/oleObject" Target="../embeddings/oleObject18.bin"/><Relationship Id="rId4" Type="http://schemas.openxmlformats.org/officeDocument/2006/relationships/image" Target="../media/image34.png"/></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144.png"/></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www.skyfall.fr/2014/05/12/lindzen-aps/" TargetMode="Externa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maremurex.net/germinal.html" TargetMode="External"/><Relationship Id="rId7" Type="http://schemas.openxmlformats.org/officeDocument/2006/relationships/hyperlink" Target="http://fr.ubergizmo.com/2014/11/04/rechauffement-climatique.html?inf_by=5b3a875f671db8977f8b4667" TargetMode="External"/><Relationship Id="rId12" Type="http://schemas.openxmlformats.org/officeDocument/2006/relationships/hyperlink" Target="http://www.laterredufutur.com/accueil/quand-la-terre-etait-une-boule-de-neige/sturtian-glaciation-cryogenian-period/" TargetMode="Externa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hyperlink" Target="http://www.ecodafrik.com/bientot-la-reprise-du-raffinage-du-petrole-au-nigeria/" TargetMode="External"/><Relationship Id="rId10" Type="http://schemas.openxmlformats.org/officeDocument/2006/relationships/image" Target="../media/image6.png"/><Relationship Id="rId4" Type="http://schemas.openxmlformats.org/officeDocument/2006/relationships/image" Target="../media/image3.jpeg"/><Relationship Id="rId9" Type="http://schemas.openxmlformats.org/officeDocument/2006/relationships/hyperlink" Target="http://www.lemiroirdutemps.com/article-25764740.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hyperlink" Target="https://www.refletsdelaphysique.fr/articles/refdp/pdf/2017/04/refdp2017-55p6.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3.jp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Siberian_Traps" TargetMode="External"/><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hyperlink" Target="http://fr.ubergizmo.com/2014/11/04/rechauffement-climatique.html?inf_by=5b3a875f671db8977f8b4667" TargetMode="External"/><Relationship Id="rId3" Type="http://schemas.openxmlformats.org/officeDocument/2006/relationships/image" Target="../media/image2.jpeg"/><Relationship Id="rId7" Type="http://schemas.openxmlformats.org/officeDocument/2006/relationships/image" Target="../media/image4.png"/><Relationship Id="rId12" Type="http://schemas.openxmlformats.org/officeDocument/2006/relationships/hyperlink" Target="http://www.laterredufutur.com/accueil/quand-la-terre-etait-une-boule-de-neige/sturtian-glaciation-cryogenian-period/"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www.ecodafrik.com/bientot-la-reprise-du-raffinage-du-petrole-au-nigeria/" TargetMode="External"/><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hyperlink" Target="http://www.lemiroirdutemps.com/article-25764740.html" TargetMode="External"/><Relationship Id="rId4" Type="http://schemas.openxmlformats.org/officeDocument/2006/relationships/hyperlink" Target="http://www.maremurex.net/germinal.html" TargetMode="Externa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hyperlink" Target="http://www.empreinte-biodiversite.org/wp-content/uploads/2015/08/crises.jpg" TargetMode="External"/><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orldbuilding.stackexchange.com/questions/10534/how-would-the-appearance-of-earth-from-orbit-change-when-it-would-be-rendered-un" TargetMode="External"/><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51.jpg"/></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51.jpg"/></Relationships>
</file>

<file path=ppt/slides/_rels/slide3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9.jpg"/><Relationship Id="rId5" Type="http://schemas.openxmlformats.org/officeDocument/2006/relationships/image" Target="../media/image67.png"/><Relationship Id="rId4" Type="http://schemas.openxmlformats.org/officeDocument/2006/relationships/oleObject" Target="../embeddings/oleObject2.bin"/></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70.png"/><Relationship Id="rId5" Type="http://schemas.openxmlformats.org/officeDocument/2006/relationships/image" Target="../media/image67.png"/><Relationship Id="rId4" Type="http://schemas.openxmlformats.org/officeDocument/2006/relationships/oleObject" Target="../embeddings/oleObject3.bin"/></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87.png"/><Relationship Id="rId3" Type="http://schemas.openxmlformats.org/officeDocument/2006/relationships/notesSlide" Target="../notesSlides/notesSlide6.xml"/><Relationship Id="rId7" Type="http://schemas.openxmlformats.org/officeDocument/2006/relationships/image" Target="../media/image84.png"/><Relationship Id="rId12" Type="http://schemas.openxmlformats.org/officeDocument/2006/relationships/oleObject" Target="../embeddings/oleObject9.bin"/><Relationship Id="rId2" Type="http://schemas.openxmlformats.org/officeDocument/2006/relationships/slideLayout" Target="../slideLayouts/slideLayout7.xml"/><Relationship Id="rId16" Type="http://schemas.openxmlformats.org/officeDocument/2006/relationships/image" Target="../media/image89.png"/><Relationship Id="rId1" Type="http://schemas.openxmlformats.org/officeDocument/2006/relationships/vmlDrawing" Target="../drawings/vmlDrawing5.vml"/><Relationship Id="rId6" Type="http://schemas.openxmlformats.org/officeDocument/2006/relationships/oleObject" Target="../embeddings/oleObject6.bin"/><Relationship Id="rId11" Type="http://schemas.openxmlformats.org/officeDocument/2006/relationships/image" Target="../media/image86.png"/><Relationship Id="rId5" Type="http://schemas.openxmlformats.org/officeDocument/2006/relationships/image" Target="../media/image83.png"/><Relationship Id="rId15" Type="http://schemas.openxmlformats.org/officeDocument/2006/relationships/image" Target="../media/image88.png"/><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85.png"/><Relationship Id="rId14" Type="http://schemas.openxmlformats.org/officeDocument/2006/relationships/oleObject" Target="../embeddings/oleObject10.bin"/></Relationships>
</file>

<file path=ppt/slides/_rels/slide6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advances.sciencemag.org/sites/all/libraries/pdfjs/web/viewer.html?file=/content/advances/3/11/e1600983.full.pdf" TargetMode="External"/><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www.neutrik-france.com/fr/continuity-innovation-quality" TargetMode="External"/><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hyperlink" Target="https://fr.pngtree.com/freepng/broken-chains_1104660.html" TargetMode="External"/><Relationship Id="rId4" Type="http://schemas.openxmlformats.org/officeDocument/2006/relationships/image" Target="../media/image93.jpg"/></Relationships>
</file>

<file path=ppt/slides/_rels/slide6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oleObject" Target="../embeddings/oleObject11.bin"/></Relationships>
</file>

<file path=ppt/slides/_rels/slide7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s://www.geochemicalperspectivesletters.org/article1706" TargetMode="External"/><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99.png"/></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102.png"/></Relationships>
</file>

<file path=ppt/slides/_rels/slide7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107.png"/></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71.png"/><Relationship Id="rId5" Type="http://schemas.openxmlformats.org/officeDocument/2006/relationships/oleObject" Target="../embeddings/oleObject16.bin"/><Relationship Id="rId4" Type="http://schemas.openxmlformats.org/officeDocument/2006/relationships/image" Target="../media/image107.png"/></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acces.ens-lyon.fr/acces/thematiques/limites/Temps/allee/comprendre/premiers_oceans" TargetMode="External"/><Relationship Id="rId2" Type="http://schemas.openxmlformats.org/officeDocument/2006/relationships/image" Target="../media/image113.jpg"/><Relationship Id="rId1" Type="http://schemas.openxmlformats.org/officeDocument/2006/relationships/slideLayout" Target="../slideLayouts/slideLayout7.xml"/><Relationship Id="rId5" Type="http://schemas.openxmlformats.org/officeDocument/2006/relationships/hyperlink" Target="https://www.livescience.com/13363-7-theories-origin-life.html" TargetMode="External"/><Relationship Id="rId4" Type="http://schemas.openxmlformats.org/officeDocument/2006/relationships/image" Target="../media/image114.jpg"/></Relationships>
</file>

<file path=ppt/slides/_rels/slide8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s://latribudanaximandre.com/2018/02/25/pointe-du-hourdel-et-son-blockhaus/" TargetMode="External"/><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hyperlink" Target="https://www.alexnat.com/coquillages/grande_photo.php?idcoquillages=2820" TargetMode="External"/><Relationship Id="rId2" Type="http://schemas.openxmlformats.org/officeDocument/2006/relationships/image" Target="../media/image126.jpg"/><Relationship Id="rId1" Type="http://schemas.openxmlformats.org/officeDocument/2006/relationships/slideLayout" Target="../slideLayouts/slideLayout7.xml"/><Relationship Id="rId4" Type="http://schemas.openxmlformats.org/officeDocument/2006/relationships/image" Target="../media/image127.jpg"/></Relationships>
</file>

<file path=ppt/slides/_rels/slide96.xml.rels><?xml version="1.0" encoding="UTF-8" standalone="yes"?>
<Relationships xmlns="http://schemas.openxmlformats.org/package/2006/relationships"><Relationship Id="rId3" Type="http://schemas.openxmlformats.org/officeDocument/2006/relationships/hyperlink" Target="https://pbs.twimg.com/media/DJbtma7XoAAxKhe.jpg" TargetMode="External"/><Relationship Id="rId2" Type="http://schemas.openxmlformats.org/officeDocument/2006/relationships/image" Target="../media/image128.jpeg"/><Relationship Id="rId1" Type="http://schemas.openxmlformats.org/officeDocument/2006/relationships/slideLayout" Target="../slideLayouts/slideLayout7.xml"/><Relationship Id="rId5" Type="http://schemas.openxmlformats.org/officeDocument/2006/relationships/hyperlink" Target="http://www.techwool.com.au/wp-content/uploads/2017/06/27.6.17-3.jpg" TargetMode="External"/><Relationship Id="rId4" Type="http://schemas.openxmlformats.org/officeDocument/2006/relationships/image" Target="../media/image129.jpeg"/></Relationships>
</file>

<file path=ppt/slides/_rels/slide9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27384"/>
            <a:ext cx="9144000" cy="1446550"/>
          </a:xfrm>
          <a:prstGeom prst="rect">
            <a:avLst/>
          </a:prstGeom>
          <a:noFill/>
        </p:spPr>
        <p:txBody>
          <a:bodyPr wrap="square" rtlCol="0">
            <a:spAutoFit/>
          </a:bodyPr>
          <a:lstStyle/>
          <a:p>
            <a:pPr algn="ctr"/>
            <a:r>
              <a:rPr lang="fr-FR" sz="4400" b="1" dirty="0" smtClean="0">
                <a:solidFill>
                  <a:srgbClr val="FFFF00"/>
                </a:solidFill>
              </a:rPr>
              <a:t>Neuf milliards d’années d’histoire de la Terre, histoire passée et à venir.</a:t>
            </a:r>
            <a:endParaRPr lang="fr-FR" sz="4400" b="1" dirty="0">
              <a:solidFill>
                <a:srgbClr val="FFFF00"/>
              </a:solidFill>
            </a:endParaRPr>
          </a:p>
        </p:txBody>
      </p:sp>
      <p:sp>
        <p:nvSpPr>
          <p:cNvPr id="3" name="ZoneTexte 2"/>
          <p:cNvSpPr txBox="1"/>
          <p:nvPr/>
        </p:nvSpPr>
        <p:spPr>
          <a:xfrm>
            <a:off x="683568" y="5867980"/>
            <a:ext cx="7560840" cy="369332"/>
          </a:xfrm>
          <a:prstGeom prst="rect">
            <a:avLst/>
          </a:prstGeom>
          <a:solidFill>
            <a:schemeClr val="bg1"/>
          </a:solidFill>
          <a:ln>
            <a:noFill/>
          </a:ln>
        </p:spPr>
        <p:txBody>
          <a:bodyPr wrap="square" rtlCol="0">
            <a:spAutoFit/>
          </a:bodyPr>
          <a:lstStyle/>
          <a:p>
            <a:r>
              <a:rPr lang="fr-FR" b="1" dirty="0" smtClean="0"/>
              <a:t>-4,5 Ga      -4 Ga          -2 Ga            Aujourd’hui          +2 Ga        +4 Ga       +4,5 Ga</a:t>
            </a:r>
            <a:endParaRPr lang="fr-FR" b="1" dirty="0"/>
          </a:p>
        </p:txBody>
      </p:sp>
      <p:sp>
        <p:nvSpPr>
          <p:cNvPr id="7" name="ZoneTexte 6"/>
          <p:cNvSpPr txBox="1"/>
          <p:nvPr/>
        </p:nvSpPr>
        <p:spPr>
          <a:xfrm>
            <a:off x="-36512" y="6381328"/>
            <a:ext cx="9252520" cy="461665"/>
          </a:xfrm>
          <a:prstGeom prst="rect">
            <a:avLst/>
          </a:prstGeom>
          <a:noFill/>
        </p:spPr>
        <p:txBody>
          <a:bodyPr wrap="square" rtlCol="0">
            <a:spAutoFit/>
          </a:bodyPr>
          <a:lstStyle/>
          <a:p>
            <a:r>
              <a:rPr lang="fr-FR" sz="2400" b="1" dirty="0" smtClean="0">
                <a:solidFill>
                  <a:srgbClr val="FFFF00"/>
                </a:solidFill>
              </a:rPr>
              <a:t>Pierre Thomas, ENS/OSU Lyon                                      Fleurance, août 2018</a:t>
            </a:r>
            <a:endParaRPr lang="fr-FR" sz="2400" b="1" dirty="0">
              <a:solidFill>
                <a:srgbClr val="FFFF00"/>
              </a:solidFill>
            </a:endParaRP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9" y="1375190"/>
            <a:ext cx="7560839" cy="4492790"/>
          </a:xfrm>
          <a:prstGeom prst="rect">
            <a:avLst/>
          </a:prstGeom>
        </p:spPr>
      </p:pic>
    </p:spTree>
    <p:extLst>
      <p:ext uri="{BB962C8B-B14F-4D97-AF65-F5344CB8AC3E}">
        <p14:creationId xmlns:p14="http://schemas.microsoft.com/office/powerpoint/2010/main" val="12458607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408"/>
            <a:ext cx="9144000" cy="5930900"/>
          </a:xfrm>
          <a:prstGeom prst="rect">
            <a:avLst/>
          </a:prstGeom>
        </p:spPr>
      </p:pic>
      <p:sp>
        <p:nvSpPr>
          <p:cNvPr id="3" name="Rectangle 2"/>
          <p:cNvSpPr/>
          <p:nvPr/>
        </p:nvSpPr>
        <p:spPr>
          <a:xfrm>
            <a:off x="-108520" y="-99392"/>
            <a:ext cx="9361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p:cNvSpPr/>
          <p:nvPr/>
        </p:nvSpPr>
        <p:spPr>
          <a:xfrm>
            <a:off x="-108520" y="5589240"/>
            <a:ext cx="9361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9073008" y="44624"/>
            <a:ext cx="107504" cy="5673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36512" y="44624"/>
            <a:ext cx="107504" cy="5673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Forme libre 8"/>
          <p:cNvSpPr/>
          <p:nvPr/>
        </p:nvSpPr>
        <p:spPr>
          <a:xfrm>
            <a:off x="0" y="3789040"/>
            <a:ext cx="2987824" cy="1856975"/>
          </a:xfrm>
          <a:custGeom>
            <a:avLst/>
            <a:gdLst>
              <a:gd name="connsiteX0" fmla="*/ 150125 w 2803206"/>
              <a:gd name="connsiteY0" fmla="*/ 41822 h 1856975"/>
              <a:gd name="connsiteX1" fmla="*/ 218364 w 2803206"/>
              <a:gd name="connsiteY1" fmla="*/ 14527 h 1856975"/>
              <a:gd name="connsiteX2" fmla="*/ 805218 w 2803206"/>
              <a:gd name="connsiteY2" fmla="*/ 14527 h 1856975"/>
              <a:gd name="connsiteX3" fmla="*/ 859809 w 2803206"/>
              <a:gd name="connsiteY3" fmla="*/ 41822 h 1856975"/>
              <a:gd name="connsiteX4" fmla="*/ 941695 w 2803206"/>
              <a:gd name="connsiteY4" fmla="*/ 69118 h 1856975"/>
              <a:gd name="connsiteX5" fmla="*/ 982639 w 2803206"/>
              <a:gd name="connsiteY5" fmla="*/ 96413 h 1856975"/>
              <a:gd name="connsiteX6" fmla="*/ 1023582 w 2803206"/>
              <a:gd name="connsiteY6" fmla="*/ 110061 h 1856975"/>
              <a:gd name="connsiteX7" fmla="*/ 1105468 w 2803206"/>
              <a:gd name="connsiteY7" fmla="*/ 151004 h 1856975"/>
              <a:gd name="connsiteX8" fmla="*/ 1241946 w 2803206"/>
              <a:gd name="connsiteY8" fmla="*/ 164652 h 1856975"/>
              <a:gd name="connsiteX9" fmla="*/ 1282889 w 2803206"/>
              <a:gd name="connsiteY9" fmla="*/ 191948 h 1856975"/>
              <a:gd name="connsiteX10" fmla="*/ 1323833 w 2803206"/>
              <a:gd name="connsiteY10" fmla="*/ 205595 h 1856975"/>
              <a:gd name="connsiteX11" fmla="*/ 1392071 w 2803206"/>
              <a:gd name="connsiteY11" fmla="*/ 232891 h 1856975"/>
              <a:gd name="connsiteX12" fmla="*/ 1433015 w 2803206"/>
              <a:gd name="connsiteY12" fmla="*/ 246539 h 1856975"/>
              <a:gd name="connsiteX13" fmla="*/ 1473958 w 2803206"/>
              <a:gd name="connsiteY13" fmla="*/ 273834 h 1856975"/>
              <a:gd name="connsiteX14" fmla="*/ 1555845 w 2803206"/>
              <a:gd name="connsiteY14" fmla="*/ 301130 h 1856975"/>
              <a:gd name="connsiteX15" fmla="*/ 1651379 w 2803206"/>
              <a:gd name="connsiteY15" fmla="*/ 369369 h 1856975"/>
              <a:gd name="connsiteX16" fmla="*/ 1787856 w 2803206"/>
              <a:gd name="connsiteY16" fmla="*/ 423960 h 1856975"/>
              <a:gd name="connsiteX17" fmla="*/ 1828800 w 2803206"/>
              <a:gd name="connsiteY17" fmla="*/ 437607 h 1856975"/>
              <a:gd name="connsiteX18" fmla="*/ 1937982 w 2803206"/>
              <a:gd name="connsiteY18" fmla="*/ 464903 h 1856975"/>
              <a:gd name="connsiteX19" fmla="*/ 1992573 w 2803206"/>
              <a:gd name="connsiteY19" fmla="*/ 492198 h 1856975"/>
              <a:gd name="connsiteX20" fmla="*/ 2033516 w 2803206"/>
              <a:gd name="connsiteY20" fmla="*/ 505846 h 1856975"/>
              <a:gd name="connsiteX21" fmla="*/ 2088107 w 2803206"/>
              <a:gd name="connsiteY21" fmla="*/ 533142 h 1856975"/>
              <a:gd name="connsiteX22" fmla="*/ 2169994 w 2803206"/>
              <a:gd name="connsiteY22" fmla="*/ 560437 h 1856975"/>
              <a:gd name="connsiteX23" fmla="*/ 2210937 w 2803206"/>
              <a:gd name="connsiteY23" fmla="*/ 574085 h 1856975"/>
              <a:gd name="connsiteX24" fmla="*/ 2265528 w 2803206"/>
              <a:gd name="connsiteY24" fmla="*/ 587733 h 1856975"/>
              <a:gd name="connsiteX25" fmla="*/ 2347415 w 2803206"/>
              <a:gd name="connsiteY25" fmla="*/ 615028 h 1856975"/>
              <a:gd name="connsiteX26" fmla="*/ 2429301 w 2803206"/>
              <a:gd name="connsiteY26" fmla="*/ 642324 h 1856975"/>
              <a:gd name="connsiteX27" fmla="*/ 2470245 w 2803206"/>
              <a:gd name="connsiteY27" fmla="*/ 655972 h 1856975"/>
              <a:gd name="connsiteX28" fmla="*/ 2538483 w 2803206"/>
              <a:gd name="connsiteY28" fmla="*/ 669619 h 1856975"/>
              <a:gd name="connsiteX29" fmla="*/ 2579427 w 2803206"/>
              <a:gd name="connsiteY29" fmla="*/ 683267 h 1856975"/>
              <a:gd name="connsiteX30" fmla="*/ 2647665 w 2803206"/>
              <a:gd name="connsiteY30" fmla="*/ 696915 h 1856975"/>
              <a:gd name="connsiteX31" fmla="*/ 2756848 w 2803206"/>
              <a:gd name="connsiteY31" fmla="*/ 724210 h 1856975"/>
              <a:gd name="connsiteX32" fmla="*/ 2797791 w 2803206"/>
              <a:gd name="connsiteY32" fmla="*/ 751506 h 1856975"/>
              <a:gd name="connsiteX33" fmla="*/ 2770495 w 2803206"/>
              <a:gd name="connsiteY33" fmla="*/ 1119995 h 1856975"/>
              <a:gd name="connsiteX34" fmla="*/ 2756848 w 2803206"/>
              <a:gd name="connsiteY34" fmla="*/ 1160939 h 1856975"/>
              <a:gd name="connsiteX35" fmla="*/ 2729552 w 2803206"/>
              <a:gd name="connsiteY35" fmla="*/ 1215530 h 1856975"/>
              <a:gd name="connsiteX36" fmla="*/ 2688609 w 2803206"/>
              <a:gd name="connsiteY36" fmla="*/ 1256473 h 1856975"/>
              <a:gd name="connsiteX37" fmla="*/ 2647665 w 2803206"/>
              <a:gd name="connsiteY37" fmla="*/ 1365655 h 1856975"/>
              <a:gd name="connsiteX38" fmla="*/ 2606722 w 2803206"/>
              <a:gd name="connsiteY38" fmla="*/ 1406598 h 1856975"/>
              <a:gd name="connsiteX39" fmla="*/ 2538483 w 2803206"/>
              <a:gd name="connsiteY39" fmla="*/ 1502133 h 1856975"/>
              <a:gd name="connsiteX40" fmla="*/ 2497540 w 2803206"/>
              <a:gd name="connsiteY40" fmla="*/ 1529428 h 1856975"/>
              <a:gd name="connsiteX41" fmla="*/ 2456597 w 2803206"/>
              <a:gd name="connsiteY41" fmla="*/ 1584019 h 1856975"/>
              <a:gd name="connsiteX42" fmla="*/ 2402006 w 2803206"/>
              <a:gd name="connsiteY42" fmla="*/ 1624963 h 1856975"/>
              <a:gd name="connsiteX43" fmla="*/ 2361062 w 2803206"/>
              <a:gd name="connsiteY43" fmla="*/ 1665906 h 1856975"/>
              <a:gd name="connsiteX44" fmla="*/ 2306471 w 2803206"/>
              <a:gd name="connsiteY44" fmla="*/ 1775088 h 1856975"/>
              <a:gd name="connsiteX45" fmla="*/ 2265528 w 2803206"/>
              <a:gd name="connsiteY45" fmla="*/ 1788736 h 1856975"/>
              <a:gd name="connsiteX46" fmla="*/ 2210937 w 2803206"/>
              <a:gd name="connsiteY46" fmla="*/ 1843327 h 1856975"/>
              <a:gd name="connsiteX47" fmla="*/ 2169994 w 2803206"/>
              <a:gd name="connsiteY47" fmla="*/ 1856975 h 1856975"/>
              <a:gd name="connsiteX48" fmla="*/ 1624083 w 2803206"/>
              <a:gd name="connsiteY48" fmla="*/ 1843327 h 1856975"/>
              <a:gd name="connsiteX49" fmla="*/ 1528549 w 2803206"/>
              <a:gd name="connsiteY49" fmla="*/ 1829679 h 1856975"/>
              <a:gd name="connsiteX50" fmla="*/ 1241946 w 2803206"/>
              <a:gd name="connsiteY50" fmla="*/ 1775088 h 1856975"/>
              <a:gd name="connsiteX51" fmla="*/ 1091821 w 2803206"/>
              <a:gd name="connsiteY51" fmla="*/ 1761440 h 1856975"/>
              <a:gd name="connsiteX52" fmla="*/ 1023582 w 2803206"/>
              <a:gd name="connsiteY52" fmla="*/ 1747793 h 1856975"/>
              <a:gd name="connsiteX53" fmla="*/ 928048 w 2803206"/>
              <a:gd name="connsiteY53" fmla="*/ 1734145 h 1856975"/>
              <a:gd name="connsiteX54" fmla="*/ 873456 w 2803206"/>
              <a:gd name="connsiteY54" fmla="*/ 1706849 h 1856975"/>
              <a:gd name="connsiteX55" fmla="*/ 791570 w 2803206"/>
              <a:gd name="connsiteY55" fmla="*/ 1693201 h 1856975"/>
              <a:gd name="connsiteX56" fmla="*/ 736979 w 2803206"/>
              <a:gd name="connsiteY56" fmla="*/ 1679554 h 1856975"/>
              <a:gd name="connsiteX57" fmla="*/ 559558 w 2803206"/>
              <a:gd name="connsiteY57" fmla="*/ 1652258 h 1856975"/>
              <a:gd name="connsiteX58" fmla="*/ 491319 w 2803206"/>
              <a:gd name="connsiteY58" fmla="*/ 1638610 h 1856975"/>
              <a:gd name="connsiteX59" fmla="*/ 313898 w 2803206"/>
              <a:gd name="connsiteY59" fmla="*/ 1611315 h 1856975"/>
              <a:gd name="connsiteX60" fmla="*/ 136477 w 2803206"/>
              <a:gd name="connsiteY60" fmla="*/ 1529428 h 1856975"/>
              <a:gd name="connsiteX61" fmla="*/ 95534 w 2803206"/>
              <a:gd name="connsiteY61" fmla="*/ 1502133 h 1856975"/>
              <a:gd name="connsiteX62" fmla="*/ 54591 w 2803206"/>
              <a:gd name="connsiteY62" fmla="*/ 1447542 h 1856975"/>
              <a:gd name="connsiteX63" fmla="*/ 40943 w 2803206"/>
              <a:gd name="connsiteY63" fmla="*/ 1379303 h 1856975"/>
              <a:gd name="connsiteX64" fmla="*/ 0 w 2803206"/>
              <a:gd name="connsiteY64" fmla="*/ 1215530 h 1856975"/>
              <a:gd name="connsiteX65" fmla="*/ 13648 w 2803206"/>
              <a:gd name="connsiteY65" fmla="*/ 983518 h 1856975"/>
              <a:gd name="connsiteX66" fmla="*/ 54591 w 2803206"/>
              <a:gd name="connsiteY66" fmla="*/ 860688 h 1856975"/>
              <a:gd name="connsiteX67" fmla="*/ 81886 w 2803206"/>
              <a:gd name="connsiteY67" fmla="*/ 765154 h 1856975"/>
              <a:gd name="connsiteX68" fmla="*/ 109182 w 2803206"/>
              <a:gd name="connsiteY68" fmla="*/ 642324 h 1856975"/>
              <a:gd name="connsiteX69" fmla="*/ 136477 w 2803206"/>
              <a:gd name="connsiteY69" fmla="*/ 451255 h 1856975"/>
              <a:gd name="connsiteX70" fmla="*/ 150125 w 2803206"/>
              <a:gd name="connsiteY70" fmla="*/ 383016 h 1856975"/>
              <a:gd name="connsiteX71" fmla="*/ 163773 w 2803206"/>
              <a:gd name="connsiteY71" fmla="*/ 260187 h 1856975"/>
              <a:gd name="connsiteX72" fmla="*/ 177421 w 2803206"/>
              <a:gd name="connsiteY72" fmla="*/ 205595 h 1856975"/>
              <a:gd name="connsiteX73" fmla="*/ 204716 w 2803206"/>
              <a:gd name="connsiteY73" fmla="*/ 96413 h 1856975"/>
              <a:gd name="connsiteX74" fmla="*/ 150125 w 2803206"/>
              <a:gd name="connsiteY74" fmla="*/ 41822 h 185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803206" h="1856975">
                <a:moveTo>
                  <a:pt x="150125" y="41822"/>
                </a:moveTo>
                <a:cubicBezTo>
                  <a:pt x="172871" y="32724"/>
                  <a:pt x="194285" y="19042"/>
                  <a:pt x="218364" y="14527"/>
                </a:cubicBezTo>
                <a:cubicBezTo>
                  <a:pt x="383205" y="-16381"/>
                  <a:pt x="696045" y="11115"/>
                  <a:pt x="805218" y="14527"/>
                </a:cubicBezTo>
                <a:cubicBezTo>
                  <a:pt x="823415" y="23625"/>
                  <a:pt x="840919" y="34266"/>
                  <a:pt x="859809" y="41822"/>
                </a:cubicBezTo>
                <a:cubicBezTo>
                  <a:pt x="886523" y="52508"/>
                  <a:pt x="915403" y="57433"/>
                  <a:pt x="941695" y="69118"/>
                </a:cubicBezTo>
                <a:cubicBezTo>
                  <a:pt x="956684" y="75780"/>
                  <a:pt x="967968" y="89078"/>
                  <a:pt x="982639" y="96413"/>
                </a:cubicBezTo>
                <a:cubicBezTo>
                  <a:pt x="995506" y="102847"/>
                  <a:pt x="1010715" y="103627"/>
                  <a:pt x="1023582" y="110061"/>
                </a:cubicBezTo>
                <a:cubicBezTo>
                  <a:pt x="1068569" y="132555"/>
                  <a:pt x="1055915" y="143381"/>
                  <a:pt x="1105468" y="151004"/>
                </a:cubicBezTo>
                <a:cubicBezTo>
                  <a:pt x="1150656" y="157956"/>
                  <a:pt x="1196453" y="160103"/>
                  <a:pt x="1241946" y="164652"/>
                </a:cubicBezTo>
                <a:cubicBezTo>
                  <a:pt x="1255594" y="173751"/>
                  <a:pt x="1268218" y="184613"/>
                  <a:pt x="1282889" y="191948"/>
                </a:cubicBezTo>
                <a:cubicBezTo>
                  <a:pt x="1295756" y="198382"/>
                  <a:pt x="1310363" y="200544"/>
                  <a:pt x="1323833" y="205595"/>
                </a:cubicBezTo>
                <a:cubicBezTo>
                  <a:pt x="1346771" y="214197"/>
                  <a:pt x="1369133" y="224289"/>
                  <a:pt x="1392071" y="232891"/>
                </a:cubicBezTo>
                <a:cubicBezTo>
                  <a:pt x="1405541" y="237942"/>
                  <a:pt x="1420148" y="240105"/>
                  <a:pt x="1433015" y="246539"/>
                </a:cubicBezTo>
                <a:cubicBezTo>
                  <a:pt x="1447686" y="253874"/>
                  <a:pt x="1458969" y="267172"/>
                  <a:pt x="1473958" y="273834"/>
                </a:cubicBezTo>
                <a:cubicBezTo>
                  <a:pt x="1500250" y="285519"/>
                  <a:pt x="1555845" y="301130"/>
                  <a:pt x="1555845" y="301130"/>
                </a:cubicBezTo>
                <a:cubicBezTo>
                  <a:pt x="1564514" y="307632"/>
                  <a:pt x="1634087" y="361388"/>
                  <a:pt x="1651379" y="369369"/>
                </a:cubicBezTo>
                <a:cubicBezTo>
                  <a:pt x="1695866" y="389902"/>
                  <a:pt x="1741373" y="408467"/>
                  <a:pt x="1787856" y="423960"/>
                </a:cubicBezTo>
                <a:cubicBezTo>
                  <a:pt x="1801504" y="428509"/>
                  <a:pt x="1814843" y="434118"/>
                  <a:pt x="1828800" y="437607"/>
                </a:cubicBezTo>
                <a:cubicBezTo>
                  <a:pt x="1880069" y="450424"/>
                  <a:pt x="1894305" y="446185"/>
                  <a:pt x="1937982" y="464903"/>
                </a:cubicBezTo>
                <a:cubicBezTo>
                  <a:pt x="1956682" y="472917"/>
                  <a:pt x="1973873" y="484184"/>
                  <a:pt x="1992573" y="492198"/>
                </a:cubicBezTo>
                <a:cubicBezTo>
                  <a:pt x="2005796" y="497865"/>
                  <a:pt x="2020293" y="500179"/>
                  <a:pt x="2033516" y="505846"/>
                </a:cubicBezTo>
                <a:cubicBezTo>
                  <a:pt x="2052216" y="513860"/>
                  <a:pt x="2069217" y="525586"/>
                  <a:pt x="2088107" y="533142"/>
                </a:cubicBezTo>
                <a:cubicBezTo>
                  <a:pt x="2114821" y="543828"/>
                  <a:pt x="2142698" y="551339"/>
                  <a:pt x="2169994" y="560437"/>
                </a:cubicBezTo>
                <a:cubicBezTo>
                  <a:pt x="2183642" y="564986"/>
                  <a:pt x="2196981" y="570596"/>
                  <a:pt x="2210937" y="574085"/>
                </a:cubicBezTo>
                <a:cubicBezTo>
                  <a:pt x="2229134" y="578634"/>
                  <a:pt x="2247562" y="582343"/>
                  <a:pt x="2265528" y="587733"/>
                </a:cubicBezTo>
                <a:cubicBezTo>
                  <a:pt x="2293087" y="596001"/>
                  <a:pt x="2320119" y="605930"/>
                  <a:pt x="2347415" y="615028"/>
                </a:cubicBezTo>
                <a:lnTo>
                  <a:pt x="2429301" y="642324"/>
                </a:lnTo>
                <a:cubicBezTo>
                  <a:pt x="2442949" y="646873"/>
                  <a:pt x="2456138" y="653151"/>
                  <a:pt x="2470245" y="655972"/>
                </a:cubicBezTo>
                <a:cubicBezTo>
                  <a:pt x="2492991" y="660521"/>
                  <a:pt x="2515979" y="663993"/>
                  <a:pt x="2538483" y="669619"/>
                </a:cubicBezTo>
                <a:cubicBezTo>
                  <a:pt x="2552440" y="673108"/>
                  <a:pt x="2565470" y="679778"/>
                  <a:pt x="2579427" y="683267"/>
                </a:cubicBezTo>
                <a:cubicBezTo>
                  <a:pt x="2601931" y="688893"/>
                  <a:pt x="2625063" y="691699"/>
                  <a:pt x="2647665" y="696915"/>
                </a:cubicBezTo>
                <a:cubicBezTo>
                  <a:pt x="2684219" y="705350"/>
                  <a:pt x="2756848" y="724210"/>
                  <a:pt x="2756848" y="724210"/>
                </a:cubicBezTo>
                <a:cubicBezTo>
                  <a:pt x="2770496" y="733309"/>
                  <a:pt x="2796483" y="735156"/>
                  <a:pt x="2797791" y="751506"/>
                </a:cubicBezTo>
                <a:cubicBezTo>
                  <a:pt x="2808605" y="886689"/>
                  <a:pt x="2805018" y="999163"/>
                  <a:pt x="2770495" y="1119995"/>
                </a:cubicBezTo>
                <a:cubicBezTo>
                  <a:pt x="2766543" y="1133828"/>
                  <a:pt x="2762515" y="1147716"/>
                  <a:pt x="2756848" y="1160939"/>
                </a:cubicBezTo>
                <a:cubicBezTo>
                  <a:pt x="2748834" y="1179639"/>
                  <a:pt x="2741377" y="1198975"/>
                  <a:pt x="2729552" y="1215530"/>
                </a:cubicBezTo>
                <a:cubicBezTo>
                  <a:pt x="2718334" y="1231236"/>
                  <a:pt x="2702257" y="1242825"/>
                  <a:pt x="2688609" y="1256473"/>
                </a:cubicBezTo>
                <a:cubicBezTo>
                  <a:pt x="2677619" y="1300434"/>
                  <a:pt x="2675115" y="1327225"/>
                  <a:pt x="2647665" y="1365655"/>
                </a:cubicBezTo>
                <a:cubicBezTo>
                  <a:pt x="2636447" y="1381361"/>
                  <a:pt x="2619078" y="1391771"/>
                  <a:pt x="2606722" y="1406598"/>
                </a:cubicBezTo>
                <a:cubicBezTo>
                  <a:pt x="2567969" y="1453102"/>
                  <a:pt x="2587661" y="1452956"/>
                  <a:pt x="2538483" y="1502133"/>
                </a:cubicBezTo>
                <a:cubicBezTo>
                  <a:pt x="2526885" y="1513731"/>
                  <a:pt x="2511188" y="1520330"/>
                  <a:pt x="2497540" y="1529428"/>
                </a:cubicBezTo>
                <a:cubicBezTo>
                  <a:pt x="2483892" y="1547625"/>
                  <a:pt x="2472681" y="1567935"/>
                  <a:pt x="2456597" y="1584019"/>
                </a:cubicBezTo>
                <a:cubicBezTo>
                  <a:pt x="2440513" y="1600103"/>
                  <a:pt x="2419276" y="1610160"/>
                  <a:pt x="2402006" y="1624963"/>
                </a:cubicBezTo>
                <a:cubicBezTo>
                  <a:pt x="2387352" y="1637524"/>
                  <a:pt x="2374710" y="1652258"/>
                  <a:pt x="2361062" y="1665906"/>
                </a:cubicBezTo>
                <a:cubicBezTo>
                  <a:pt x="2347765" y="1705798"/>
                  <a:pt x="2338703" y="1742856"/>
                  <a:pt x="2306471" y="1775088"/>
                </a:cubicBezTo>
                <a:cubicBezTo>
                  <a:pt x="2296299" y="1785260"/>
                  <a:pt x="2279176" y="1784187"/>
                  <a:pt x="2265528" y="1788736"/>
                </a:cubicBezTo>
                <a:cubicBezTo>
                  <a:pt x="2247331" y="1806933"/>
                  <a:pt x="2231878" y="1828369"/>
                  <a:pt x="2210937" y="1843327"/>
                </a:cubicBezTo>
                <a:cubicBezTo>
                  <a:pt x="2199231" y="1851689"/>
                  <a:pt x="2184380" y="1856975"/>
                  <a:pt x="2169994" y="1856975"/>
                </a:cubicBezTo>
                <a:cubicBezTo>
                  <a:pt x="1987967" y="1856975"/>
                  <a:pt x="1806053" y="1847876"/>
                  <a:pt x="1624083" y="1843327"/>
                </a:cubicBezTo>
                <a:cubicBezTo>
                  <a:pt x="1592238" y="1838778"/>
                  <a:pt x="1560198" y="1835433"/>
                  <a:pt x="1528549" y="1829679"/>
                </a:cubicBezTo>
                <a:cubicBezTo>
                  <a:pt x="1355992" y="1798304"/>
                  <a:pt x="1667350" y="1813762"/>
                  <a:pt x="1241946" y="1775088"/>
                </a:cubicBezTo>
                <a:lnTo>
                  <a:pt x="1091821" y="1761440"/>
                </a:lnTo>
                <a:cubicBezTo>
                  <a:pt x="1069075" y="1756891"/>
                  <a:pt x="1046463" y="1751606"/>
                  <a:pt x="1023582" y="1747793"/>
                </a:cubicBezTo>
                <a:cubicBezTo>
                  <a:pt x="991852" y="1742505"/>
                  <a:pt x="959082" y="1742609"/>
                  <a:pt x="928048" y="1734145"/>
                </a:cubicBezTo>
                <a:cubicBezTo>
                  <a:pt x="908420" y="1728792"/>
                  <a:pt x="892943" y="1712695"/>
                  <a:pt x="873456" y="1706849"/>
                </a:cubicBezTo>
                <a:cubicBezTo>
                  <a:pt x="846951" y="1698897"/>
                  <a:pt x="818705" y="1698628"/>
                  <a:pt x="791570" y="1693201"/>
                </a:cubicBezTo>
                <a:cubicBezTo>
                  <a:pt x="773177" y="1689523"/>
                  <a:pt x="755451" y="1682814"/>
                  <a:pt x="736979" y="1679554"/>
                </a:cubicBezTo>
                <a:cubicBezTo>
                  <a:pt x="678053" y="1669155"/>
                  <a:pt x="618580" y="1662095"/>
                  <a:pt x="559558" y="1652258"/>
                </a:cubicBezTo>
                <a:cubicBezTo>
                  <a:pt x="536677" y="1648444"/>
                  <a:pt x="514200" y="1642424"/>
                  <a:pt x="491319" y="1638610"/>
                </a:cubicBezTo>
                <a:cubicBezTo>
                  <a:pt x="432297" y="1628773"/>
                  <a:pt x="373038" y="1620413"/>
                  <a:pt x="313898" y="1611315"/>
                </a:cubicBezTo>
                <a:cubicBezTo>
                  <a:pt x="246371" y="1582375"/>
                  <a:pt x="199975" y="1564705"/>
                  <a:pt x="136477" y="1529428"/>
                </a:cubicBezTo>
                <a:cubicBezTo>
                  <a:pt x="122139" y="1521462"/>
                  <a:pt x="109182" y="1511231"/>
                  <a:pt x="95534" y="1502133"/>
                </a:cubicBezTo>
                <a:cubicBezTo>
                  <a:pt x="81886" y="1483936"/>
                  <a:pt x="63829" y="1468328"/>
                  <a:pt x="54591" y="1447542"/>
                </a:cubicBezTo>
                <a:cubicBezTo>
                  <a:pt x="45170" y="1426344"/>
                  <a:pt x="47046" y="1401682"/>
                  <a:pt x="40943" y="1379303"/>
                </a:cubicBezTo>
                <a:cubicBezTo>
                  <a:pt x="-5401" y="1209372"/>
                  <a:pt x="28283" y="1385226"/>
                  <a:pt x="0" y="1215530"/>
                </a:cubicBezTo>
                <a:cubicBezTo>
                  <a:pt x="4549" y="1138193"/>
                  <a:pt x="6303" y="1060640"/>
                  <a:pt x="13648" y="983518"/>
                </a:cubicBezTo>
                <a:cubicBezTo>
                  <a:pt x="18009" y="937724"/>
                  <a:pt x="40217" y="903809"/>
                  <a:pt x="54591" y="860688"/>
                </a:cubicBezTo>
                <a:cubicBezTo>
                  <a:pt x="65064" y="829269"/>
                  <a:pt x="74439" y="797425"/>
                  <a:pt x="81886" y="765154"/>
                </a:cubicBezTo>
                <a:cubicBezTo>
                  <a:pt x="117913" y="609038"/>
                  <a:pt x="76379" y="740732"/>
                  <a:pt x="109182" y="642324"/>
                </a:cubicBezTo>
                <a:cubicBezTo>
                  <a:pt x="118280" y="578634"/>
                  <a:pt x="126443" y="514804"/>
                  <a:pt x="136477" y="451255"/>
                </a:cubicBezTo>
                <a:cubicBezTo>
                  <a:pt x="140095" y="428342"/>
                  <a:pt x="146844" y="405980"/>
                  <a:pt x="150125" y="383016"/>
                </a:cubicBezTo>
                <a:cubicBezTo>
                  <a:pt x="155951" y="342235"/>
                  <a:pt x="157509" y="300903"/>
                  <a:pt x="163773" y="260187"/>
                </a:cubicBezTo>
                <a:cubicBezTo>
                  <a:pt x="166625" y="241648"/>
                  <a:pt x="173352" y="223906"/>
                  <a:pt x="177421" y="205595"/>
                </a:cubicBezTo>
                <a:cubicBezTo>
                  <a:pt x="199380" y="106779"/>
                  <a:pt x="180327" y="169579"/>
                  <a:pt x="204716" y="96413"/>
                </a:cubicBezTo>
                <a:lnTo>
                  <a:pt x="150125" y="41822"/>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0" y="4556735"/>
            <a:ext cx="9144000" cy="553998"/>
          </a:xfrm>
          <a:prstGeom prst="rect">
            <a:avLst/>
          </a:prstGeom>
          <a:noFill/>
        </p:spPr>
        <p:txBody>
          <a:bodyPr wrap="square" rtlCol="0">
            <a:spAutoFit/>
          </a:bodyPr>
          <a:lstStyle/>
          <a:p>
            <a:r>
              <a:rPr lang="fr-FR" sz="3000" b="1" u="sng" dirty="0" smtClean="0">
                <a:solidFill>
                  <a:srgbClr val="FFFF00"/>
                </a:solidFill>
              </a:rPr>
              <a:t>Premier changement</a:t>
            </a:r>
            <a:r>
              <a:rPr lang="fr-FR" sz="3000" b="1" dirty="0" smtClean="0">
                <a:solidFill>
                  <a:srgbClr val="FFFF00"/>
                </a:solidFill>
              </a:rPr>
              <a:t>, entre aujourd’hui et  …</a:t>
            </a:r>
            <a:endParaRPr lang="fr-FR" sz="3000" b="1" dirty="0">
              <a:solidFill>
                <a:srgbClr val="FFFF00"/>
              </a:solidFill>
            </a:endParaRPr>
          </a:p>
        </p:txBody>
      </p:sp>
      <p:sp>
        <p:nvSpPr>
          <p:cNvPr id="11" name="ZoneTexte 10"/>
          <p:cNvSpPr txBox="1"/>
          <p:nvPr/>
        </p:nvSpPr>
        <p:spPr>
          <a:xfrm>
            <a:off x="7455797" y="118373"/>
            <a:ext cx="1436683" cy="646331"/>
          </a:xfrm>
          <a:prstGeom prst="rect">
            <a:avLst/>
          </a:prstGeom>
          <a:noFill/>
          <a:ln w="19050">
            <a:solidFill>
              <a:srgbClr val="33CCFF"/>
            </a:solidFill>
          </a:ln>
        </p:spPr>
        <p:txBody>
          <a:bodyPr wrap="square" rtlCol="0">
            <a:spAutoFit/>
          </a:bodyPr>
          <a:lstStyle/>
          <a:p>
            <a:pPr algn="ctr"/>
            <a:r>
              <a:rPr lang="fr-FR" b="1" dirty="0" smtClean="0">
                <a:solidFill>
                  <a:srgbClr val="33CCFF"/>
                </a:solidFill>
              </a:rPr>
              <a:t>Glaciers continentaux </a:t>
            </a:r>
            <a:endParaRPr lang="fr-FR" b="1" dirty="0">
              <a:solidFill>
                <a:srgbClr val="33CCFF"/>
              </a:solidFill>
            </a:endParaRPr>
          </a:p>
        </p:txBody>
      </p:sp>
      <p:cxnSp>
        <p:nvCxnSpPr>
          <p:cNvPr id="13" name="Connecteur droit 12"/>
          <p:cNvCxnSpPr>
            <a:stCxn id="11" idx="1"/>
          </p:cNvCxnSpPr>
          <p:nvPr/>
        </p:nvCxnSpPr>
        <p:spPr>
          <a:xfrm flipH="1">
            <a:off x="4178925" y="441539"/>
            <a:ext cx="3276872" cy="107141"/>
          </a:xfrm>
          <a:prstGeom prst="line">
            <a:avLst/>
          </a:prstGeom>
          <a:ln w="19050">
            <a:solidFill>
              <a:srgbClr val="33CCFF"/>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a:stCxn id="11" idx="1"/>
          </p:cNvCxnSpPr>
          <p:nvPr/>
        </p:nvCxnSpPr>
        <p:spPr>
          <a:xfrm flipH="1">
            <a:off x="5796136" y="441539"/>
            <a:ext cx="1659661" cy="3995573"/>
          </a:xfrm>
          <a:prstGeom prst="line">
            <a:avLst/>
          </a:prstGeom>
          <a:ln w="19050">
            <a:solidFill>
              <a:srgbClr val="33CCFF"/>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179512" y="44624"/>
            <a:ext cx="2160240" cy="461665"/>
          </a:xfrm>
          <a:prstGeom prst="rect">
            <a:avLst/>
          </a:prstGeom>
          <a:solidFill>
            <a:schemeClr val="tx1"/>
          </a:solidFill>
        </p:spPr>
        <p:txBody>
          <a:bodyPr wrap="square" rtlCol="0">
            <a:spAutoFit/>
          </a:bodyPr>
          <a:lstStyle/>
          <a:p>
            <a:r>
              <a:rPr lang="fr-FR" sz="2400" b="1" dirty="0" smtClean="0">
                <a:solidFill>
                  <a:schemeClr val="bg1"/>
                </a:solidFill>
              </a:rPr>
              <a:t>Temps présent</a:t>
            </a:r>
            <a:endParaRPr lang="fr-FR" sz="2400" b="1" dirty="0">
              <a:solidFill>
                <a:schemeClr val="bg1"/>
              </a:solidFill>
            </a:endParaRPr>
          </a:p>
        </p:txBody>
      </p:sp>
    </p:spTree>
    <p:extLst>
      <p:ext uri="{BB962C8B-B14F-4D97-AF65-F5344CB8AC3E}">
        <p14:creationId xmlns:p14="http://schemas.microsoft.com/office/powerpoint/2010/main" val="319447804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Thomas\Desktop\Conference, travail, données essai\conference\Terre (hors climat)\10 milliards d'années d'histoire, 10 juillet, 16h\+ 250 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25" y="60568"/>
            <a:ext cx="7923370" cy="416052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0" y="4077072"/>
            <a:ext cx="9144000" cy="2862322"/>
          </a:xfrm>
          <a:prstGeom prst="rect">
            <a:avLst/>
          </a:prstGeom>
          <a:noFill/>
        </p:spPr>
        <p:txBody>
          <a:bodyPr wrap="square" rtlCol="0">
            <a:spAutoFit/>
          </a:bodyPr>
          <a:lstStyle/>
          <a:p>
            <a:r>
              <a:rPr lang="fr-FR" sz="3000" b="1" dirty="0" smtClean="0">
                <a:solidFill>
                  <a:srgbClr val="FFFF00"/>
                </a:solidFill>
              </a:rPr>
              <a:t>On peut encore proposer que, dans 250 Ma, les Amériques et l’Eurafrique se souderont par fermeture complète de l’Atlantique. Extrapoler plus loin le mouvement des continents serait illusoire. Et avec les milliards d’années, le refroidissement interne va faire baisser le volcanisme, ralentir les mouvements … </a:t>
            </a:r>
            <a:endParaRPr lang="fr-FR" sz="3000" b="1" dirty="0">
              <a:solidFill>
                <a:srgbClr val="FFFF00"/>
              </a:solidFill>
            </a:endParaRPr>
          </a:p>
        </p:txBody>
      </p:sp>
      <p:sp>
        <p:nvSpPr>
          <p:cNvPr id="6" name="ZoneTexte 5"/>
          <p:cNvSpPr txBox="1"/>
          <p:nvPr/>
        </p:nvSpPr>
        <p:spPr>
          <a:xfrm>
            <a:off x="7020272" y="132997"/>
            <a:ext cx="1800200" cy="584775"/>
          </a:xfrm>
          <a:prstGeom prst="rect">
            <a:avLst/>
          </a:prstGeom>
          <a:noFill/>
        </p:spPr>
        <p:txBody>
          <a:bodyPr wrap="square" rtlCol="0">
            <a:spAutoFit/>
          </a:bodyPr>
          <a:lstStyle/>
          <a:p>
            <a:r>
              <a:rPr lang="fr-FR" sz="3200" b="1" dirty="0" smtClean="0">
                <a:solidFill>
                  <a:schemeClr val="bg1"/>
                </a:solidFill>
              </a:rPr>
              <a:t>+ 250 Ma</a:t>
            </a:r>
            <a:endParaRPr lang="fr-FR" sz="3200" b="1" dirty="0">
              <a:solidFill>
                <a:schemeClr val="bg1"/>
              </a:solidFill>
            </a:endParaRPr>
          </a:p>
        </p:txBody>
      </p:sp>
    </p:spTree>
    <p:extLst>
      <p:ext uri="{BB962C8B-B14F-4D97-AF65-F5344CB8AC3E}">
        <p14:creationId xmlns:p14="http://schemas.microsoft.com/office/powerpoint/2010/main" val="150049486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Thomas\Desktop\Conference, travail, données essai\conference\Terre (hors climat)\10 milliards d'années d'histoire, 10 juillet, 16h\+ 250 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25" y="60568"/>
            <a:ext cx="7923370" cy="416052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0" y="4077072"/>
            <a:ext cx="9144000" cy="2893100"/>
          </a:xfrm>
          <a:prstGeom prst="rect">
            <a:avLst/>
          </a:prstGeom>
          <a:noFill/>
        </p:spPr>
        <p:txBody>
          <a:bodyPr wrap="square" rtlCol="0">
            <a:spAutoFit/>
          </a:bodyPr>
          <a:lstStyle/>
          <a:p>
            <a:r>
              <a:rPr lang="fr-FR" sz="2600" b="1" dirty="0" smtClean="0">
                <a:solidFill>
                  <a:srgbClr val="FFFF00"/>
                </a:solidFill>
              </a:rPr>
              <a:t>Comme il y a eu 5 grandes extinctions depuis -550 Ma, soit statistiquement une tous les 110 Ma, il y aura eu 2 à 3 nouvelles grandes extinctions de plus (sans compter « la notre »), et la vie de l’époque sera bien modifiée. </a:t>
            </a:r>
          </a:p>
          <a:p>
            <a:r>
              <a:rPr lang="fr-FR" sz="2600" b="1" dirty="0" smtClean="0">
                <a:solidFill>
                  <a:srgbClr val="FFFF00"/>
                </a:solidFill>
              </a:rPr>
              <a:t>Face à ces incertitudes, que peut-on raisonnablement prévoir (au sens prévision économique, pas astrologique) pour l’avenir plus lointain ? </a:t>
            </a:r>
            <a:endParaRPr lang="fr-FR" sz="2600" b="1" dirty="0">
              <a:solidFill>
                <a:srgbClr val="FFFF00"/>
              </a:solidFill>
            </a:endParaRPr>
          </a:p>
        </p:txBody>
      </p:sp>
      <p:sp>
        <p:nvSpPr>
          <p:cNvPr id="6" name="ZoneTexte 5"/>
          <p:cNvSpPr txBox="1"/>
          <p:nvPr/>
        </p:nvSpPr>
        <p:spPr>
          <a:xfrm>
            <a:off x="7020272" y="132997"/>
            <a:ext cx="1800200" cy="584775"/>
          </a:xfrm>
          <a:prstGeom prst="rect">
            <a:avLst/>
          </a:prstGeom>
          <a:noFill/>
        </p:spPr>
        <p:txBody>
          <a:bodyPr wrap="square" rtlCol="0">
            <a:spAutoFit/>
          </a:bodyPr>
          <a:lstStyle/>
          <a:p>
            <a:r>
              <a:rPr lang="fr-FR" sz="3200" b="1" dirty="0" smtClean="0">
                <a:solidFill>
                  <a:schemeClr val="bg1"/>
                </a:solidFill>
              </a:rPr>
              <a:t>+ 250 Ma</a:t>
            </a:r>
            <a:endParaRPr lang="fr-FR" sz="3200" b="1" dirty="0">
              <a:solidFill>
                <a:schemeClr val="bg1"/>
              </a:solidFill>
            </a:endParaRPr>
          </a:p>
        </p:txBody>
      </p:sp>
    </p:spTree>
    <p:extLst>
      <p:ext uri="{BB962C8B-B14F-4D97-AF65-F5344CB8AC3E}">
        <p14:creationId xmlns:p14="http://schemas.microsoft.com/office/powerpoint/2010/main" val="350773498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76817"/>
            <a:ext cx="6948264" cy="5152383"/>
          </a:xfrm>
          <a:prstGeom prst="rect">
            <a:avLst/>
          </a:prstGeom>
        </p:spPr>
      </p:pic>
      <p:sp>
        <p:nvSpPr>
          <p:cNvPr id="3" name="ZoneTexte 2"/>
          <p:cNvSpPr txBox="1"/>
          <p:nvPr/>
        </p:nvSpPr>
        <p:spPr>
          <a:xfrm rot="16200000">
            <a:off x="3620363" y="1356302"/>
            <a:ext cx="5266166" cy="338554"/>
          </a:xfrm>
          <a:prstGeom prst="rect">
            <a:avLst/>
          </a:prstGeom>
          <a:noFill/>
        </p:spPr>
        <p:txBody>
          <a:bodyPr wrap="square" rtlCol="0">
            <a:spAutoFit/>
          </a:bodyPr>
          <a:lstStyle/>
          <a:p>
            <a:r>
              <a:rPr lang="fr-FR" sz="1600" b="1" dirty="0" smtClean="0"/>
              <a:t>CO</a:t>
            </a:r>
            <a:r>
              <a:rPr lang="fr-FR" sz="1600" b="1" baseline="-25000" dirty="0" smtClean="0"/>
              <a:t>2</a:t>
            </a:r>
            <a:r>
              <a:rPr lang="fr-FR" sz="1600" b="1" dirty="0" smtClean="0"/>
              <a:t> atmosphérique </a:t>
            </a:r>
            <a:r>
              <a:rPr lang="fr-FR" sz="1200" b="1" dirty="0" smtClean="0"/>
              <a:t>(1 = teneur </a:t>
            </a:r>
            <a:r>
              <a:rPr lang="fr-FR" sz="1200" b="1" dirty="0" err="1" smtClean="0"/>
              <a:t>pré-industrielle</a:t>
            </a:r>
            <a:r>
              <a:rPr lang="fr-FR" sz="1200" b="1" dirty="0" smtClean="0"/>
              <a:t>)</a:t>
            </a:r>
            <a:endParaRPr lang="fr-FR" sz="1200" b="1" dirty="0"/>
          </a:p>
        </p:txBody>
      </p:sp>
      <p:sp>
        <p:nvSpPr>
          <p:cNvPr id="4" name="ZoneTexte 3"/>
          <p:cNvSpPr txBox="1"/>
          <p:nvPr/>
        </p:nvSpPr>
        <p:spPr>
          <a:xfrm>
            <a:off x="0" y="5336048"/>
            <a:ext cx="9252520" cy="1477328"/>
          </a:xfrm>
          <a:prstGeom prst="rect">
            <a:avLst/>
          </a:prstGeom>
          <a:noFill/>
        </p:spPr>
        <p:txBody>
          <a:bodyPr wrap="square" rtlCol="0">
            <a:spAutoFit/>
          </a:bodyPr>
          <a:lstStyle/>
          <a:p>
            <a:r>
              <a:rPr lang="fr-FR" sz="3000" b="1" dirty="0" smtClean="0">
                <a:solidFill>
                  <a:srgbClr val="FFFF00"/>
                </a:solidFill>
              </a:rPr>
              <a:t>A priori, le CO</a:t>
            </a:r>
            <a:r>
              <a:rPr lang="fr-FR" sz="3000" b="1" baseline="-25000" dirty="0" smtClean="0">
                <a:solidFill>
                  <a:srgbClr val="FFFF00"/>
                </a:solidFill>
              </a:rPr>
              <a:t>2</a:t>
            </a:r>
            <a:r>
              <a:rPr lang="fr-FR" sz="3000" b="1" dirty="0" smtClean="0">
                <a:solidFill>
                  <a:srgbClr val="FFFF00"/>
                </a:solidFill>
              </a:rPr>
              <a:t> devrait continuer à baisser car il se fera de plus en plus de calcaire. Mais ça ne va pas pouvoir baisser beaucoup, car il n’en reste presque plus (0,03 %) !</a:t>
            </a:r>
            <a:endParaRPr lang="fr-FR" sz="3000" b="1" dirty="0">
              <a:solidFill>
                <a:srgbClr val="FFFF00"/>
              </a:solidFill>
            </a:endParaRPr>
          </a:p>
        </p:txBody>
      </p:sp>
      <p:sp>
        <p:nvSpPr>
          <p:cNvPr id="5" name="Rectangle 4"/>
          <p:cNvSpPr/>
          <p:nvPr/>
        </p:nvSpPr>
        <p:spPr>
          <a:xfrm>
            <a:off x="7092280" y="76817"/>
            <a:ext cx="1944216" cy="515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p:cNvSpPr/>
          <p:nvPr/>
        </p:nvSpPr>
        <p:spPr>
          <a:xfrm rot="5400000">
            <a:off x="8650529" y="4530356"/>
            <a:ext cx="216024" cy="21602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24"/>
          <p:cNvCxnSpPr/>
          <p:nvPr/>
        </p:nvCxnSpPr>
        <p:spPr>
          <a:xfrm>
            <a:off x="6012160" y="4609407"/>
            <a:ext cx="0" cy="1080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Forme libre 26"/>
          <p:cNvSpPr/>
          <p:nvPr/>
        </p:nvSpPr>
        <p:spPr>
          <a:xfrm>
            <a:off x="5501089" y="4590361"/>
            <a:ext cx="183615" cy="3673"/>
          </a:xfrm>
          <a:custGeom>
            <a:avLst/>
            <a:gdLst>
              <a:gd name="connsiteX0" fmla="*/ 0 w 183615"/>
              <a:gd name="connsiteY0" fmla="*/ 0 h 3673"/>
              <a:gd name="connsiteX1" fmla="*/ 183615 w 183615"/>
              <a:gd name="connsiteY1" fmla="*/ 3673 h 3673"/>
            </a:gdLst>
            <a:ahLst/>
            <a:cxnLst>
              <a:cxn ang="0">
                <a:pos x="connsiteX0" y="connsiteY0"/>
              </a:cxn>
              <a:cxn ang="0">
                <a:pos x="connsiteX1" y="connsiteY1"/>
              </a:cxn>
            </a:cxnLst>
            <a:rect l="l" t="t" r="r" b="b"/>
            <a:pathLst>
              <a:path w="183615" h="3673">
                <a:moveTo>
                  <a:pt x="0" y="0"/>
                </a:moveTo>
                <a:lnTo>
                  <a:pt x="183615" y="3673"/>
                </a:lnTo>
              </a:path>
            </a:pathLst>
          </a:custGeom>
          <a:noFill/>
          <a:ln w="57150">
            <a:solidFill>
              <a:srgbClr val="32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a:off x="5508104" y="4530356"/>
            <a:ext cx="1443072" cy="6268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p:cNvSpPr/>
          <p:nvPr/>
        </p:nvSpPr>
        <p:spPr>
          <a:xfrm>
            <a:off x="5292080" y="4653136"/>
            <a:ext cx="288032" cy="158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p:nvSpPr>
        <p:spPr>
          <a:xfrm>
            <a:off x="5220072" y="4638368"/>
            <a:ext cx="207935" cy="307777"/>
          </a:xfrm>
          <a:prstGeom prst="rect">
            <a:avLst/>
          </a:prstGeom>
          <a:noFill/>
        </p:spPr>
        <p:txBody>
          <a:bodyPr wrap="square" rtlCol="0">
            <a:spAutoFit/>
          </a:bodyPr>
          <a:lstStyle/>
          <a:p>
            <a:r>
              <a:rPr lang="fr-FR" sz="1400" b="1" dirty="0" smtClean="0"/>
              <a:t>0</a:t>
            </a:r>
            <a:endParaRPr lang="fr-FR" sz="1400" b="1" dirty="0"/>
          </a:p>
        </p:txBody>
      </p:sp>
      <p:sp>
        <p:nvSpPr>
          <p:cNvPr id="32" name="ZoneTexte 31"/>
          <p:cNvSpPr txBox="1"/>
          <p:nvPr/>
        </p:nvSpPr>
        <p:spPr>
          <a:xfrm>
            <a:off x="5753253" y="4653136"/>
            <a:ext cx="2897276" cy="292388"/>
          </a:xfrm>
          <a:prstGeom prst="rect">
            <a:avLst/>
          </a:prstGeom>
          <a:noFill/>
        </p:spPr>
        <p:txBody>
          <a:bodyPr wrap="square" rtlCol="0">
            <a:spAutoFit/>
          </a:bodyPr>
          <a:lstStyle/>
          <a:p>
            <a:r>
              <a:rPr lang="fr-FR" sz="1300" b="1" dirty="0" smtClean="0">
                <a:latin typeface="Arial" panose="020B0604020202020204" pitchFamily="34" charset="0"/>
                <a:cs typeface="Arial" panose="020B0604020202020204" pitchFamily="34" charset="0"/>
              </a:rPr>
              <a:t>+0,5                  +1,5                  +2,5 </a:t>
            </a:r>
            <a:endParaRPr lang="fr-FR" sz="1300" b="1" dirty="0">
              <a:latin typeface="Arial" panose="020B0604020202020204" pitchFamily="34" charset="0"/>
              <a:cs typeface="Arial" panose="020B0604020202020204" pitchFamily="34" charset="0"/>
            </a:endParaRPr>
          </a:p>
        </p:txBody>
      </p:sp>
      <p:cxnSp>
        <p:nvCxnSpPr>
          <p:cNvPr id="34" name="Connecteur droit 33"/>
          <p:cNvCxnSpPr/>
          <p:nvPr/>
        </p:nvCxnSpPr>
        <p:spPr>
          <a:xfrm flipV="1">
            <a:off x="7172926" y="4707774"/>
            <a:ext cx="1132059" cy="1916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a:off x="7164288" y="4617132"/>
            <a:ext cx="0" cy="1080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8316416" y="4617132"/>
            <a:ext cx="0" cy="1080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rme libre 10"/>
          <p:cNvSpPr/>
          <p:nvPr/>
        </p:nvSpPr>
        <p:spPr>
          <a:xfrm>
            <a:off x="5660967" y="4601095"/>
            <a:ext cx="2689168" cy="8312"/>
          </a:xfrm>
          <a:custGeom>
            <a:avLst/>
            <a:gdLst>
              <a:gd name="connsiteX0" fmla="*/ 0 w 2689168"/>
              <a:gd name="connsiteY0" fmla="*/ 0 h 8312"/>
              <a:gd name="connsiteX1" fmla="*/ 2689168 w 2689168"/>
              <a:gd name="connsiteY1" fmla="*/ 8312 h 8312"/>
            </a:gdLst>
            <a:ahLst/>
            <a:cxnLst>
              <a:cxn ang="0">
                <a:pos x="connsiteX0" y="connsiteY0"/>
              </a:cxn>
              <a:cxn ang="0">
                <a:pos x="connsiteX1" y="connsiteY1"/>
              </a:cxn>
            </a:cxnLst>
            <a:rect l="l" t="t" r="r" b="b"/>
            <a:pathLst>
              <a:path w="2689168" h="8312">
                <a:moveTo>
                  <a:pt x="0" y="0"/>
                </a:moveTo>
                <a:lnTo>
                  <a:pt x="2689168" y="8312"/>
                </a:lnTo>
              </a:path>
            </a:pathLst>
          </a:custGeom>
          <a:noFill/>
          <a:ln w="76200">
            <a:solidFill>
              <a:srgbClr val="32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orme libre 11"/>
          <p:cNvSpPr/>
          <p:nvPr/>
        </p:nvSpPr>
        <p:spPr>
          <a:xfrm>
            <a:off x="5436096" y="4638368"/>
            <a:ext cx="3222522" cy="0"/>
          </a:xfrm>
          <a:custGeom>
            <a:avLst/>
            <a:gdLst>
              <a:gd name="connsiteX0" fmla="*/ 0 w 3222522"/>
              <a:gd name="connsiteY0" fmla="*/ 0 h 0"/>
              <a:gd name="connsiteX1" fmla="*/ 66368 w 3222522"/>
              <a:gd name="connsiteY1" fmla="*/ 0 h 0"/>
              <a:gd name="connsiteX2" fmla="*/ 3222522 w 3222522"/>
              <a:gd name="connsiteY2" fmla="*/ 0 h 0"/>
            </a:gdLst>
            <a:ahLst/>
            <a:cxnLst>
              <a:cxn ang="0">
                <a:pos x="connsiteX0" y="connsiteY0"/>
              </a:cxn>
              <a:cxn ang="0">
                <a:pos x="connsiteX1" y="connsiteY1"/>
              </a:cxn>
              <a:cxn ang="0">
                <a:pos x="connsiteX2" y="connsiteY2"/>
              </a:cxn>
            </a:cxnLst>
            <a:rect l="l" t="t" r="r" b="b"/>
            <a:pathLst>
              <a:path w="3222522">
                <a:moveTo>
                  <a:pt x="0" y="0"/>
                </a:moveTo>
                <a:lnTo>
                  <a:pt x="66368" y="0"/>
                </a:lnTo>
                <a:lnTo>
                  <a:pt x="3222522"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p:cNvSpPr/>
          <p:nvPr/>
        </p:nvSpPr>
        <p:spPr>
          <a:xfrm>
            <a:off x="5364088" y="4530356"/>
            <a:ext cx="799103" cy="159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p:cNvSpPr/>
          <p:nvPr/>
        </p:nvSpPr>
        <p:spPr>
          <a:xfrm>
            <a:off x="5796136" y="4546288"/>
            <a:ext cx="687671" cy="383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p:cNvSpPr/>
          <p:nvPr/>
        </p:nvSpPr>
        <p:spPr>
          <a:xfrm>
            <a:off x="6434162" y="76817"/>
            <a:ext cx="2602334" cy="51523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 name="ZoneTexte 40"/>
          <p:cNvSpPr txBox="1"/>
          <p:nvPr/>
        </p:nvSpPr>
        <p:spPr>
          <a:xfrm>
            <a:off x="6434163" y="188640"/>
            <a:ext cx="2709838" cy="2246769"/>
          </a:xfrm>
          <a:prstGeom prst="rect">
            <a:avLst/>
          </a:prstGeom>
          <a:noFill/>
        </p:spPr>
        <p:txBody>
          <a:bodyPr wrap="square" rtlCol="0">
            <a:spAutoFit/>
          </a:bodyPr>
          <a:lstStyle/>
          <a:p>
            <a:r>
              <a:rPr lang="fr-FR" sz="2800" b="1" dirty="0" smtClean="0">
                <a:solidFill>
                  <a:srgbClr val="FFFF00"/>
                </a:solidFill>
              </a:rPr>
              <a:t>Que peut-on raisonnablement prévoir quant aux climats futurs ?</a:t>
            </a:r>
            <a:endParaRPr lang="fr-FR" sz="2800" b="1" dirty="0">
              <a:solidFill>
                <a:srgbClr val="FFFF00"/>
              </a:solidFill>
            </a:endParaRPr>
          </a:p>
        </p:txBody>
      </p:sp>
      <p:sp>
        <p:nvSpPr>
          <p:cNvPr id="44" name="Forme libre 43"/>
          <p:cNvSpPr/>
          <p:nvPr/>
        </p:nvSpPr>
        <p:spPr>
          <a:xfrm>
            <a:off x="5336381" y="4624388"/>
            <a:ext cx="0" cy="90487"/>
          </a:xfrm>
          <a:custGeom>
            <a:avLst/>
            <a:gdLst>
              <a:gd name="connsiteX0" fmla="*/ 0 w 0"/>
              <a:gd name="connsiteY0" fmla="*/ 0 h 90487"/>
              <a:gd name="connsiteX1" fmla="*/ 0 w 0"/>
              <a:gd name="connsiteY1" fmla="*/ 90487 h 90487"/>
              <a:gd name="connsiteX2" fmla="*/ 0 w 0"/>
              <a:gd name="connsiteY2" fmla="*/ 90487 h 90487"/>
            </a:gdLst>
            <a:ahLst/>
            <a:cxnLst>
              <a:cxn ang="0">
                <a:pos x="connsiteX0" y="connsiteY0"/>
              </a:cxn>
              <a:cxn ang="0">
                <a:pos x="connsiteX1" y="connsiteY1"/>
              </a:cxn>
              <a:cxn ang="0">
                <a:pos x="connsiteX2" y="connsiteY2"/>
              </a:cxn>
            </a:cxnLst>
            <a:rect l="l" t="t" r="r" b="b"/>
            <a:pathLst>
              <a:path h="90487">
                <a:moveTo>
                  <a:pt x="0" y="0"/>
                </a:moveTo>
                <a:lnTo>
                  <a:pt x="0" y="90487"/>
                </a:lnTo>
                <a:lnTo>
                  <a:pt x="0" y="90487"/>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5412876" y="4469091"/>
            <a:ext cx="360040" cy="323165"/>
          </a:xfrm>
          <a:prstGeom prst="rect">
            <a:avLst/>
          </a:prstGeom>
          <a:noFill/>
        </p:spPr>
        <p:txBody>
          <a:bodyPr wrap="square" rtlCol="0">
            <a:spAutoFit/>
          </a:bodyPr>
          <a:lstStyle/>
          <a:p>
            <a:r>
              <a:rPr lang="fr-FR" sz="1500" b="1" dirty="0" smtClean="0"/>
              <a:t>0</a:t>
            </a:r>
            <a:endParaRPr lang="fr-FR" sz="1500" b="1" dirty="0"/>
          </a:p>
        </p:txBody>
      </p:sp>
      <p:sp>
        <p:nvSpPr>
          <p:cNvPr id="7" name="Forme libre 6"/>
          <p:cNvSpPr/>
          <p:nvPr/>
        </p:nvSpPr>
        <p:spPr>
          <a:xfrm>
            <a:off x="5295900" y="4635500"/>
            <a:ext cx="152400" cy="0"/>
          </a:xfrm>
          <a:custGeom>
            <a:avLst/>
            <a:gdLst>
              <a:gd name="connsiteX0" fmla="*/ 0 w 152400"/>
              <a:gd name="connsiteY0" fmla="*/ 0 h 0"/>
              <a:gd name="connsiteX1" fmla="*/ 152400 w 152400"/>
              <a:gd name="connsiteY1" fmla="*/ 0 h 0"/>
            </a:gdLst>
            <a:ahLst/>
            <a:cxnLst>
              <a:cxn ang="0">
                <a:pos x="connsiteX0" y="connsiteY0"/>
              </a:cxn>
              <a:cxn ang="0">
                <a:pos x="connsiteX1" y="connsiteY1"/>
              </a:cxn>
            </a:cxnLst>
            <a:rect l="l" t="t" r="r" b="b"/>
            <a:pathLst>
              <a:path w="152400">
                <a:moveTo>
                  <a:pt x="0" y="0"/>
                </a:moveTo>
                <a:lnTo>
                  <a:pt x="1524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9440407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76817"/>
            <a:ext cx="6948264" cy="5152383"/>
          </a:xfrm>
          <a:prstGeom prst="rect">
            <a:avLst/>
          </a:prstGeom>
        </p:spPr>
      </p:pic>
      <p:sp>
        <p:nvSpPr>
          <p:cNvPr id="3" name="ZoneTexte 2"/>
          <p:cNvSpPr txBox="1"/>
          <p:nvPr/>
        </p:nvSpPr>
        <p:spPr>
          <a:xfrm rot="16200000">
            <a:off x="3620363" y="1356302"/>
            <a:ext cx="5266166" cy="338554"/>
          </a:xfrm>
          <a:prstGeom prst="rect">
            <a:avLst/>
          </a:prstGeom>
          <a:noFill/>
        </p:spPr>
        <p:txBody>
          <a:bodyPr wrap="square" rtlCol="0">
            <a:spAutoFit/>
          </a:bodyPr>
          <a:lstStyle/>
          <a:p>
            <a:r>
              <a:rPr lang="fr-FR" sz="1600" b="1" dirty="0" smtClean="0"/>
              <a:t>CO</a:t>
            </a:r>
            <a:r>
              <a:rPr lang="fr-FR" sz="1600" b="1" baseline="-25000" dirty="0" smtClean="0"/>
              <a:t>2</a:t>
            </a:r>
            <a:r>
              <a:rPr lang="fr-FR" sz="1600" b="1" dirty="0" smtClean="0"/>
              <a:t> atmosphérique </a:t>
            </a:r>
            <a:r>
              <a:rPr lang="fr-FR" sz="1200" b="1" dirty="0" smtClean="0"/>
              <a:t>(1 = teneur </a:t>
            </a:r>
            <a:r>
              <a:rPr lang="fr-FR" sz="1200" b="1" dirty="0" err="1" smtClean="0"/>
              <a:t>pré-industrielle</a:t>
            </a:r>
            <a:r>
              <a:rPr lang="fr-FR" sz="1200" b="1" dirty="0" smtClean="0"/>
              <a:t>)</a:t>
            </a:r>
            <a:endParaRPr lang="fr-FR" sz="1200" b="1" dirty="0"/>
          </a:p>
        </p:txBody>
      </p:sp>
      <p:sp>
        <p:nvSpPr>
          <p:cNvPr id="4" name="ZoneTexte 3"/>
          <p:cNvSpPr txBox="1"/>
          <p:nvPr/>
        </p:nvSpPr>
        <p:spPr>
          <a:xfrm>
            <a:off x="0" y="5336048"/>
            <a:ext cx="9252520" cy="1477328"/>
          </a:xfrm>
          <a:prstGeom prst="rect">
            <a:avLst/>
          </a:prstGeom>
          <a:noFill/>
        </p:spPr>
        <p:txBody>
          <a:bodyPr wrap="square" rtlCol="0">
            <a:spAutoFit/>
          </a:bodyPr>
          <a:lstStyle/>
          <a:p>
            <a:r>
              <a:rPr lang="fr-FR" sz="3000" b="1" dirty="0" smtClean="0">
                <a:solidFill>
                  <a:srgbClr val="FFFF00"/>
                </a:solidFill>
              </a:rPr>
              <a:t>A priori, le CO</a:t>
            </a:r>
            <a:r>
              <a:rPr lang="fr-FR" sz="3000" b="1" baseline="-25000" dirty="0" smtClean="0">
                <a:solidFill>
                  <a:srgbClr val="FFFF00"/>
                </a:solidFill>
              </a:rPr>
              <a:t>2</a:t>
            </a:r>
            <a:r>
              <a:rPr lang="fr-FR" sz="3000" b="1" dirty="0" smtClean="0">
                <a:solidFill>
                  <a:srgbClr val="FFFF00"/>
                </a:solidFill>
              </a:rPr>
              <a:t> devrait continuer à baisser car il se fera de plus en plus de calcaire. Mais ça ne va pas pouvoir baisser beaucoup, car il n’en reste presque plus (0,03 %) !</a:t>
            </a:r>
            <a:endParaRPr lang="fr-FR" sz="3000" b="1" dirty="0">
              <a:solidFill>
                <a:srgbClr val="FFFF00"/>
              </a:solidFill>
            </a:endParaRPr>
          </a:p>
        </p:txBody>
      </p:sp>
      <p:sp>
        <p:nvSpPr>
          <p:cNvPr id="5" name="Rectangle 4"/>
          <p:cNvSpPr/>
          <p:nvPr/>
        </p:nvSpPr>
        <p:spPr>
          <a:xfrm>
            <a:off x="6948264" y="76817"/>
            <a:ext cx="1944216" cy="515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p:cNvSpPr/>
          <p:nvPr/>
        </p:nvSpPr>
        <p:spPr>
          <a:xfrm rot="5400000">
            <a:off x="8460432" y="4509120"/>
            <a:ext cx="216024" cy="21602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24"/>
          <p:cNvCxnSpPr/>
          <p:nvPr/>
        </p:nvCxnSpPr>
        <p:spPr>
          <a:xfrm>
            <a:off x="6012160" y="4609407"/>
            <a:ext cx="0" cy="1080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Forme libre 26"/>
          <p:cNvSpPr/>
          <p:nvPr/>
        </p:nvSpPr>
        <p:spPr>
          <a:xfrm>
            <a:off x="5364088" y="4590361"/>
            <a:ext cx="183615" cy="3673"/>
          </a:xfrm>
          <a:custGeom>
            <a:avLst/>
            <a:gdLst>
              <a:gd name="connsiteX0" fmla="*/ 0 w 183615"/>
              <a:gd name="connsiteY0" fmla="*/ 0 h 3673"/>
              <a:gd name="connsiteX1" fmla="*/ 183615 w 183615"/>
              <a:gd name="connsiteY1" fmla="*/ 3673 h 3673"/>
            </a:gdLst>
            <a:ahLst/>
            <a:cxnLst>
              <a:cxn ang="0">
                <a:pos x="connsiteX0" y="connsiteY0"/>
              </a:cxn>
              <a:cxn ang="0">
                <a:pos x="connsiteX1" y="connsiteY1"/>
              </a:cxn>
            </a:cxnLst>
            <a:rect l="l" t="t" r="r" b="b"/>
            <a:pathLst>
              <a:path w="183615" h="3673">
                <a:moveTo>
                  <a:pt x="0" y="0"/>
                </a:moveTo>
                <a:lnTo>
                  <a:pt x="183615" y="3673"/>
                </a:lnTo>
              </a:path>
            </a:pathLst>
          </a:custGeom>
          <a:noFill/>
          <a:ln w="57150">
            <a:solidFill>
              <a:srgbClr val="32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a:off x="5580112" y="4797152"/>
            <a:ext cx="1443072"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p:cNvSpPr/>
          <p:nvPr/>
        </p:nvSpPr>
        <p:spPr>
          <a:xfrm>
            <a:off x="5292080" y="4651273"/>
            <a:ext cx="288032" cy="158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p:nvSpPr>
        <p:spPr>
          <a:xfrm>
            <a:off x="5220072" y="4638368"/>
            <a:ext cx="207935" cy="307777"/>
          </a:xfrm>
          <a:prstGeom prst="rect">
            <a:avLst/>
          </a:prstGeom>
          <a:noFill/>
        </p:spPr>
        <p:txBody>
          <a:bodyPr wrap="square" rtlCol="0">
            <a:spAutoFit/>
          </a:bodyPr>
          <a:lstStyle/>
          <a:p>
            <a:r>
              <a:rPr lang="fr-FR" sz="1400" b="1" dirty="0" smtClean="0"/>
              <a:t>0</a:t>
            </a:r>
            <a:endParaRPr lang="fr-FR" sz="1400" b="1" dirty="0"/>
          </a:p>
        </p:txBody>
      </p:sp>
      <p:cxnSp>
        <p:nvCxnSpPr>
          <p:cNvPr id="31" name="Connecteur droit 30"/>
          <p:cNvCxnSpPr/>
          <p:nvPr/>
        </p:nvCxnSpPr>
        <p:spPr>
          <a:xfrm>
            <a:off x="5340915" y="4617132"/>
            <a:ext cx="0" cy="1080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ZoneTexte 31"/>
          <p:cNvSpPr txBox="1"/>
          <p:nvPr/>
        </p:nvSpPr>
        <p:spPr>
          <a:xfrm>
            <a:off x="5652120" y="4653136"/>
            <a:ext cx="2897276" cy="292388"/>
          </a:xfrm>
          <a:prstGeom prst="rect">
            <a:avLst/>
          </a:prstGeom>
          <a:noFill/>
        </p:spPr>
        <p:txBody>
          <a:bodyPr wrap="square" rtlCol="0">
            <a:spAutoFit/>
          </a:bodyPr>
          <a:lstStyle/>
          <a:p>
            <a:r>
              <a:rPr lang="fr-FR" sz="1300" b="1" dirty="0" smtClean="0">
                <a:latin typeface="Arial" panose="020B0604020202020204" pitchFamily="34" charset="0"/>
                <a:cs typeface="Arial" panose="020B0604020202020204" pitchFamily="34" charset="0"/>
              </a:rPr>
              <a:t>+0,5                  +1,5                  +2,5 </a:t>
            </a:r>
            <a:endParaRPr lang="fr-FR" sz="1300" b="1" dirty="0">
              <a:latin typeface="Arial" panose="020B0604020202020204" pitchFamily="34" charset="0"/>
              <a:cs typeface="Arial" panose="020B0604020202020204" pitchFamily="34" charset="0"/>
            </a:endParaRPr>
          </a:p>
        </p:txBody>
      </p:sp>
      <p:cxnSp>
        <p:nvCxnSpPr>
          <p:cNvPr id="36" name="Connecteur droit 35"/>
          <p:cNvCxnSpPr/>
          <p:nvPr/>
        </p:nvCxnSpPr>
        <p:spPr>
          <a:xfrm>
            <a:off x="7164288" y="4617132"/>
            <a:ext cx="0" cy="1080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8316416" y="4617132"/>
            <a:ext cx="0" cy="1080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rme libre 10"/>
          <p:cNvSpPr/>
          <p:nvPr/>
        </p:nvSpPr>
        <p:spPr>
          <a:xfrm>
            <a:off x="5508104" y="4601095"/>
            <a:ext cx="2689168" cy="8312"/>
          </a:xfrm>
          <a:custGeom>
            <a:avLst/>
            <a:gdLst>
              <a:gd name="connsiteX0" fmla="*/ 0 w 2689168"/>
              <a:gd name="connsiteY0" fmla="*/ 0 h 8312"/>
              <a:gd name="connsiteX1" fmla="*/ 2689168 w 2689168"/>
              <a:gd name="connsiteY1" fmla="*/ 8312 h 8312"/>
            </a:gdLst>
            <a:ahLst/>
            <a:cxnLst>
              <a:cxn ang="0">
                <a:pos x="connsiteX0" y="connsiteY0"/>
              </a:cxn>
              <a:cxn ang="0">
                <a:pos x="connsiteX1" y="connsiteY1"/>
              </a:cxn>
            </a:cxnLst>
            <a:rect l="l" t="t" r="r" b="b"/>
            <a:pathLst>
              <a:path w="2689168" h="8312">
                <a:moveTo>
                  <a:pt x="0" y="0"/>
                </a:moveTo>
                <a:lnTo>
                  <a:pt x="2689168" y="8312"/>
                </a:lnTo>
              </a:path>
            </a:pathLst>
          </a:custGeom>
          <a:noFill/>
          <a:ln w="76200">
            <a:solidFill>
              <a:srgbClr val="32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orme libre 11"/>
          <p:cNvSpPr/>
          <p:nvPr/>
        </p:nvSpPr>
        <p:spPr>
          <a:xfrm>
            <a:off x="5292080" y="4638368"/>
            <a:ext cx="3222522" cy="0"/>
          </a:xfrm>
          <a:custGeom>
            <a:avLst/>
            <a:gdLst>
              <a:gd name="connsiteX0" fmla="*/ 0 w 3222522"/>
              <a:gd name="connsiteY0" fmla="*/ 0 h 0"/>
              <a:gd name="connsiteX1" fmla="*/ 66368 w 3222522"/>
              <a:gd name="connsiteY1" fmla="*/ 0 h 0"/>
              <a:gd name="connsiteX2" fmla="*/ 3222522 w 3222522"/>
              <a:gd name="connsiteY2" fmla="*/ 0 h 0"/>
            </a:gdLst>
            <a:ahLst/>
            <a:cxnLst>
              <a:cxn ang="0">
                <a:pos x="connsiteX0" y="connsiteY0"/>
              </a:cxn>
              <a:cxn ang="0">
                <a:pos x="connsiteX1" y="connsiteY1"/>
              </a:cxn>
              <a:cxn ang="0">
                <a:pos x="connsiteX2" y="connsiteY2"/>
              </a:cxn>
            </a:cxnLst>
            <a:rect l="l" t="t" r="r" b="b"/>
            <a:pathLst>
              <a:path w="3222522">
                <a:moveTo>
                  <a:pt x="0" y="0"/>
                </a:moveTo>
                <a:lnTo>
                  <a:pt x="66368" y="0"/>
                </a:lnTo>
                <a:lnTo>
                  <a:pt x="3222522"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orme libre 6"/>
          <p:cNvSpPr/>
          <p:nvPr/>
        </p:nvSpPr>
        <p:spPr>
          <a:xfrm>
            <a:off x="5443330" y="4545496"/>
            <a:ext cx="56322" cy="9939"/>
          </a:xfrm>
          <a:custGeom>
            <a:avLst/>
            <a:gdLst>
              <a:gd name="connsiteX0" fmla="*/ 0 w 56322"/>
              <a:gd name="connsiteY0" fmla="*/ 9939 h 9939"/>
              <a:gd name="connsiteX1" fmla="*/ 56322 w 56322"/>
              <a:gd name="connsiteY1" fmla="*/ 0 h 9939"/>
              <a:gd name="connsiteX2" fmla="*/ 56322 w 56322"/>
              <a:gd name="connsiteY2" fmla="*/ 0 h 9939"/>
            </a:gdLst>
            <a:ahLst/>
            <a:cxnLst>
              <a:cxn ang="0">
                <a:pos x="connsiteX0" y="connsiteY0"/>
              </a:cxn>
              <a:cxn ang="0">
                <a:pos x="connsiteX1" y="connsiteY1"/>
              </a:cxn>
              <a:cxn ang="0">
                <a:pos x="connsiteX2" y="connsiteY2"/>
              </a:cxn>
            </a:cxnLst>
            <a:rect l="l" t="t" r="r" b="b"/>
            <a:pathLst>
              <a:path w="56322" h="9939">
                <a:moveTo>
                  <a:pt x="0" y="9939"/>
                </a:moveTo>
                <a:lnTo>
                  <a:pt x="56322" y="0"/>
                </a:lnTo>
                <a:lnTo>
                  <a:pt x="56322"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5364088" y="4509120"/>
            <a:ext cx="183615" cy="45719"/>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4377606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76817"/>
            <a:ext cx="6948264" cy="5152383"/>
          </a:xfrm>
          <a:prstGeom prst="rect">
            <a:avLst/>
          </a:prstGeom>
        </p:spPr>
      </p:pic>
      <p:sp>
        <p:nvSpPr>
          <p:cNvPr id="3" name="ZoneTexte 2"/>
          <p:cNvSpPr txBox="1"/>
          <p:nvPr/>
        </p:nvSpPr>
        <p:spPr>
          <a:xfrm rot="16200000">
            <a:off x="3620363" y="1356302"/>
            <a:ext cx="5266166" cy="338554"/>
          </a:xfrm>
          <a:prstGeom prst="rect">
            <a:avLst/>
          </a:prstGeom>
          <a:noFill/>
        </p:spPr>
        <p:txBody>
          <a:bodyPr wrap="square" rtlCol="0">
            <a:spAutoFit/>
          </a:bodyPr>
          <a:lstStyle/>
          <a:p>
            <a:r>
              <a:rPr lang="fr-FR" sz="1600" b="1" dirty="0" smtClean="0"/>
              <a:t>CO</a:t>
            </a:r>
            <a:r>
              <a:rPr lang="fr-FR" sz="1600" b="1" baseline="-25000" dirty="0" smtClean="0"/>
              <a:t>2</a:t>
            </a:r>
            <a:r>
              <a:rPr lang="fr-FR" sz="1600" b="1" dirty="0" smtClean="0"/>
              <a:t> atmosphérique </a:t>
            </a:r>
            <a:r>
              <a:rPr lang="fr-FR" sz="1200" b="1" dirty="0" smtClean="0"/>
              <a:t>(1 = teneur </a:t>
            </a:r>
            <a:r>
              <a:rPr lang="fr-FR" sz="1200" b="1" dirty="0" err="1" smtClean="0"/>
              <a:t>pré-industrielle</a:t>
            </a:r>
            <a:r>
              <a:rPr lang="fr-FR" sz="1200" b="1" dirty="0" smtClean="0"/>
              <a:t>)</a:t>
            </a:r>
            <a:endParaRPr lang="fr-FR" sz="1200" b="1" dirty="0"/>
          </a:p>
        </p:txBody>
      </p:sp>
      <p:sp>
        <p:nvSpPr>
          <p:cNvPr id="4" name="ZoneTexte 3"/>
          <p:cNvSpPr txBox="1"/>
          <p:nvPr/>
        </p:nvSpPr>
        <p:spPr>
          <a:xfrm>
            <a:off x="0" y="5336048"/>
            <a:ext cx="9252520" cy="1015663"/>
          </a:xfrm>
          <a:prstGeom prst="rect">
            <a:avLst/>
          </a:prstGeom>
          <a:noFill/>
        </p:spPr>
        <p:txBody>
          <a:bodyPr wrap="square" rtlCol="0">
            <a:spAutoFit/>
          </a:bodyPr>
          <a:lstStyle/>
          <a:p>
            <a:r>
              <a:rPr lang="fr-FR" sz="3000" b="1" dirty="0" smtClean="0">
                <a:solidFill>
                  <a:srgbClr val="FFFF00"/>
                </a:solidFill>
              </a:rPr>
              <a:t>Ce CO</a:t>
            </a:r>
            <a:r>
              <a:rPr lang="fr-FR" sz="3000" b="1" baseline="-25000" dirty="0" smtClean="0">
                <a:solidFill>
                  <a:srgbClr val="FFFF00"/>
                </a:solidFill>
              </a:rPr>
              <a:t>2</a:t>
            </a:r>
            <a:r>
              <a:rPr lang="fr-FR" sz="3000" b="1" dirty="0" smtClean="0">
                <a:solidFill>
                  <a:srgbClr val="FFFF00"/>
                </a:solidFill>
              </a:rPr>
              <a:t> très bas va poser des problèmes à tous les êtres photosynthétiques (plantes, algues …).</a:t>
            </a:r>
            <a:endParaRPr lang="fr-FR" sz="3000" b="1" dirty="0">
              <a:solidFill>
                <a:srgbClr val="FFFF00"/>
              </a:solidFill>
            </a:endParaRPr>
          </a:p>
        </p:txBody>
      </p:sp>
      <p:sp>
        <p:nvSpPr>
          <p:cNvPr id="5" name="Rectangle 4"/>
          <p:cNvSpPr/>
          <p:nvPr/>
        </p:nvSpPr>
        <p:spPr>
          <a:xfrm>
            <a:off x="6948264" y="76817"/>
            <a:ext cx="1944216" cy="515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p:cNvSpPr/>
          <p:nvPr/>
        </p:nvSpPr>
        <p:spPr>
          <a:xfrm rot="5400000">
            <a:off x="8460432" y="4509120"/>
            <a:ext cx="216024" cy="21602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24"/>
          <p:cNvCxnSpPr/>
          <p:nvPr/>
        </p:nvCxnSpPr>
        <p:spPr>
          <a:xfrm>
            <a:off x="6012160" y="4609407"/>
            <a:ext cx="0" cy="1080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Forme libre 26"/>
          <p:cNvSpPr/>
          <p:nvPr/>
        </p:nvSpPr>
        <p:spPr>
          <a:xfrm>
            <a:off x="5364088" y="4590361"/>
            <a:ext cx="183615" cy="3673"/>
          </a:xfrm>
          <a:custGeom>
            <a:avLst/>
            <a:gdLst>
              <a:gd name="connsiteX0" fmla="*/ 0 w 183615"/>
              <a:gd name="connsiteY0" fmla="*/ 0 h 3673"/>
              <a:gd name="connsiteX1" fmla="*/ 183615 w 183615"/>
              <a:gd name="connsiteY1" fmla="*/ 3673 h 3673"/>
            </a:gdLst>
            <a:ahLst/>
            <a:cxnLst>
              <a:cxn ang="0">
                <a:pos x="connsiteX0" y="connsiteY0"/>
              </a:cxn>
              <a:cxn ang="0">
                <a:pos x="connsiteX1" y="connsiteY1"/>
              </a:cxn>
            </a:cxnLst>
            <a:rect l="l" t="t" r="r" b="b"/>
            <a:pathLst>
              <a:path w="183615" h="3673">
                <a:moveTo>
                  <a:pt x="0" y="0"/>
                </a:moveTo>
                <a:lnTo>
                  <a:pt x="183615" y="3673"/>
                </a:lnTo>
              </a:path>
            </a:pathLst>
          </a:custGeom>
          <a:noFill/>
          <a:ln w="57150">
            <a:solidFill>
              <a:srgbClr val="32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a:off x="5580112" y="4797152"/>
            <a:ext cx="1443072"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p:cNvSpPr/>
          <p:nvPr/>
        </p:nvSpPr>
        <p:spPr>
          <a:xfrm>
            <a:off x="5292080" y="4651273"/>
            <a:ext cx="288032" cy="158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p:nvSpPr>
        <p:spPr>
          <a:xfrm>
            <a:off x="5220072" y="4638368"/>
            <a:ext cx="207935" cy="307777"/>
          </a:xfrm>
          <a:prstGeom prst="rect">
            <a:avLst/>
          </a:prstGeom>
          <a:noFill/>
        </p:spPr>
        <p:txBody>
          <a:bodyPr wrap="square" rtlCol="0">
            <a:spAutoFit/>
          </a:bodyPr>
          <a:lstStyle/>
          <a:p>
            <a:r>
              <a:rPr lang="fr-FR" sz="1400" b="1" dirty="0" smtClean="0"/>
              <a:t>0</a:t>
            </a:r>
            <a:endParaRPr lang="fr-FR" sz="1400" b="1" dirty="0"/>
          </a:p>
        </p:txBody>
      </p:sp>
      <p:cxnSp>
        <p:nvCxnSpPr>
          <p:cNvPr id="31" name="Connecteur droit 30"/>
          <p:cNvCxnSpPr/>
          <p:nvPr/>
        </p:nvCxnSpPr>
        <p:spPr>
          <a:xfrm>
            <a:off x="5340915" y="4617132"/>
            <a:ext cx="0" cy="1080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ZoneTexte 31"/>
          <p:cNvSpPr txBox="1"/>
          <p:nvPr/>
        </p:nvSpPr>
        <p:spPr>
          <a:xfrm>
            <a:off x="5652120" y="4653136"/>
            <a:ext cx="2897276" cy="292388"/>
          </a:xfrm>
          <a:prstGeom prst="rect">
            <a:avLst/>
          </a:prstGeom>
          <a:noFill/>
        </p:spPr>
        <p:txBody>
          <a:bodyPr wrap="square" rtlCol="0">
            <a:spAutoFit/>
          </a:bodyPr>
          <a:lstStyle/>
          <a:p>
            <a:r>
              <a:rPr lang="fr-FR" sz="1300" b="1" dirty="0" smtClean="0">
                <a:latin typeface="Arial" panose="020B0604020202020204" pitchFamily="34" charset="0"/>
                <a:cs typeface="Arial" panose="020B0604020202020204" pitchFamily="34" charset="0"/>
              </a:rPr>
              <a:t>+0,5                  +1,5                  +2,5 </a:t>
            </a:r>
            <a:endParaRPr lang="fr-FR" sz="1300" b="1" dirty="0">
              <a:latin typeface="Arial" panose="020B0604020202020204" pitchFamily="34" charset="0"/>
              <a:cs typeface="Arial" panose="020B0604020202020204" pitchFamily="34" charset="0"/>
            </a:endParaRPr>
          </a:p>
        </p:txBody>
      </p:sp>
      <p:cxnSp>
        <p:nvCxnSpPr>
          <p:cNvPr id="36" name="Connecteur droit 35"/>
          <p:cNvCxnSpPr/>
          <p:nvPr/>
        </p:nvCxnSpPr>
        <p:spPr>
          <a:xfrm>
            <a:off x="7164288" y="4617132"/>
            <a:ext cx="0" cy="1080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8316416" y="4617132"/>
            <a:ext cx="0" cy="1080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rme libre 10"/>
          <p:cNvSpPr/>
          <p:nvPr/>
        </p:nvSpPr>
        <p:spPr>
          <a:xfrm>
            <a:off x="5508104" y="4601095"/>
            <a:ext cx="2689168" cy="8312"/>
          </a:xfrm>
          <a:custGeom>
            <a:avLst/>
            <a:gdLst>
              <a:gd name="connsiteX0" fmla="*/ 0 w 2689168"/>
              <a:gd name="connsiteY0" fmla="*/ 0 h 8312"/>
              <a:gd name="connsiteX1" fmla="*/ 2689168 w 2689168"/>
              <a:gd name="connsiteY1" fmla="*/ 8312 h 8312"/>
            </a:gdLst>
            <a:ahLst/>
            <a:cxnLst>
              <a:cxn ang="0">
                <a:pos x="connsiteX0" y="connsiteY0"/>
              </a:cxn>
              <a:cxn ang="0">
                <a:pos x="connsiteX1" y="connsiteY1"/>
              </a:cxn>
            </a:cxnLst>
            <a:rect l="l" t="t" r="r" b="b"/>
            <a:pathLst>
              <a:path w="2689168" h="8312">
                <a:moveTo>
                  <a:pt x="0" y="0"/>
                </a:moveTo>
                <a:lnTo>
                  <a:pt x="2689168" y="8312"/>
                </a:lnTo>
              </a:path>
            </a:pathLst>
          </a:custGeom>
          <a:noFill/>
          <a:ln w="76200">
            <a:solidFill>
              <a:srgbClr val="32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orme libre 11"/>
          <p:cNvSpPr/>
          <p:nvPr/>
        </p:nvSpPr>
        <p:spPr>
          <a:xfrm>
            <a:off x="5292080" y="4638368"/>
            <a:ext cx="3222522" cy="0"/>
          </a:xfrm>
          <a:custGeom>
            <a:avLst/>
            <a:gdLst>
              <a:gd name="connsiteX0" fmla="*/ 0 w 3222522"/>
              <a:gd name="connsiteY0" fmla="*/ 0 h 0"/>
              <a:gd name="connsiteX1" fmla="*/ 66368 w 3222522"/>
              <a:gd name="connsiteY1" fmla="*/ 0 h 0"/>
              <a:gd name="connsiteX2" fmla="*/ 3222522 w 3222522"/>
              <a:gd name="connsiteY2" fmla="*/ 0 h 0"/>
            </a:gdLst>
            <a:ahLst/>
            <a:cxnLst>
              <a:cxn ang="0">
                <a:pos x="connsiteX0" y="connsiteY0"/>
              </a:cxn>
              <a:cxn ang="0">
                <a:pos x="connsiteX1" y="connsiteY1"/>
              </a:cxn>
              <a:cxn ang="0">
                <a:pos x="connsiteX2" y="connsiteY2"/>
              </a:cxn>
            </a:cxnLst>
            <a:rect l="l" t="t" r="r" b="b"/>
            <a:pathLst>
              <a:path w="3222522">
                <a:moveTo>
                  <a:pt x="0" y="0"/>
                </a:moveTo>
                <a:lnTo>
                  <a:pt x="66368" y="0"/>
                </a:lnTo>
                <a:lnTo>
                  <a:pt x="3222522"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orme libre 6"/>
          <p:cNvSpPr/>
          <p:nvPr/>
        </p:nvSpPr>
        <p:spPr>
          <a:xfrm>
            <a:off x="5443330" y="4545496"/>
            <a:ext cx="56322" cy="9939"/>
          </a:xfrm>
          <a:custGeom>
            <a:avLst/>
            <a:gdLst>
              <a:gd name="connsiteX0" fmla="*/ 0 w 56322"/>
              <a:gd name="connsiteY0" fmla="*/ 9939 h 9939"/>
              <a:gd name="connsiteX1" fmla="*/ 56322 w 56322"/>
              <a:gd name="connsiteY1" fmla="*/ 0 h 9939"/>
              <a:gd name="connsiteX2" fmla="*/ 56322 w 56322"/>
              <a:gd name="connsiteY2" fmla="*/ 0 h 9939"/>
            </a:gdLst>
            <a:ahLst/>
            <a:cxnLst>
              <a:cxn ang="0">
                <a:pos x="connsiteX0" y="connsiteY0"/>
              </a:cxn>
              <a:cxn ang="0">
                <a:pos x="connsiteX1" y="connsiteY1"/>
              </a:cxn>
              <a:cxn ang="0">
                <a:pos x="connsiteX2" y="connsiteY2"/>
              </a:cxn>
            </a:cxnLst>
            <a:rect l="l" t="t" r="r" b="b"/>
            <a:pathLst>
              <a:path w="56322" h="9939">
                <a:moveTo>
                  <a:pt x="0" y="9939"/>
                </a:moveTo>
                <a:lnTo>
                  <a:pt x="56322" y="0"/>
                </a:lnTo>
                <a:lnTo>
                  <a:pt x="56322"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5364088" y="4509120"/>
            <a:ext cx="183615" cy="45719"/>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4476566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5315724"/>
            <a:ext cx="9144000" cy="1569660"/>
          </a:xfrm>
          <a:prstGeom prst="rect">
            <a:avLst/>
          </a:prstGeom>
          <a:noFill/>
        </p:spPr>
        <p:txBody>
          <a:bodyPr wrap="square" rtlCol="0">
            <a:spAutoFit/>
          </a:bodyPr>
          <a:lstStyle/>
          <a:p>
            <a:r>
              <a:rPr lang="fr-FR" sz="3200" b="1" dirty="0" smtClean="0">
                <a:solidFill>
                  <a:srgbClr val="FFFF00"/>
                </a:solidFill>
              </a:rPr>
              <a:t>Mais pendant que le CO</a:t>
            </a:r>
            <a:r>
              <a:rPr lang="fr-FR" sz="3200" b="1" baseline="-25000" dirty="0" smtClean="0">
                <a:solidFill>
                  <a:srgbClr val="FFFF00"/>
                </a:solidFill>
              </a:rPr>
              <a:t>2</a:t>
            </a:r>
            <a:r>
              <a:rPr lang="fr-FR" sz="3200" b="1" dirty="0" smtClean="0">
                <a:solidFill>
                  <a:srgbClr val="FFFF00"/>
                </a:solidFill>
              </a:rPr>
              <a:t> stagnera dans les faibles valeurs, la puissance rayonnée par le soleil augmentera inexorablement. </a:t>
            </a:r>
            <a:endParaRPr lang="fr-FR" sz="3200" b="1" dirty="0">
              <a:solidFill>
                <a:srgbClr val="FFFF00"/>
              </a:solidFill>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0" y="0"/>
            <a:ext cx="7302500" cy="538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565155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75"/>
            <a:ext cx="8604448" cy="6453336"/>
          </a:xfrm>
          <a:prstGeom prst="rect">
            <a:avLst/>
          </a:prstGeom>
        </p:spPr>
      </p:pic>
      <p:sp>
        <p:nvSpPr>
          <p:cNvPr id="2" name="Rectangle 1"/>
          <p:cNvSpPr/>
          <p:nvPr/>
        </p:nvSpPr>
        <p:spPr>
          <a:xfrm>
            <a:off x="35496" y="6659488"/>
            <a:ext cx="4572000" cy="153888"/>
          </a:xfrm>
          <a:prstGeom prst="rect">
            <a:avLst/>
          </a:prstGeom>
        </p:spPr>
        <p:txBody>
          <a:bodyPr>
            <a:spAutoFit/>
          </a:bodyPr>
          <a:lstStyle/>
          <a:p>
            <a:r>
              <a:rPr lang="fr-FR" sz="400" dirty="0">
                <a:hlinkClick r:id="rId3"/>
              </a:rPr>
              <a:t>https://www.futura-sciences.com/planete/actualites/climatologie-oceans-mettront-bouillir-milliard-annees-50902</a:t>
            </a:r>
            <a:r>
              <a:rPr lang="fr-FR" sz="400" dirty="0" smtClean="0">
                <a:hlinkClick r:id="rId3"/>
              </a:rPr>
              <a:t>/</a:t>
            </a:r>
            <a:r>
              <a:rPr lang="fr-FR" sz="400" dirty="0" smtClean="0"/>
              <a:t> </a:t>
            </a:r>
            <a:endParaRPr lang="fr-FR" sz="400" dirty="0"/>
          </a:p>
        </p:txBody>
      </p:sp>
      <p:sp>
        <p:nvSpPr>
          <p:cNvPr id="4" name="ZoneTexte 3"/>
          <p:cNvSpPr txBox="1"/>
          <p:nvPr/>
        </p:nvSpPr>
        <p:spPr>
          <a:xfrm>
            <a:off x="35496" y="3356992"/>
            <a:ext cx="2520280" cy="646331"/>
          </a:xfrm>
          <a:prstGeom prst="rect">
            <a:avLst/>
          </a:prstGeom>
          <a:noFill/>
        </p:spPr>
        <p:txBody>
          <a:bodyPr wrap="square" rtlCol="0">
            <a:spAutoFit/>
          </a:bodyPr>
          <a:lstStyle/>
          <a:p>
            <a:r>
              <a:rPr lang="fr-FR" b="1" dirty="0" smtClean="0">
                <a:solidFill>
                  <a:srgbClr val="33CCFF"/>
                </a:solidFill>
              </a:rPr>
              <a:t>Présent, </a:t>
            </a:r>
          </a:p>
          <a:p>
            <a:r>
              <a:rPr lang="fr-FR" b="1" dirty="0" smtClean="0">
                <a:solidFill>
                  <a:srgbClr val="33CCFF"/>
                </a:solidFill>
              </a:rPr>
              <a:t>flux solaire = 341 W/m</a:t>
            </a:r>
            <a:r>
              <a:rPr lang="fr-FR" b="1" baseline="30000" dirty="0" smtClean="0">
                <a:solidFill>
                  <a:srgbClr val="33CCFF"/>
                </a:solidFill>
              </a:rPr>
              <a:t>2</a:t>
            </a:r>
            <a:endParaRPr lang="fr-FR" b="1" baseline="30000" dirty="0">
              <a:solidFill>
                <a:srgbClr val="33CCFF"/>
              </a:solidFill>
            </a:endParaRPr>
          </a:p>
        </p:txBody>
      </p:sp>
      <p:sp>
        <p:nvSpPr>
          <p:cNvPr id="5" name="ZoneTexte 4"/>
          <p:cNvSpPr txBox="1"/>
          <p:nvPr/>
        </p:nvSpPr>
        <p:spPr>
          <a:xfrm>
            <a:off x="1115616" y="4726885"/>
            <a:ext cx="2520280" cy="646331"/>
          </a:xfrm>
          <a:prstGeom prst="rect">
            <a:avLst/>
          </a:prstGeom>
          <a:noFill/>
        </p:spPr>
        <p:txBody>
          <a:bodyPr wrap="square" rtlCol="0">
            <a:spAutoFit/>
          </a:bodyPr>
          <a:lstStyle/>
          <a:p>
            <a:r>
              <a:rPr lang="fr-FR" b="1" dirty="0" smtClean="0">
                <a:solidFill>
                  <a:srgbClr val="FF9966"/>
                </a:solidFill>
              </a:rPr>
              <a:t>Dans 1 milliard d’années </a:t>
            </a:r>
          </a:p>
          <a:p>
            <a:r>
              <a:rPr lang="fr-FR" b="1" dirty="0" smtClean="0">
                <a:solidFill>
                  <a:srgbClr val="FF9966"/>
                </a:solidFill>
              </a:rPr>
              <a:t>flux solaire ≈ 375 W/m</a:t>
            </a:r>
            <a:r>
              <a:rPr lang="fr-FR" b="1" baseline="30000" dirty="0" smtClean="0">
                <a:solidFill>
                  <a:srgbClr val="FF9966"/>
                </a:solidFill>
              </a:rPr>
              <a:t>26</a:t>
            </a:r>
            <a:endParaRPr lang="fr-FR" b="1" baseline="30000" dirty="0">
              <a:solidFill>
                <a:srgbClr val="FF9966"/>
              </a:solidFill>
            </a:endParaRPr>
          </a:p>
        </p:txBody>
      </p:sp>
      <p:sp>
        <p:nvSpPr>
          <p:cNvPr id="6" name="ZoneTexte 5"/>
          <p:cNvSpPr txBox="1"/>
          <p:nvPr/>
        </p:nvSpPr>
        <p:spPr>
          <a:xfrm>
            <a:off x="3419872" y="6093296"/>
            <a:ext cx="2592288" cy="646331"/>
          </a:xfrm>
          <a:prstGeom prst="rect">
            <a:avLst/>
          </a:prstGeom>
          <a:noFill/>
        </p:spPr>
        <p:txBody>
          <a:bodyPr wrap="square" rtlCol="0">
            <a:spAutoFit/>
          </a:bodyPr>
          <a:lstStyle/>
          <a:p>
            <a:r>
              <a:rPr lang="fr-FR" b="1" dirty="0" smtClean="0">
                <a:solidFill>
                  <a:srgbClr val="BF3F4E"/>
                </a:solidFill>
              </a:rPr>
              <a:t>Dans 2 milliards d’années </a:t>
            </a:r>
          </a:p>
          <a:p>
            <a:r>
              <a:rPr lang="fr-FR" b="1" dirty="0" smtClean="0">
                <a:solidFill>
                  <a:srgbClr val="BF3F4E"/>
                </a:solidFill>
              </a:rPr>
              <a:t>flux solaire ≈ 410 W/m</a:t>
            </a:r>
            <a:r>
              <a:rPr lang="fr-FR" b="1" baseline="30000" dirty="0" smtClean="0">
                <a:solidFill>
                  <a:srgbClr val="BF3F4E"/>
                </a:solidFill>
              </a:rPr>
              <a:t>2</a:t>
            </a:r>
            <a:endParaRPr lang="fr-FR" b="1" baseline="30000" dirty="0">
              <a:solidFill>
                <a:srgbClr val="BF3F4E"/>
              </a:solidFill>
            </a:endParaRPr>
          </a:p>
        </p:txBody>
      </p:sp>
      <p:sp>
        <p:nvSpPr>
          <p:cNvPr id="9" name="ZoneTexte 8"/>
          <p:cNvSpPr txBox="1"/>
          <p:nvPr/>
        </p:nvSpPr>
        <p:spPr>
          <a:xfrm>
            <a:off x="3419872" y="-27384"/>
            <a:ext cx="5760640" cy="2862322"/>
          </a:xfrm>
          <a:prstGeom prst="rect">
            <a:avLst/>
          </a:prstGeom>
          <a:noFill/>
        </p:spPr>
        <p:txBody>
          <a:bodyPr wrap="square" rtlCol="0">
            <a:spAutoFit/>
          </a:bodyPr>
          <a:lstStyle/>
          <a:p>
            <a:pPr algn="r"/>
            <a:r>
              <a:rPr lang="fr-FR" sz="3000" b="1" dirty="0" smtClean="0">
                <a:solidFill>
                  <a:srgbClr val="FFFF00"/>
                </a:solidFill>
              </a:rPr>
              <a:t>On peut simuler ce que deviendra la température de la Terre en faisant varier l’énergie incidente (et en gardant la même </a:t>
            </a:r>
          </a:p>
          <a:p>
            <a:pPr algn="r"/>
            <a:r>
              <a:rPr lang="fr-FR" sz="3000" b="1" dirty="0" smtClean="0">
                <a:solidFill>
                  <a:srgbClr val="FFFF00"/>
                </a:solidFill>
              </a:rPr>
              <a:t>géographie).</a:t>
            </a:r>
          </a:p>
          <a:p>
            <a:pPr algn="r"/>
            <a:r>
              <a:rPr lang="fr-FR" sz="3000" b="1" dirty="0" smtClean="0">
                <a:solidFill>
                  <a:srgbClr val="FFFF00"/>
                </a:solidFill>
              </a:rPr>
              <a:t>C’est « terrifiant » ! </a:t>
            </a:r>
            <a:endParaRPr lang="fr-FR" sz="3000" b="1" dirty="0">
              <a:solidFill>
                <a:srgbClr val="FFFF00"/>
              </a:solidFill>
            </a:endParaRPr>
          </a:p>
        </p:txBody>
      </p:sp>
    </p:spTree>
    <p:extLst>
      <p:ext uri="{BB962C8B-B14F-4D97-AF65-F5344CB8AC3E}">
        <p14:creationId xmlns:p14="http://schemas.microsoft.com/office/powerpoint/2010/main" val="207463063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5496" y="5085184"/>
            <a:ext cx="9108504" cy="1815882"/>
          </a:xfrm>
          <a:prstGeom prst="rect">
            <a:avLst/>
          </a:prstGeom>
          <a:noFill/>
        </p:spPr>
        <p:txBody>
          <a:bodyPr wrap="square" rtlCol="0">
            <a:spAutoFit/>
          </a:bodyPr>
          <a:lstStyle/>
          <a:p>
            <a:r>
              <a:rPr lang="fr-FR" sz="2800" b="1" dirty="0" smtClean="0">
                <a:solidFill>
                  <a:srgbClr val="FFFF00"/>
                </a:solidFill>
              </a:rPr>
              <a:t>A partir de là, les océans vont se mettre à bouillir, l’atmosphère se chargera en vapeur d’eau, puissant gaz à effet de serre, et la Terre va devenir comme Vénus aujourd’hui. Ce sera la fin de la vie </a:t>
            </a:r>
            <a:r>
              <a:rPr lang="fr-FR" sz="2400" b="1" dirty="0" smtClean="0">
                <a:solidFill>
                  <a:srgbClr val="FFFF00"/>
                </a:solidFill>
              </a:rPr>
              <a:t>(sauf révolution biologique) !</a:t>
            </a:r>
            <a:endParaRPr lang="fr-FR" sz="2400" b="1" dirty="0">
              <a:solidFill>
                <a:srgbClr val="FFFF00"/>
              </a:solidFill>
            </a:endParaRPr>
          </a:p>
        </p:txBody>
      </p:sp>
      <p:sp>
        <p:nvSpPr>
          <p:cNvPr id="3" name="Rectangle 2"/>
          <p:cNvSpPr/>
          <p:nvPr/>
        </p:nvSpPr>
        <p:spPr>
          <a:xfrm>
            <a:off x="72008" y="4931296"/>
            <a:ext cx="4572000" cy="153888"/>
          </a:xfrm>
          <a:prstGeom prst="rect">
            <a:avLst/>
          </a:prstGeom>
        </p:spPr>
        <p:txBody>
          <a:bodyPr>
            <a:spAutoFit/>
          </a:bodyPr>
          <a:lstStyle/>
          <a:p>
            <a:r>
              <a:rPr lang="fr-FR" sz="400" dirty="0">
                <a:hlinkClick r:id="rId2"/>
              </a:rPr>
              <a:t>https://sadanandt.wordpress.com/2010/01/23/earth</a:t>
            </a:r>
            <a:r>
              <a:rPr lang="fr-FR" sz="400" dirty="0" smtClean="0">
                <a:hlinkClick r:id="rId2"/>
              </a:rPr>
              <a:t>/</a:t>
            </a:r>
            <a:r>
              <a:rPr lang="fr-FR" sz="400" dirty="0" smtClean="0"/>
              <a:t> 7</a:t>
            </a:r>
            <a:endParaRPr lang="fr-FR" sz="400" dirty="0"/>
          </a:p>
        </p:txBody>
      </p:sp>
      <p:pic>
        <p:nvPicPr>
          <p:cNvPr id="24578" name="Picture 2" descr="C:\Users\Thomas\Desktop\Conference, travail, données essai\conference\Terre (hors climat)\10 milliards d'années d'histoire, 11 juillet, 16h30\ébulition océ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00" y="34033"/>
            <a:ext cx="7467128" cy="505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37425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Thomas\Desktop\Conference, travail, données essai\conference\Terre (hors climat)\10 milliards d'années d'histoire, 11 juillet, 16h30\sapas Mo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4528"/>
            <a:ext cx="9144000" cy="549565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0" y="5589240"/>
            <a:ext cx="9144000" cy="1077218"/>
          </a:xfrm>
          <a:prstGeom prst="rect">
            <a:avLst/>
          </a:prstGeom>
          <a:noFill/>
        </p:spPr>
        <p:txBody>
          <a:bodyPr wrap="square" rtlCol="0">
            <a:spAutoFit/>
          </a:bodyPr>
          <a:lstStyle/>
          <a:p>
            <a:r>
              <a:rPr lang="fr-FR" sz="3200" b="1" dirty="0" smtClean="0">
                <a:solidFill>
                  <a:srgbClr val="FFFF00"/>
                </a:solidFill>
              </a:rPr>
              <a:t>Est-ce Vénus vue par la sonde Magellan en 1992 ou la Terre dans 2 milliards d’années ? </a:t>
            </a:r>
            <a:endParaRPr lang="fr-FR" sz="3200" b="1" dirty="0">
              <a:solidFill>
                <a:srgbClr val="FFFF00"/>
              </a:solidFill>
            </a:endParaRPr>
          </a:p>
        </p:txBody>
      </p:sp>
    </p:spTree>
    <p:extLst>
      <p:ext uri="{BB962C8B-B14F-4D97-AF65-F5344CB8AC3E}">
        <p14:creationId xmlns:p14="http://schemas.microsoft.com/office/powerpoint/2010/main" val="378442604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5712351"/>
            <a:ext cx="9144000" cy="1077218"/>
          </a:xfrm>
          <a:prstGeom prst="rect">
            <a:avLst/>
          </a:prstGeom>
          <a:noFill/>
        </p:spPr>
        <p:txBody>
          <a:bodyPr wrap="square" rtlCol="0">
            <a:spAutoFit/>
          </a:bodyPr>
          <a:lstStyle/>
          <a:p>
            <a:r>
              <a:rPr lang="fr-FR" sz="3200" b="1" dirty="0" smtClean="0">
                <a:solidFill>
                  <a:srgbClr val="FFFF00"/>
                </a:solidFill>
              </a:rPr>
              <a:t>Ce à quoi ressemblerait la Terre si le Soleil rayonnait 20% de plus, ce qui sera le cas dans 2 Ga. </a:t>
            </a:r>
            <a:endParaRPr lang="fr-FR" sz="3200" b="1" dirty="0">
              <a:solidFill>
                <a:srgbClr val="FFFF00"/>
              </a:solidFill>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535" y="21703"/>
            <a:ext cx="7434881" cy="56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27584" y="5589240"/>
            <a:ext cx="4572000" cy="123111"/>
          </a:xfrm>
          <a:prstGeom prst="rect">
            <a:avLst/>
          </a:prstGeom>
        </p:spPr>
        <p:txBody>
          <a:bodyPr>
            <a:spAutoFit/>
          </a:bodyPr>
          <a:lstStyle/>
          <a:p>
            <a:r>
              <a:rPr lang="fr-FR" sz="200" dirty="0">
                <a:solidFill>
                  <a:schemeClr val="bg1">
                    <a:lumMod val="65000"/>
                  </a:schemeClr>
                </a:solidFill>
                <a:hlinkClick r:id="rId3"/>
              </a:rPr>
              <a:t>http://</a:t>
            </a:r>
            <a:r>
              <a:rPr lang="fr-FR" sz="200" dirty="0" smtClean="0">
                <a:solidFill>
                  <a:schemeClr val="bg1">
                    <a:lumMod val="65000"/>
                  </a:schemeClr>
                </a:solidFill>
                <a:hlinkClick r:id="rId3"/>
              </a:rPr>
              <a:t>chrcha19.blogspot.com/2015/04/la-terre-sans-leau-affiche-pour-la.html</a:t>
            </a:r>
            <a:r>
              <a:rPr lang="fr-FR" sz="200" dirty="0">
                <a:solidFill>
                  <a:schemeClr val="bg1">
                    <a:lumMod val="65000"/>
                  </a:schemeClr>
                </a:solidFill>
              </a:rPr>
              <a:t>   et </a:t>
            </a:r>
            <a:r>
              <a:rPr lang="fr-FR" sz="200" dirty="0">
                <a:solidFill>
                  <a:schemeClr val="bg1">
                    <a:lumMod val="65000"/>
                  </a:schemeClr>
                </a:solidFill>
                <a:hlinkClick r:id="rId4"/>
              </a:rPr>
              <a:t>https://</a:t>
            </a:r>
            <a:r>
              <a:rPr lang="fr-FR" sz="200" dirty="0" smtClean="0">
                <a:solidFill>
                  <a:schemeClr val="bg1">
                    <a:lumMod val="65000"/>
                  </a:schemeClr>
                </a:solidFill>
                <a:hlinkClick r:id="rId4"/>
              </a:rPr>
              <a:t>i.ytimg.com/vi/cxCiGVXp0L4/maxresdefault.jpg</a:t>
            </a:r>
            <a:r>
              <a:rPr lang="fr-FR" sz="200" dirty="0">
                <a:solidFill>
                  <a:schemeClr val="bg1">
                    <a:lumMod val="65000"/>
                  </a:schemeClr>
                </a:solidFill>
              </a:rPr>
              <a:t> </a:t>
            </a:r>
          </a:p>
        </p:txBody>
      </p:sp>
    </p:spTree>
    <p:extLst>
      <p:ext uri="{BB962C8B-B14F-4D97-AF65-F5344CB8AC3E}">
        <p14:creationId xmlns:p14="http://schemas.microsoft.com/office/powerpoint/2010/main" val="18449211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24" y="118373"/>
            <a:ext cx="8764780" cy="4678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rme libre 2"/>
          <p:cNvSpPr/>
          <p:nvPr/>
        </p:nvSpPr>
        <p:spPr>
          <a:xfrm>
            <a:off x="13648" y="3789040"/>
            <a:ext cx="2803206" cy="1856975"/>
          </a:xfrm>
          <a:custGeom>
            <a:avLst/>
            <a:gdLst>
              <a:gd name="connsiteX0" fmla="*/ 150125 w 2803206"/>
              <a:gd name="connsiteY0" fmla="*/ 41822 h 1856975"/>
              <a:gd name="connsiteX1" fmla="*/ 218364 w 2803206"/>
              <a:gd name="connsiteY1" fmla="*/ 14527 h 1856975"/>
              <a:gd name="connsiteX2" fmla="*/ 805218 w 2803206"/>
              <a:gd name="connsiteY2" fmla="*/ 14527 h 1856975"/>
              <a:gd name="connsiteX3" fmla="*/ 859809 w 2803206"/>
              <a:gd name="connsiteY3" fmla="*/ 41822 h 1856975"/>
              <a:gd name="connsiteX4" fmla="*/ 941695 w 2803206"/>
              <a:gd name="connsiteY4" fmla="*/ 69118 h 1856975"/>
              <a:gd name="connsiteX5" fmla="*/ 982639 w 2803206"/>
              <a:gd name="connsiteY5" fmla="*/ 96413 h 1856975"/>
              <a:gd name="connsiteX6" fmla="*/ 1023582 w 2803206"/>
              <a:gd name="connsiteY6" fmla="*/ 110061 h 1856975"/>
              <a:gd name="connsiteX7" fmla="*/ 1105468 w 2803206"/>
              <a:gd name="connsiteY7" fmla="*/ 151004 h 1856975"/>
              <a:gd name="connsiteX8" fmla="*/ 1241946 w 2803206"/>
              <a:gd name="connsiteY8" fmla="*/ 164652 h 1856975"/>
              <a:gd name="connsiteX9" fmla="*/ 1282889 w 2803206"/>
              <a:gd name="connsiteY9" fmla="*/ 191948 h 1856975"/>
              <a:gd name="connsiteX10" fmla="*/ 1323833 w 2803206"/>
              <a:gd name="connsiteY10" fmla="*/ 205595 h 1856975"/>
              <a:gd name="connsiteX11" fmla="*/ 1392071 w 2803206"/>
              <a:gd name="connsiteY11" fmla="*/ 232891 h 1856975"/>
              <a:gd name="connsiteX12" fmla="*/ 1433015 w 2803206"/>
              <a:gd name="connsiteY12" fmla="*/ 246539 h 1856975"/>
              <a:gd name="connsiteX13" fmla="*/ 1473958 w 2803206"/>
              <a:gd name="connsiteY13" fmla="*/ 273834 h 1856975"/>
              <a:gd name="connsiteX14" fmla="*/ 1555845 w 2803206"/>
              <a:gd name="connsiteY14" fmla="*/ 301130 h 1856975"/>
              <a:gd name="connsiteX15" fmla="*/ 1651379 w 2803206"/>
              <a:gd name="connsiteY15" fmla="*/ 369369 h 1856975"/>
              <a:gd name="connsiteX16" fmla="*/ 1787856 w 2803206"/>
              <a:gd name="connsiteY16" fmla="*/ 423960 h 1856975"/>
              <a:gd name="connsiteX17" fmla="*/ 1828800 w 2803206"/>
              <a:gd name="connsiteY17" fmla="*/ 437607 h 1856975"/>
              <a:gd name="connsiteX18" fmla="*/ 1937982 w 2803206"/>
              <a:gd name="connsiteY18" fmla="*/ 464903 h 1856975"/>
              <a:gd name="connsiteX19" fmla="*/ 1992573 w 2803206"/>
              <a:gd name="connsiteY19" fmla="*/ 492198 h 1856975"/>
              <a:gd name="connsiteX20" fmla="*/ 2033516 w 2803206"/>
              <a:gd name="connsiteY20" fmla="*/ 505846 h 1856975"/>
              <a:gd name="connsiteX21" fmla="*/ 2088107 w 2803206"/>
              <a:gd name="connsiteY21" fmla="*/ 533142 h 1856975"/>
              <a:gd name="connsiteX22" fmla="*/ 2169994 w 2803206"/>
              <a:gd name="connsiteY22" fmla="*/ 560437 h 1856975"/>
              <a:gd name="connsiteX23" fmla="*/ 2210937 w 2803206"/>
              <a:gd name="connsiteY23" fmla="*/ 574085 h 1856975"/>
              <a:gd name="connsiteX24" fmla="*/ 2265528 w 2803206"/>
              <a:gd name="connsiteY24" fmla="*/ 587733 h 1856975"/>
              <a:gd name="connsiteX25" fmla="*/ 2347415 w 2803206"/>
              <a:gd name="connsiteY25" fmla="*/ 615028 h 1856975"/>
              <a:gd name="connsiteX26" fmla="*/ 2429301 w 2803206"/>
              <a:gd name="connsiteY26" fmla="*/ 642324 h 1856975"/>
              <a:gd name="connsiteX27" fmla="*/ 2470245 w 2803206"/>
              <a:gd name="connsiteY27" fmla="*/ 655972 h 1856975"/>
              <a:gd name="connsiteX28" fmla="*/ 2538483 w 2803206"/>
              <a:gd name="connsiteY28" fmla="*/ 669619 h 1856975"/>
              <a:gd name="connsiteX29" fmla="*/ 2579427 w 2803206"/>
              <a:gd name="connsiteY29" fmla="*/ 683267 h 1856975"/>
              <a:gd name="connsiteX30" fmla="*/ 2647665 w 2803206"/>
              <a:gd name="connsiteY30" fmla="*/ 696915 h 1856975"/>
              <a:gd name="connsiteX31" fmla="*/ 2756848 w 2803206"/>
              <a:gd name="connsiteY31" fmla="*/ 724210 h 1856975"/>
              <a:gd name="connsiteX32" fmla="*/ 2797791 w 2803206"/>
              <a:gd name="connsiteY32" fmla="*/ 751506 h 1856975"/>
              <a:gd name="connsiteX33" fmla="*/ 2770495 w 2803206"/>
              <a:gd name="connsiteY33" fmla="*/ 1119995 h 1856975"/>
              <a:gd name="connsiteX34" fmla="*/ 2756848 w 2803206"/>
              <a:gd name="connsiteY34" fmla="*/ 1160939 h 1856975"/>
              <a:gd name="connsiteX35" fmla="*/ 2729552 w 2803206"/>
              <a:gd name="connsiteY35" fmla="*/ 1215530 h 1856975"/>
              <a:gd name="connsiteX36" fmla="*/ 2688609 w 2803206"/>
              <a:gd name="connsiteY36" fmla="*/ 1256473 h 1856975"/>
              <a:gd name="connsiteX37" fmla="*/ 2647665 w 2803206"/>
              <a:gd name="connsiteY37" fmla="*/ 1365655 h 1856975"/>
              <a:gd name="connsiteX38" fmla="*/ 2606722 w 2803206"/>
              <a:gd name="connsiteY38" fmla="*/ 1406598 h 1856975"/>
              <a:gd name="connsiteX39" fmla="*/ 2538483 w 2803206"/>
              <a:gd name="connsiteY39" fmla="*/ 1502133 h 1856975"/>
              <a:gd name="connsiteX40" fmla="*/ 2497540 w 2803206"/>
              <a:gd name="connsiteY40" fmla="*/ 1529428 h 1856975"/>
              <a:gd name="connsiteX41" fmla="*/ 2456597 w 2803206"/>
              <a:gd name="connsiteY41" fmla="*/ 1584019 h 1856975"/>
              <a:gd name="connsiteX42" fmla="*/ 2402006 w 2803206"/>
              <a:gd name="connsiteY42" fmla="*/ 1624963 h 1856975"/>
              <a:gd name="connsiteX43" fmla="*/ 2361062 w 2803206"/>
              <a:gd name="connsiteY43" fmla="*/ 1665906 h 1856975"/>
              <a:gd name="connsiteX44" fmla="*/ 2306471 w 2803206"/>
              <a:gd name="connsiteY44" fmla="*/ 1775088 h 1856975"/>
              <a:gd name="connsiteX45" fmla="*/ 2265528 w 2803206"/>
              <a:gd name="connsiteY45" fmla="*/ 1788736 h 1856975"/>
              <a:gd name="connsiteX46" fmla="*/ 2210937 w 2803206"/>
              <a:gd name="connsiteY46" fmla="*/ 1843327 h 1856975"/>
              <a:gd name="connsiteX47" fmla="*/ 2169994 w 2803206"/>
              <a:gd name="connsiteY47" fmla="*/ 1856975 h 1856975"/>
              <a:gd name="connsiteX48" fmla="*/ 1624083 w 2803206"/>
              <a:gd name="connsiteY48" fmla="*/ 1843327 h 1856975"/>
              <a:gd name="connsiteX49" fmla="*/ 1528549 w 2803206"/>
              <a:gd name="connsiteY49" fmla="*/ 1829679 h 1856975"/>
              <a:gd name="connsiteX50" fmla="*/ 1241946 w 2803206"/>
              <a:gd name="connsiteY50" fmla="*/ 1775088 h 1856975"/>
              <a:gd name="connsiteX51" fmla="*/ 1091821 w 2803206"/>
              <a:gd name="connsiteY51" fmla="*/ 1761440 h 1856975"/>
              <a:gd name="connsiteX52" fmla="*/ 1023582 w 2803206"/>
              <a:gd name="connsiteY52" fmla="*/ 1747793 h 1856975"/>
              <a:gd name="connsiteX53" fmla="*/ 928048 w 2803206"/>
              <a:gd name="connsiteY53" fmla="*/ 1734145 h 1856975"/>
              <a:gd name="connsiteX54" fmla="*/ 873456 w 2803206"/>
              <a:gd name="connsiteY54" fmla="*/ 1706849 h 1856975"/>
              <a:gd name="connsiteX55" fmla="*/ 791570 w 2803206"/>
              <a:gd name="connsiteY55" fmla="*/ 1693201 h 1856975"/>
              <a:gd name="connsiteX56" fmla="*/ 736979 w 2803206"/>
              <a:gd name="connsiteY56" fmla="*/ 1679554 h 1856975"/>
              <a:gd name="connsiteX57" fmla="*/ 559558 w 2803206"/>
              <a:gd name="connsiteY57" fmla="*/ 1652258 h 1856975"/>
              <a:gd name="connsiteX58" fmla="*/ 491319 w 2803206"/>
              <a:gd name="connsiteY58" fmla="*/ 1638610 h 1856975"/>
              <a:gd name="connsiteX59" fmla="*/ 313898 w 2803206"/>
              <a:gd name="connsiteY59" fmla="*/ 1611315 h 1856975"/>
              <a:gd name="connsiteX60" fmla="*/ 136477 w 2803206"/>
              <a:gd name="connsiteY60" fmla="*/ 1529428 h 1856975"/>
              <a:gd name="connsiteX61" fmla="*/ 95534 w 2803206"/>
              <a:gd name="connsiteY61" fmla="*/ 1502133 h 1856975"/>
              <a:gd name="connsiteX62" fmla="*/ 54591 w 2803206"/>
              <a:gd name="connsiteY62" fmla="*/ 1447542 h 1856975"/>
              <a:gd name="connsiteX63" fmla="*/ 40943 w 2803206"/>
              <a:gd name="connsiteY63" fmla="*/ 1379303 h 1856975"/>
              <a:gd name="connsiteX64" fmla="*/ 0 w 2803206"/>
              <a:gd name="connsiteY64" fmla="*/ 1215530 h 1856975"/>
              <a:gd name="connsiteX65" fmla="*/ 13648 w 2803206"/>
              <a:gd name="connsiteY65" fmla="*/ 983518 h 1856975"/>
              <a:gd name="connsiteX66" fmla="*/ 54591 w 2803206"/>
              <a:gd name="connsiteY66" fmla="*/ 860688 h 1856975"/>
              <a:gd name="connsiteX67" fmla="*/ 81886 w 2803206"/>
              <a:gd name="connsiteY67" fmla="*/ 765154 h 1856975"/>
              <a:gd name="connsiteX68" fmla="*/ 109182 w 2803206"/>
              <a:gd name="connsiteY68" fmla="*/ 642324 h 1856975"/>
              <a:gd name="connsiteX69" fmla="*/ 136477 w 2803206"/>
              <a:gd name="connsiteY69" fmla="*/ 451255 h 1856975"/>
              <a:gd name="connsiteX70" fmla="*/ 150125 w 2803206"/>
              <a:gd name="connsiteY70" fmla="*/ 383016 h 1856975"/>
              <a:gd name="connsiteX71" fmla="*/ 163773 w 2803206"/>
              <a:gd name="connsiteY71" fmla="*/ 260187 h 1856975"/>
              <a:gd name="connsiteX72" fmla="*/ 177421 w 2803206"/>
              <a:gd name="connsiteY72" fmla="*/ 205595 h 1856975"/>
              <a:gd name="connsiteX73" fmla="*/ 204716 w 2803206"/>
              <a:gd name="connsiteY73" fmla="*/ 96413 h 1856975"/>
              <a:gd name="connsiteX74" fmla="*/ 150125 w 2803206"/>
              <a:gd name="connsiteY74" fmla="*/ 41822 h 185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803206" h="1856975">
                <a:moveTo>
                  <a:pt x="150125" y="41822"/>
                </a:moveTo>
                <a:cubicBezTo>
                  <a:pt x="172871" y="32724"/>
                  <a:pt x="194285" y="19042"/>
                  <a:pt x="218364" y="14527"/>
                </a:cubicBezTo>
                <a:cubicBezTo>
                  <a:pt x="383205" y="-16381"/>
                  <a:pt x="696045" y="11115"/>
                  <a:pt x="805218" y="14527"/>
                </a:cubicBezTo>
                <a:cubicBezTo>
                  <a:pt x="823415" y="23625"/>
                  <a:pt x="840919" y="34266"/>
                  <a:pt x="859809" y="41822"/>
                </a:cubicBezTo>
                <a:cubicBezTo>
                  <a:pt x="886523" y="52508"/>
                  <a:pt x="915403" y="57433"/>
                  <a:pt x="941695" y="69118"/>
                </a:cubicBezTo>
                <a:cubicBezTo>
                  <a:pt x="956684" y="75780"/>
                  <a:pt x="967968" y="89078"/>
                  <a:pt x="982639" y="96413"/>
                </a:cubicBezTo>
                <a:cubicBezTo>
                  <a:pt x="995506" y="102847"/>
                  <a:pt x="1010715" y="103627"/>
                  <a:pt x="1023582" y="110061"/>
                </a:cubicBezTo>
                <a:cubicBezTo>
                  <a:pt x="1068569" y="132555"/>
                  <a:pt x="1055915" y="143381"/>
                  <a:pt x="1105468" y="151004"/>
                </a:cubicBezTo>
                <a:cubicBezTo>
                  <a:pt x="1150656" y="157956"/>
                  <a:pt x="1196453" y="160103"/>
                  <a:pt x="1241946" y="164652"/>
                </a:cubicBezTo>
                <a:cubicBezTo>
                  <a:pt x="1255594" y="173751"/>
                  <a:pt x="1268218" y="184613"/>
                  <a:pt x="1282889" y="191948"/>
                </a:cubicBezTo>
                <a:cubicBezTo>
                  <a:pt x="1295756" y="198382"/>
                  <a:pt x="1310363" y="200544"/>
                  <a:pt x="1323833" y="205595"/>
                </a:cubicBezTo>
                <a:cubicBezTo>
                  <a:pt x="1346771" y="214197"/>
                  <a:pt x="1369133" y="224289"/>
                  <a:pt x="1392071" y="232891"/>
                </a:cubicBezTo>
                <a:cubicBezTo>
                  <a:pt x="1405541" y="237942"/>
                  <a:pt x="1420148" y="240105"/>
                  <a:pt x="1433015" y="246539"/>
                </a:cubicBezTo>
                <a:cubicBezTo>
                  <a:pt x="1447686" y="253874"/>
                  <a:pt x="1458969" y="267172"/>
                  <a:pt x="1473958" y="273834"/>
                </a:cubicBezTo>
                <a:cubicBezTo>
                  <a:pt x="1500250" y="285519"/>
                  <a:pt x="1555845" y="301130"/>
                  <a:pt x="1555845" y="301130"/>
                </a:cubicBezTo>
                <a:cubicBezTo>
                  <a:pt x="1564514" y="307632"/>
                  <a:pt x="1634087" y="361388"/>
                  <a:pt x="1651379" y="369369"/>
                </a:cubicBezTo>
                <a:cubicBezTo>
                  <a:pt x="1695866" y="389902"/>
                  <a:pt x="1741373" y="408467"/>
                  <a:pt x="1787856" y="423960"/>
                </a:cubicBezTo>
                <a:cubicBezTo>
                  <a:pt x="1801504" y="428509"/>
                  <a:pt x="1814843" y="434118"/>
                  <a:pt x="1828800" y="437607"/>
                </a:cubicBezTo>
                <a:cubicBezTo>
                  <a:pt x="1880069" y="450424"/>
                  <a:pt x="1894305" y="446185"/>
                  <a:pt x="1937982" y="464903"/>
                </a:cubicBezTo>
                <a:cubicBezTo>
                  <a:pt x="1956682" y="472917"/>
                  <a:pt x="1973873" y="484184"/>
                  <a:pt x="1992573" y="492198"/>
                </a:cubicBezTo>
                <a:cubicBezTo>
                  <a:pt x="2005796" y="497865"/>
                  <a:pt x="2020293" y="500179"/>
                  <a:pt x="2033516" y="505846"/>
                </a:cubicBezTo>
                <a:cubicBezTo>
                  <a:pt x="2052216" y="513860"/>
                  <a:pt x="2069217" y="525586"/>
                  <a:pt x="2088107" y="533142"/>
                </a:cubicBezTo>
                <a:cubicBezTo>
                  <a:pt x="2114821" y="543828"/>
                  <a:pt x="2142698" y="551339"/>
                  <a:pt x="2169994" y="560437"/>
                </a:cubicBezTo>
                <a:cubicBezTo>
                  <a:pt x="2183642" y="564986"/>
                  <a:pt x="2196981" y="570596"/>
                  <a:pt x="2210937" y="574085"/>
                </a:cubicBezTo>
                <a:cubicBezTo>
                  <a:pt x="2229134" y="578634"/>
                  <a:pt x="2247562" y="582343"/>
                  <a:pt x="2265528" y="587733"/>
                </a:cubicBezTo>
                <a:cubicBezTo>
                  <a:pt x="2293087" y="596001"/>
                  <a:pt x="2320119" y="605930"/>
                  <a:pt x="2347415" y="615028"/>
                </a:cubicBezTo>
                <a:lnTo>
                  <a:pt x="2429301" y="642324"/>
                </a:lnTo>
                <a:cubicBezTo>
                  <a:pt x="2442949" y="646873"/>
                  <a:pt x="2456138" y="653151"/>
                  <a:pt x="2470245" y="655972"/>
                </a:cubicBezTo>
                <a:cubicBezTo>
                  <a:pt x="2492991" y="660521"/>
                  <a:pt x="2515979" y="663993"/>
                  <a:pt x="2538483" y="669619"/>
                </a:cubicBezTo>
                <a:cubicBezTo>
                  <a:pt x="2552440" y="673108"/>
                  <a:pt x="2565470" y="679778"/>
                  <a:pt x="2579427" y="683267"/>
                </a:cubicBezTo>
                <a:cubicBezTo>
                  <a:pt x="2601931" y="688893"/>
                  <a:pt x="2625063" y="691699"/>
                  <a:pt x="2647665" y="696915"/>
                </a:cubicBezTo>
                <a:cubicBezTo>
                  <a:pt x="2684219" y="705350"/>
                  <a:pt x="2756848" y="724210"/>
                  <a:pt x="2756848" y="724210"/>
                </a:cubicBezTo>
                <a:cubicBezTo>
                  <a:pt x="2770496" y="733309"/>
                  <a:pt x="2796483" y="735156"/>
                  <a:pt x="2797791" y="751506"/>
                </a:cubicBezTo>
                <a:cubicBezTo>
                  <a:pt x="2808605" y="886689"/>
                  <a:pt x="2805018" y="999163"/>
                  <a:pt x="2770495" y="1119995"/>
                </a:cubicBezTo>
                <a:cubicBezTo>
                  <a:pt x="2766543" y="1133828"/>
                  <a:pt x="2762515" y="1147716"/>
                  <a:pt x="2756848" y="1160939"/>
                </a:cubicBezTo>
                <a:cubicBezTo>
                  <a:pt x="2748834" y="1179639"/>
                  <a:pt x="2741377" y="1198975"/>
                  <a:pt x="2729552" y="1215530"/>
                </a:cubicBezTo>
                <a:cubicBezTo>
                  <a:pt x="2718334" y="1231236"/>
                  <a:pt x="2702257" y="1242825"/>
                  <a:pt x="2688609" y="1256473"/>
                </a:cubicBezTo>
                <a:cubicBezTo>
                  <a:pt x="2677619" y="1300434"/>
                  <a:pt x="2675115" y="1327225"/>
                  <a:pt x="2647665" y="1365655"/>
                </a:cubicBezTo>
                <a:cubicBezTo>
                  <a:pt x="2636447" y="1381361"/>
                  <a:pt x="2619078" y="1391771"/>
                  <a:pt x="2606722" y="1406598"/>
                </a:cubicBezTo>
                <a:cubicBezTo>
                  <a:pt x="2567969" y="1453102"/>
                  <a:pt x="2587661" y="1452956"/>
                  <a:pt x="2538483" y="1502133"/>
                </a:cubicBezTo>
                <a:cubicBezTo>
                  <a:pt x="2526885" y="1513731"/>
                  <a:pt x="2511188" y="1520330"/>
                  <a:pt x="2497540" y="1529428"/>
                </a:cubicBezTo>
                <a:cubicBezTo>
                  <a:pt x="2483892" y="1547625"/>
                  <a:pt x="2472681" y="1567935"/>
                  <a:pt x="2456597" y="1584019"/>
                </a:cubicBezTo>
                <a:cubicBezTo>
                  <a:pt x="2440513" y="1600103"/>
                  <a:pt x="2419276" y="1610160"/>
                  <a:pt x="2402006" y="1624963"/>
                </a:cubicBezTo>
                <a:cubicBezTo>
                  <a:pt x="2387352" y="1637524"/>
                  <a:pt x="2374710" y="1652258"/>
                  <a:pt x="2361062" y="1665906"/>
                </a:cubicBezTo>
                <a:cubicBezTo>
                  <a:pt x="2347765" y="1705798"/>
                  <a:pt x="2338703" y="1742856"/>
                  <a:pt x="2306471" y="1775088"/>
                </a:cubicBezTo>
                <a:cubicBezTo>
                  <a:pt x="2296299" y="1785260"/>
                  <a:pt x="2279176" y="1784187"/>
                  <a:pt x="2265528" y="1788736"/>
                </a:cubicBezTo>
                <a:cubicBezTo>
                  <a:pt x="2247331" y="1806933"/>
                  <a:pt x="2231878" y="1828369"/>
                  <a:pt x="2210937" y="1843327"/>
                </a:cubicBezTo>
                <a:cubicBezTo>
                  <a:pt x="2199231" y="1851689"/>
                  <a:pt x="2184380" y="1856975"/>
                  <a:pt x="2169994" y="1856975"/>
                </a:cubicBezTo>
                <a:cubicBezTo>
                  <a:pt x="1987967" y="1856975"/>
                  <a:pt x="1806053" y="1847876"/>
                  <a:pt x="1624083" y="1843327"/>
                </a:cubicBezTo>
                <a:cubicBezTo>
                  <a:pt x="1592238" y="1838778"/>
                  <a:pt x="1560198" y="1835433"/>
                  <a:pt x="1528549" y="1829679"/>
                </a:cubicBezTo>
                <a:cubicBezTo>
                  <a:pt x="1355992" y="1798304"/>
                  <a:pt x="1667350" y="1813762"/>
                  <a:pt x="1241946" y="1775088"/>
                </a:cubicBezTo>
                <a:lnTo>
                  <a:pt x="1091821" y="1761440"/>
                </a:lnTo>
                <a:cubicBezTo>
                  <a:pt x="1069075" y="1756891"/>
                  <a:pt x="1046463" y="1751606"/>
                  <a:pt x="1023582" y="1747793"/>
                </a:cubicBezTo>
                <a:cubicBezTo>
                  <a:pt x="991852" y="1742505"/>
                  <a:pt x="959082" y="1742609"/>
                  <a:pt x="928048" y="1734145"/>
                </a:cubicBezTo>
                <a:cubicBezTo>
                  <a:pt x="908420" y="1728792"/>
                  <a:pt x="892943" y="1712695"/>
                  <a:pt x="873456" y="1706849"/>
                </a:cubicBezTo>
                <a:cubicBezTo>
                  <a:pt x="846951" y="1698897"/>
                  <a:pt x="818705" y="1698628"/>
                  <a:pt x="791570" y="1693201"/>
                </a:cubicBezTo>
                <a:cubicBezTo>
                  <a:pt x="773177" y="1689523"/>
                  <a:pt x="755451" y="1682814"/>
                  <a:pt x="736979" y="1679554"/>
                </a:cubicBezTo>
                <a:cubicBezTo>
                  <a:pt x="678053" y="1669155"/>
                  <a:pt x="618580" y="1662095"/>
                  <a:pt x="559558" y="1652258"/>
                </a:cubicBezTo>
                <a:cubicBezTo>
                  <a:pt x="536677" y="1648444"/>
                  <a:pt x="514200" y="1642424"/>
                  <a:pt x="491319" y="1638610"/>
                </a:cubicBezTo>
                <a:cubicBezTo>
                  <a:pt x="432297" y="1628773"/>
                  <a:pt x="373038" y="1620413"/>
                  <a:pt x="313898" y="1611315"/>
                </a:cubicBezTo>
                <a:cubicBezTo>
                  <a:pt x="246371" y="1582375"/>
                  <a:pt x="199975" y="1564705"/>
                  <a:pt x="136477" y="1529428"/>
                </a:cubicBezTo>
                <a:cubicBezTo>
                  <a:pt x="122139" y="1521462"/>
                  <a:pt x="109182" y="1511231"/>
                  <a:pt x="95534" y="1502133"/>
                </a:cubicBezTo>
                <a:cubicBezTo>
                  <a:pt x="81886" y="1483936"/>
                  <a:pt x="63829" y="1468328"/>
                  <a:pt x="54591" y="1447542"/>
                </a:cubicBezTo>
                <a:cubicBezTo>
                  <a:pt x="45170" y="1426344"/>
                  <a:pt x="47046" y="1401682"/>
                  <a:pt x="40943" y="1379303"/>
                </a:cubicBezTo>
                <a:cubicBezTo>
                  <a:pt x="-5401" y="1209372"/>
                  <a:pt x="28283" y="1385226"/>
                  <a:pt x="0" y="1215530"/>
                </a:cubicBezTo>
                <a:cubicBezTo>
                  <a:pt x="4549" y="1138193"/>
                  <a:pt x="6303" y="1060640"/>
                  <a:pt x="13648" y="983518"/>
                </a:cubicBezTo>
                <a:cubicBezTo>
                  <a:pt x="18009" y="937724"/>
                  <a:pt x="40217" y="903809"/>
                  <a:pt x="54591" y="860688"/>
                </a:cubicBezTo>
                <a:cubicBezTo>
                  <a:pt x="65064" y="829269"/>
                  <a:pt x="74439" y="797425"/>
                  <a:pt x="81886" y="765154"/>
                </a:cubicBezTo>
                <a:cubicBezTo>
                  <a:pt x="117913" y="609038"/>
                  <a:pt x="76379" y="740732"/>
                  <a:pt x="109182" y="642324"/>
                </a:cubicBezTo>
                <a:cubicBezTo>
                  <a:pt x="118280" y="578634"/>
                  <a:pt x="126443" y="514804"/>
                  <a:pt x="136477" y="451255"/>
                </a:cubicBezTo>
                <a:cubicBezTo>
                  <a:pt x="140095" y="428342"/>
                  <a:pt x="146844" y="405980"/>
                  <a:pt x="150125" y="383016"/>
                </a:cubicBezTo>
                <a:cubicBezTo>
                  <a:pt x="155951" y="342235"/>
                  <a:pt x="157509" y="300903"/>
                  <a:pt x="163773" y="260187"/>
                </a:cubicBezTo>
                <a:cubicBezTo>
                  <a:pt x="166625" y="241648"/>
                  <a:pt x="173352" y="223906"/>
                  <a:pt x="177421" y="205595"/>
                </a:cubicBezTo>
                <a:cubicBezTo>
                  <a:pt x="199380" y="106779"/>
                  <a:pt x="180327" y="169579"/>
                  <a:pt x="204716" y="96413"/>
                </a:cubicBezTo>
                <a:lnTo>
                  <a:pt x="150125" y="41822"/>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0" y="4586352"/>
            <a:ext cx="9144000" cy="1938992"/>
          </a:xfrm>
          <a:prstGeom prst="rect">
            <a:avLst/>
          </a:prstGeom>
          <a:noFill/>
        </p:spPr>
        <p:txBody>
          <a:bodyPr wrap="square" rtlCol="0">
            <a:spAutoFit/>
          </a:bodyPr>
          <a:lstStyle/>
          <a:p>
            <a:r>
              <a:rPr lang="fr-FR" sz="3000" b="1" u="sng" dirty="0" smtClean="0">
                <a:solidFill>
                  <a:srgbClr val="FFFF00"/>
                </a:solidFill>
              </a:rPr>
              <a:t>Premier changement</a:t>
            </a:r>
            <a:r>
              <a:rPr lang="fr-FR" sz="3000" b="1" dirty="0" smtClean="0">
                <a:solidFill>
                  <a:srgbClr val="FFFF00"/>
                </a:solidFill>
              </a:rPr>
              <a:t>, entre aujourd’hui et  … il y a             18 000 ans. Le climat s’est drastiquement réchauffé, alors qu’en si peu de temps les déplacements des continents (moins de 1000 m) n’y sont pour rien. </a:t>
            </a:r>
            <a:endParaRPr lang="fr-FR" sz="3000" b="1" dirty="0">
              <a:solidFill>
                <a:srgbClr val="FFFF00"/>
              </a:solidFill>
            </a:endParaRPr>
          </a:p>
        </p:txBody>
      </p:sp>
      <p:sp>
        <p:nvSpPr>
          <p:cNvPr id="5" name="ZoneTexte 4"/>
          <p:cNvSpPr txBox="1"/>
          <p:nvPr/>
        </p:nvSpPr>
        <p:spPr>
          <a:xfrm>
            <a:off x="13648" y="-27384"/>
            <a:ext cx="4990400" cy="738664"/>
          </a:xfrm>
          <a:prstGeom prst="rect">
            <a:avLst/>
          </a:prstGeom>
          <a:noFill/>
        </p:spPr>
        <p:txBody>
          <a:bodyPr wrap="square" rtlCol="0">
            <a:spAutoFit/>
          </a:bodyPr>
          <a:lstStyle/>
          <a:p>
            <a:r>
              <a:rPr lang="fr-FR" sz="2100" b="1" dirty="0" smtClean="0">
                <a:solidFill>
                  <a:schemeClr val="bg1"/>
                </a:solidFill>
              </a:rPr>
              <a:t>Dernier maximum glaciaire</a:t>
            </a:r>
          </a:p>
          <a:p>
            <a:r>
              <a:rPr lang="fr-FR" sz="2100" b="1" dirty="0" smtClean="0">
                <a:solidFill>
                  <a:schemeClr val="bg1"/>
                </a:solidFill>
              </a:rPr>
              <a:t>- 18 000 ans</a:t>
            </a:r>
            <a:endParaRPr lang="fr-FR" sz="2100" b="1" dirty="0">
              <a:solidFill>
                <a:schemeClr val="bg1"/>
              </a:solidFill>
            </a:endParaRPr>
          </a:p>
        </p:txBody>
      </p:sp>
      <p:sp>
        <p:nvSpPr>
          <p:cNvPr id="7" name="ZoneTexte 6"/>
          <p:cNvSpPr txBox="1"/>
          <p:nvPr/>
        </p:nvSpPr>
        <p:spPr>
          <a:xfrm>
            <a:off x="7779935" y="77723"/>
            <a:ext cx="1328569" cy="830997"/>
          </a:xfrm>
          <a:prstGeom prst="rect">
            <a:avLst/>
          </a:prstGeom>
          <a:noFill/>
          <a:ln w="19050">
            <a:solidFill>
              <a:srgbClr val="33CCFF"/>
            </a:solidFill>
          </a:ln>
        </p:spPr>
        <p:txBody>
          <a:bodyPr wrap="square" rtlCol="0">
            <a:spAutoFit/>
          </a:bodyPr>
          <a:lstStyle/>
          <a:p>
            <a:pPr algn="ctr"/>
            <a:r>
              <a:rPr lang="fr-FR" sz="1600" b="1" dirty="0" smtClean="0">
                <a:solidFill>
                  <a:srgbClr val="33CCFF"/>
                </a:solidFill>
              </a:rPr>
              <a:t>Enormes glaciers continentaux </a:t>
            </a:r>
            <a:endParaRPr lang="fr-FR" sz="1600" b="1" dirty="0">
              <a:solidFill>
                <a:srgbClr val="33CCFF"/>
              </a:solidFill>
            </a:endParaRPr>
          </a:p>
        </p:txBody>
      </p:sp>
      <p:cxnSp>
        <p:nvCxnSpPr>
          <p:cNvPr id="9" name="Connecteur droit 8"/>
          <p:cNvCxnSpPr/>
          <p:nvPr/>
        </p:nvCxnSpPr>
        <p:spPr>
          <a:xfrm flipH="1">
            <a:off x="4788024" y="341948"/>
            <a:ext cx="2991911" cy="369332"/>
          </a:xfrm>
          <a:prstGeom prst="line">
            <a:avLst/>
          </a:prstGeom>
          <a:ln w="19050">
            <a:solidFill>
              <a:srgbClr val="33CCFF"/>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5508104" y="341948"/>
            <a:ext cx="2271831" cy="4046964"/>
          </a:xfrm>
          <a:prstGeom prst="line">
            <a:avLst/>
          </a:prstGeom>
          <a:ln w="19050">
            <a:solidFill>
              <a:srgbClr val="33CC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38970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44624"/>
            <a:ext cx="6912768" cy="5112568"/>
          </a:xfrm>
          <a:prstGeom prst="rect">
            <a:avLst/>
          </a:prstGeom>
        </p:spPr>
      </p:pic>
      <p:sp>
        <p:nvSpPr>
          <p:cNvPr id="4" name="ZoneTexte 3"/>
          <p:cNvSpPr txBox="1"/>
          <p:nvPr/>
        </p:nvSpPr>
        <p:spPr>
          <a:xfrm>
            <a:off x="-36512" y="5085184"/>
            <a:ext cx="9108504" cy="1815882"/>
          </a:xfrm>
          <a:prstGeom prst="rect">
            <a:avLst/>
          </a:prstGeom>
          <a:noFill/>
        </p:spPr>
        <p:txBody>
          <a:bodyPr wrap="square" rtlCol="0">
            <a:spAutoFit/>
          </a:bodyPr>
          <a:lstStyle/>
          <a:p>
            <a:r>
              <a:rPr lang="fr-FR" sz="2800" b="1" dirty="0" smtClean="0">
                <a:solidFill>
                  <a:srgbClr val="FFFF00"/>
                </a:solidFill>
              </a:rPr>
              <a:t>Et il y a pire ! Sur le très long terme, les orbites du système solaire interne sont chaotiques et les simulations montrent des probabilités non nulles de collision Terre / Mars et surtout Terre / Vénus. Ca risque de faire très mal !</a:t>
            </a:r>
            <a:endParaRPr lang="fr-FR" sz="2800" b="1" dirty="0">
              <a:solidFill>
                <a:srgbClr val="FFFF00"/>
              </a:solidFill>
            </a:endParaRPr>
          </a:p>
        </p:txBody>
      </p:sp>
      <p:cxnSp>
        <p:nvCxnSpPr>
          <p:cNvPr id="7" name="Connecteur droit 6"/>
          <p:cNvCxnSpPr/>
          <p:nvPr/>
        </p:nvCxnSpPr>
        <p:spPr>
          <a:xfrm flipH="1">
            <a:off x="4644008" y="1484784"/>
            <a:ext cx="2376264" cy="27363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H="1" flipV="1">
            <a:off x="4644008" y="4241994"/>
            <a:ext cx="2394520" cy="9151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5602" name="Picture 2" descr="https://3c1703fe8d.site.internapcdn.net/newman/gfx/news/hires/2009/whatacollis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216934" y="2288123"/>
            <a:ext cx="3672407" cy="206573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7038528" y="5034081"/>
            <a:ext cx="1061864" cy="123111"/>
          </a:xfrm>
          <a:prstGeom prst="rect">
            <a:avLst/>
          </a:prstGeom>
        </p:spPr>
        <p:txBody>
          <a:bodyPr wrap="square">
            <a:spAutoFit/>
          </a:bodyPr>
          <a:lstStyle/>
          <a:p>
            <a:r>
              <a:rPr lang="fr-FR" sz="200" dirty="0">
                <a:hlinkClick r:id="rId4"/>
              </a:rPr>
              <a:t>https://</a:t>
            </a:r>
            <a:r>
              <a:rPr lang="fr-FR" sz="200" dirty="0" smtClean="0">
                <a:hlinkClick r:id="rId4"/>
              </a:rPr>
              <a:t>phys.org/news/2009-06-earth-venus-smash-up-billion-years.html</a:t>
            </a:r>
            <a:r>
              <a:rPr lang="fr-FR" sz="200" dirty="0" smtClean="0"/>
              <a:t> </a:t>
            </a:r>
            <a:endParaRPr lang="fr-FR" sz="200" dirty="0"/>
          </a:p>
        </p:txBody>
      </p:sp>
      <p:sp>
        <p:nvSpPr>
          <p:cNvPr id="12" name="ZoneTexte 11"/>
          <p:cNvSpPr txBox="1"/>
          <p:nvPr/>
        </p:nvSpPr>
        <p:spPr>
          <a:xfrm>
            <a:off x="7038528" y="116632"/>
            <a:ext cx="1925960" cy="1107996"/>
          </a:xfrm>
          <a:prstGeom prst="rect">
            <a:avLst/>
          </a:prstGeom>
          <a:noFill/>
          <a:ln>
            <a:solidFill>
              <a:schemeClr val="bg1">
                <a:lumMod val="95000"/>
              </a:schemeClr>
            </a:solidFill>
          </a:ln>
        </p:spPr>
        <p:txBody>
          <a:bodyPr wrap="square" rtlCol="0">
            <a:spAutoFit/>
          </a:bodyPr>
          <a:lstStyle/>
          <a:p>
            <a:r>
              <a:rPr lang="fr-FR" sz="2200" b="1" dirty="0" smtClean="0">
                <a:solidFill>
                  <a:schemeClr val="bg1">
                    <a:lumMod val="85000"/>
                  </a:schemeClr>
                </a:solidFill>
              </a:rPr>
              <a:t>Exemple d’une simulation </a:t>
            </a:r>
          </a:p>
          <a:p>
            <a:endParaRPr lang="fr-FR" sz="2200" b="1" dirty="0">
              <a:solidFill>
                <a:schemeClr val="bg1">
                  <a:lumMod val="85000"/>
                </a:schemeClr>
              </a:solidFill>
            </a:endParaRPr>
          </a:p>
        </p:txBody>
      </p:sp>
      <p:sp>
        <p:nvSpPr>
          <p:cNvPr id="13" name="Rectangle 12"/>
          <p:cNvSpPr/>
          <p:nvPr/>
        </p:nvSpPr>
        <p:spPr>
          <a:xfrm>
            <a:off x="7038528" y="981308"/>
            <a:ext cx="1781944" cy="215444"/>
          </a:xfrm>
          <a:prstGeom prst="rect">
            <a:avLst/>
          </a:prstGeom>
        </p:spPr>
        <p:txBody>
          <a:bodyPr wrap="square">
            <a:spAutoFit/>
          </a:bodyPr>
          <a:lstStyle/>
          <a:p>
            <a:r>
              <a:rPr lang="fr-FR" sz="400" dirty="0">
                <a:hlinkClick r:id="rId5"/>
              </a:rPr>
              <a:t>http://</a:t>
            </a:r>
            <a:r>
              <a:rPr lang="fr-FR" sz="400" dirty="0" smtClean="0">
                <a:hlinkClick r:id="rId5"/>
              </a:rPr>
              <a:t>www.insu.cnrs.fr/ama09/mercure-mars-venus-la-terre-le-choc-des-planetes-0</a:t>
            </a:r>
            <a:r>
              <a:rPr lang="fr-FR" sz="400" dirty="0" smtClean="0"/>
              <a:t> </a:t>
            </a:r>
            <a:endParaRPr lang="fr-FR" sz="400" dirty="0"/>
          </a:p>
        </p:txBody>
      </p:sp>
    </p:spTree>
    <p:extLst>
      <p:ext uri="{BB962C8B-B14F-4D97-AF65-F5344CB8AC3E}">
        <p14:creationId xmlns:p14="http://schemas.microsoft.com/office/powerpoint/2010/main" val="96947839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3194"/>
            <a:ext cx="9144000" cy="6092190"/>
          </a:xfrm>
          <a:prstGeom prst="rect">
            <a:avLst/>
          </a:prstGeom>
        </p:spPr>
      </p:pic>
      <p:sp>
        <p:nvSpPr>
          <p:cNvPr id="3" name="Rectangle 2"/>
          <p:cNvSpPr/>
          <p:nvPr/>
        </p:nvSpPr>
        <p:spPr>
          <a:xfrm>
            <a:off x="35496" y="6659488"/>
            <a:ext cx="4572000" cy="153888"/>
          </a:xfrm>
          <a:prstGeom prst="rect">
            <a:avLst/>
          </a:prstGeom>
        </p:spPr>
        <p:txBody>
          <a:bodyPr>
            <a:spAutoFit/>
          </a:bodyPr>
          <a:lstStyle/>
          <a:p>
            <a:r>
              <a:rPr lang="fr-FR" sz="400" dirty="0">
                <a:hlinkClick r:id="rId3"/>
              </a:rPr>
              <a:t>http://</a:t>
            </a:r>
            <a:r>
              <a:rPr lang="fr-FR" sz="400" dirty="0" smtClean="0">
                <a:hlinkClick r:id="rId3"/>
              </a:rPr>
              <a:t>exoplanetashabitables.blogspot.com/2016/06/55-cancri-e-y-otros-planetas-infernales.html</a:t>
            </a:r>
            <a:r>
              <a:rPr lang="fr-FR" sz="400" dirty="0" smtClean="0"/>
              <a:t> </a:t>
            </a:r>
            <a:endParaRPr lang="fr-FR" sz="400" dirty="0"/>
          </a:p>
        </p:txBody>
      </p:sp>
      <p:sp>
        <p:nvSpPr>
          <p:cNvPr id="4" name="ZoneTexte 3"/>
          <p:cNvSpPr txBox="1"/>
          <p:nvPr/>
        </p:nvSpPr>
        <p:spPr>
          <a:xfrm>
            <a:off x="0" y="0"/>
            <a:ext cx="9036496" cy="1077218"/>
          </a:xfrm>
          <a:prstGeom prst="rect">
            <a:avLst/>
          </a:prstGeom>
          <a:noFill/>
        </p:spPr>
        <p:txBody>
          <a:bodyPr wrap="square" rtlCol="0">
            <a:spAutoFit/>
          </a:bodyPr>
          <a:lstStyle/>
          <a:p>
            <a:r>
              <a:rPr lang="fr-FR" sz="3200" b="1" dirty="0" smtClean="0">
                <a:solidFill>
                  <a:srgbClr val="FFFF00"/>
                </a:solidFill>
              </a:rPr>
              <a:t>Et si le hasard fait qu’on échappe à ces collisions, dans 4 à 5 Ga, le soleil deviendra géante rouge.  </a:t>
            </a:r>
            <a:endParaRPr lang="fr-FR" sz="3200" b="1" dirty="0">
              <a:solidFill>
                <a:srgbClr val="FFFF00"/>
              </a:solidFill>
            </a:endParaRPr>
          </a:p>
        </p:txBody>
      </p:sp>
    </p:spTree>
    <p:extLst>
      <p:ext uri="{BB962C8B-B14F-4D97-AF65-F5344CB8AC3E}">
        <p14:creationId xmlns:p14="http://schemas.microsoft.com/office/powerpoint/2010/main" val="158712253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57" y="-27384"/>
            <a:ext cx="9057347" cy="5380064"/>
          </a:xfrm>
          <a:prstGeom prst="rect">
            <a:avLst/>
          </a:prstGeom>
        </p:spPr>
      </p:pic>
      <p:sp>
        <p:nvSpPr>
          <p:cNvPr id="4" name="Rectangle 3"/>
          <p:cNvSpPr/>
          <p:nvPr/>
        </p:nvSpPr>
        <p:spPr>
          <a:xfrm>
            <a:off x="-36512" y="5229200"/>
            <a:ext cx="4572000" cy="153888"/>
          </a:xfrm>
          <a:prstGeom prst="rect">
            <a:avLst/>
          </a:prstGeom>
        </p:spPr>
        <p:txBody>
          <a:bodyPr>
            <a:spAutoFit/>
          </a:bodyPr>
          <a:lstStyle/>
          <a:p>
            <a:r>
              <a:rPr lang="fr-FR" sz="400" dirty="0">
                <a:hlinkClick r:id="rId3"/>
              </a:rPr>
              <a:t>http://</a:t>
            </a:r>
            <a:r>
              <a:rPr lang="fr-FR" sz="400" dirty="0" smtClean="0">
                <a:hlinkClick r:id="rId3"/>
              </a:rPr>
              <a:t>exoplanetashabitables.blogspot.com/2016/06/55-cancri-e-y-otros-planetas-infernales.html</a:t>
            </a:r>
            <a:r>
              <a:rPr lang="fr-FR" sz="400" dirty="0" smtClean="0"/>
              <a:t>  k=</a:t>
            </a:r>
            <a:endParaRPr lang="fr-FR" sz="400" dirty="0"/>
          </a:p>
        </p:txBody>
      </p:sp>
      <p:sp>
        <p:nvSpPr>
          <p:cNvPr id="5" name="ZoneTexte 4"/>
          <p:cNvSpPr txBox="1"/>
          <p:nvPr/>
        </p:nvSpPr>
        <p:spPr>
          <a:xfrm>
            <a:off x="0" y="5301208"/>
            <a:ext cx="8964488" cy="1569660"/>
          </a:xfrm>
          <a:prstGeom prst="rect">
            <a:avLst/>
          </a:prstGeom>
          <a:noFill/>
        </p:spPr>
        <p:txBody>
          <a:bodyPr wrap="square" rtlCol="0">
            <a:spAutoFit/>
          </a:bodyPr>
          <a:lstStyle/>
          <a:p>
            <a:r>
              <a:rPr lang="fr-FR" sz="3200" b="1" dirty="0" smtClean="0">
                <a:solidFill>
                  <a:srgbClr val="FFFF00"/>
                </a:solidFill>
              </a:rPr>
              <a:t>La Terre fondra, voire sera vaporisée. Ce sera la fin du monde, non prévue ni par les Mayas, ni par Madame Soleil et autres voyant(e)s. </a:t>
            </a:r>
            <a:endParaRPr lang="fr-FR" sz="3200" b="1" dirty="0">
              <a:solidFill>
                <a:srgbClr val="FFFF00"/>
              </a:solidFill>
            </a:endParaRPr>
          </a:p>
        </p:txBody>
      </p:sp>
    </p:spTree>
    <p:extLst>
      <p:ext uri="{BB962C8B-B14F-4D97-AF65-F5344CB8AC3E}">
        <p14:creationId xmlns:p14="http://schemas.microsoft.com/office/powerpoint/2010/main" val="36786392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57" y="-27384"/>
            <a:ext cx="9057347" cy="5380064"/>
          </a:xfrm>
          <a:prstGeom prst="rect">
            <a:avLst/>
          </a:prstGeom>
        </p:spPr>
      </p:pic>
      <p:sp>
        <p:nvSpPr>
          <p:cNvPr id="4" name="Rectangle 3"/>
          <p:cNvSpPr/>
          <p:nvPr/>
        </p:nvSpPr>
        <p:spPr>
          <a:xfrm>
            <a:off x="-36512" y="5291336"/>
            <a:ext cx="4572000" cy="153888"/>
          </a:xfrm>
          <a:prstGeom prst="rect">
            <a:avLst/>
          </a:prstGeom>
        </p:spPr>
        <p:txBody>
          <a:bodyPr>
            <a:spAutoFit/>
          </a:bodyPr>
          <a:lstStyle/>
          <a:p>
            <a:r>
              <a:rPr lang="fr-FR" sz="400" dirty="0">
                <a:hlinkClick r:id="rId3"/>
              </a:rPr>
              <a:t>http://</a:t>
            </a:r>
            <a:r>
              <a:rPr lang="fr-FR" sz="400" dirty="0" smtClean="0">
                <a:hlinkClick r:id="rId3"/>
              </a:rPr>
              <a:t>exoplanetashabitables.blogspot.com/2016/06/55-cancri-e-y-otros-planetas-infernales.html</a:t>
            </a:r>
            <a:r>
              <a:rPr lang="fr-FR" sz="400" dirty="0" smtClean="0"/>
              <a:t>  k=</a:t>
            </a:r>
            <a:endParaRPr lang="fr-FR" sz="400" dirty="0"/>
          </a:p>
        </p:txBody>
      </p:sp>
      <p:sp>
        <p:nvSpPr>
          <p:cNvPr id="5" name="ZoneTexte 4"/>
          <p:cNvSpPr txBox="1"/>
          <p:nvPr/>
        </p:nvSpPr>
        <p:spPr>
          <a:xfrm>
            <a:off x="0" y="5315724"/>
            <a:ext cx="8964488" cy="1569660"/>
          </a:xfrm>
          <a:prstGeom prst="rect">
            <a:avLst/>
          </a:prstGeom>
          <a:noFill/>
        </p:spPr>
        <p:txBody>
          <a:bodyPr wrap="square" rtlCol="0">
            <a:spAutoFit/>
          </a:bodyPr>
          <a:lstStyle/>
          <a:p>
            <a:r>
              <a:rPr lang="fr-FR" sz="3200" b="1" dirty="0" smtClean="0">
                <a:solidFill>
                  <a:srgbClr val="FFFF00"/>
                </a:solidFill>
              </a:rPr>
              <a:t>La Terre fondra, voire sera vaporisée. Ce sera la fin du monde, non prévue ni par les Mayas, ni </a:t>
            </a:r>
            <a:r>
              <a:rPr lang="fr-FR" sz="3200" b="1" dirty="0">
                <a:solidFill>
                  <a:srgbClr val="FFFF00"/>
                </a:solidFill>
              </a:rPr>
              <a:t>par Madame Soleil et autres voyant(e)s. </a:t>
            </a:r>
          </a:p>
        </p:txBody>
      </p:sp>
      <p:sp>
        <p:nvSpPr>
          <p:cNvPr id="2" name="ZoneTexte 1"/>
          <p:cNvSpPr txBox="1"/>
          <p:nvPr/>
        </p:nvSpPr>
        <p:spPr>
          <a:xfrm rot="714579">
            <a:off x="330636" y="1510880"/>
            <a:ext cx="8474172" cy="2431435"/>
          </a:xfrm>
          <a:prstGeom prst="rect">
            <a:avLst/>
          </a:prstGeom>
          <a:solidFill>
            <a:srgbClr val="FFFF99"/>
          </a:solidFill>
          <a:ln w="76200">
            <a:solidFill>
              <a:srgbClr val="0000FF"/>
            </a:solidFill>
          </a:ln>
        </p:spPr>
        <p:txBody>
          <a:bodyPr wrap="square" rtlCol="0">
            <a:spAutoFit/>
          </a:bodyPr>
          <a:lstStyle/>
          <a:p>
            <a:pPr algn="ctr"/>
            <a:r>
              <a:rPr lang="fr-FR" sz="3800" b="1" dirty="0" smtClean="0">
                <a:solidFill>
                  <a:srgbClr val="0000FF"/>
                </a:solidFill>
              </a:rPr>
              <a:t>C’est </a:t>
            </a:r>
            <a:r>
              <a:rPr lang="fr-FR" sz="3800" b="1" smtClean="0">
                <a:solidFill>
                  <a:srgbClr val="0000FF"/>
                </a:solidFill>
              </a:rPr>
              <a:t>sur </a:t>
            </a:r>
            <a:r>
              <a:rPr lang="fr-FR" sz="3800" b="1" smtClean="0">
                <a:solidFill>
                  <a:srgbClr val="0000FF"/>
                </a:solidFill>
              </a:rPr>
              <a:t>ces dramatiques </a:t>
            </a:r>
            <a:r>
              <a:rPr lang="fr-FR" sz="3800" b="1" smtClean="0">
                <a:solidFill>
                  <a:srgbClr val="0000FF"/>
                </a:solidFill>
              </a:rPr>
              <a:t>mais </a:t>
            </a:r>
            <a:r>
              <a:rPr lang="fr-FR" sz="3800" b="1" smtClean="0">
                <a:solidFill>
                  <a:srgbClr val="0000FF"/>
                </a:solidFill>
              </a:rPr>
              <a:t>lointaines perspectives </a:t>
            </a:r>
            <a:r>
              <a:rPr lang="fr-FR" sz="3800" b="1" dirty="0" smtClean="0">
                <a:solidFill>
                  <a:srgbClr val="0000FF"/>
                </a:solidFill>
              </a:rPr>
              <a:t>que je vais m’arrêter. </a:t>
            </a:r>
          </a:p>
          <a:p>
            <a:pPr algn="ctr"/>
            <a:r>
              <a:rPr lang="fr-FR" sz="3800" b="1" dirty="0" smtClean="0">
                <a:solidFill>
                  <a:srgbClr val="0000FF"/>
                </a:solidFill>
              </a:rPr>
              <a:t>Merci de votre attention !</a:t>
            </a:r>
          </a:p>
          <a:p>
            <a:pPr algn="ctr"/>
            <a:r>
              <a:rPr lang="fr-FR" sz="3800" b="1" dirty="0" smtClean="0">
                <a:solidFill>
                  <a:srgbClr val="0000FF"/>
                </a:solidFill>
              </a:rPr>
              <a:t>Avez-vous des questions ? </a:t>
            </a:r>
            <a:endParaRPr lang="fr-FR" sz="3800" b="1" dirty="0">
              <a:solidFill>
                <a:srgbClr val="0000FF"/>
              </a:solidFill>
            </a:endParaRPr>
          </a:p>
        </p:txBody>
      </p:sp>
    </p:spTree>
    <p:extLst>
      <p:ext uri="{BB962C8B-B14F-4D97-AF65-F5344CB8AC3E}">
        <p14:creationId xmlns:p14="http://schemas.microsoft.com/office/powerpoint/2010/main" val="20601729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50585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28480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ext Box 2"/>
          <p:cNvSpPr txBox="1">
            <a:spLocks noChangeArrowheads="1"/>
          </p:cNvSpPr>
          <p:nvPr/>
        </p:nvSpPr>
        <p:spPr bwMode="auto">
          <a:xfrm>
            <a:off x="152400" y="76200"/>
            <a:ext cx="8839200" cy="1066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3200" b="1" dirty="0">
                <a:solidFill>
                  <a:srgbClr val="FF0000"/>
                </a:solidFill>
              </a:rPr>
              <a:t>Altération des silicates calciques et « consommation » de CO</a:t>
            </a:r>
            <a:r>
              <a:rPr lang="fr-FR" sz="3200" b="1" baseline="-25000" dirty="0">
                <a:solidFill>
                  <a:srgbClr val="FF0000"/>
                </a:solidFill>
              </a:rPr>
              <a:t>2</a:t>
            </a:r>
          </a:p>
        </p:txBody>
      </p:sp>
      <p:sp>
        <p:nvSpPr>
          <p:cNvPr id="292867" name="Text Box 3"/>
          <p:cNvSpPr txBox="1">
            <a:spLocks noChangeArrowheads="1"/>
          </p:cNvSpPr>
          <p:nvPr/>
        </p:nvSpPr>
        <p:spPr bwMode="auto">
          <a:xfrm>
            <a:off x="76200" y="1320800"/>
            <a:ext cx="6400800" cy="180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b="1" u="sng">
                <a:latin typeface="Arial" charset="0"/>
              </a:rPr>
              <a:t>Première étape</a:t>
            </a:r>
            <a:r>
              <a:rPr lang="fr-FR" sz="1600" b="1">
                <a:latin typeface="Arial" charset="0"/>
              </a:rPr>
              <a:t> : dissolution du CO</a:t>
            </a:r>
            <a:r>
              <a:rPr lang="fr-FR" sz="1600" b="1" baseline="-25000">
                <a:latin typeface="Arial" charset="0"/>
              </a:rPr>
              <a:t>2</a:t>
            </a:r>
          </a:p>
          <a:p>
            <a:pPr>
              <a:spcBef>
                <a:spcPct val="50000"/>
              </a:spcBef>
            </a:pPr>
            <a:r>
              <a:rPr lang="fr-FR" sz="1600" b="1">
                <a:latin typeface="Arial" charset="0"/>
              </a:rPr>
              <a:t>2 CO</a:t>
            </a:r>
            <a:r>
              <a:rPr lang="fr-FR" sz="1600" b="1" baseline="-25000">
                <a:latin typeface="Arial" charset="0"/>
              </a:rPr>
              <a:t>2 </a:t>
            </a:r>
            <a:r>
              <a:rPr lang="fr-FR" sz="1600" b="1">
                <a:latin typeface="Arial" charset="0"/>
              </a:rPr>
              <a:t>+ 2 H</a:t>
            </a:r>
            <a:r>
              <a:rPr lang="fr-FR" sz="1600" b="1" baseline="-25000">
                <a:latin typeface="Arial" charset="0"/>
              </a:rPr>
              <a:t>2</a:t>
            </a:r>
            <a:r>
              <a:rPr lang="fr-FR" sz="1600" b="1">
                <a:latin typeface="Arial" charset="0"/>
              </a:rPr>
              <a:t>O </a:t>
            </a:r>
            <a:r>
              <a:rPr lang="fr-FR" sz="1600" b="1">
                <a:latin typeface="Arial" charset="0"/>
                <a:sym typeface="Wingdings" pitchFamily="2" charset="2"/>
              </a:rPr>
              <a:t> 2 H</a:t>
            </a:r>
            <a:r>
              <a:rPr lang="fr-FR" sz="1600" b="1" baseline="-25000">
                <a:latin typeface="Arial" charset="0"/>
              </a:rPr>
              <a:t>2</a:t>
            </a:r>
            <a:r>
              <a:rPr lang="fr-FR" sz="1600" b="1">
                <a:latin typeface="Arial" charset="0"/>
                <a:sym typeface="Wingdings" pitchFamily="2" charset="2"/>
              </a:rPr>
              <a:t>CO</a:t>
            </a:r>
            <a:r>
              <a:rPr lang="fr-FR" sz="1600" b="1" baseline="-25000">
                <a:latin typeface="Arial" charset="0"/>
              </a:rPr>
              <a:t>3</a:t>
            </a:r>
            <a:r>
              <a:rPr lang="fr-FR" sz="1600" b="1">
                <a:latin typeface="Arial" charset="0"/>
                <a:sym typeface="Wingdings" pitchFamily="2" charset="2"/>
              </a:rPr>
              <a:t>   2</a:t>
            </a:r>
            <a:r>
              <a:rPr lang="fr-FR" sz="1600" b="1" baseline="30000">
                <a:latin typeface="Arial" charset="0"/>
                <a:sym typeface="Wingdings" pitchFamily="2" charset="2"/>
              </a:rPr>
              <a:t>+</a:t>
            </a:r>
            <a:r>
              <a:rPr lang="fr-FR" sz="1600" b="1">
                <a:latin typeface="Arial" charset="0"/>
                <a:sym typeface="Wingdings" pitchFamily="2" charset="2"/>
              </a:rPr>
              <a:t> + 2 HCO</a:t>
            </a:r>
            <a:r>
              <a:rPr lang="fr-FR" sz="1600" b="1" baseline="-25000">
                <a:latin typeface="Arial" charset="0"/>
              </a:rPr>
              <a:t>3 </a:t>
            </a:r>
            <a:r>
              <a:rPr lang="fr-FR" sz="1600" b="1" baseline="30000">
                <a:latin typeface="Arial" charset="0"/>
                <a:sym typeface="Wingdings" pitchFamily="2" charset="2"/>
              </a:rPr>
              <a:t>-</a:t>
            </a:r>
            <a:endParaRPr lang="fr-FR" sz="1600" b="1">
              <a:latin typeface="Arial" charset="0"/>
              <a:sym typeface="Wingdings" pitchFamily="2" charset="2"/>
            </a:endParaRPr>
          </a:p>
          <a:p>
            <a:pPr>
              <a:spcBef>
                <a:spcPct val="50000"/>
              </a:spcBef>
            </a:pPr>
            <a:r>
              <a:rPr lang="fr-FR" sz="1600" b="1" u="sng">
                <a:latin typeface="Arial" charset="0"/>
                <a:sym typeface="Wingdings" pitchFamily="2" charset="2"/>
              </a:rPr>
              <a:t>Deuxième étape</a:t>
            </a:r>
            <a:r>
              <a:rPr lang="fr-FR" sz="1600" b="1">
                <a:latin typeface="Arial" charset="0"/>
                <a:sym typeface="Wingdings" pitchFamily="2" charset="2"/>
              </a:rPr>
              <a:t> : altération des silicates calciques</a:t>
            </a:r>
          </a:p>
          <a:p>
            <a:pPr>
              <a:spcBef>
                <a:spcPct val="50000"/>
              </a:spcBef>
            </a:pPr>
            <a:r>
              <a:rPr lang="fr-FR" sz="1600" b="1">
                <a:latin typeface="Arial" charset="0"/>
                <a:sym typeface="Wingdings" pitchFamily="2" charset="2"/>
              </a:rPr>
              <a:t>2H</a:t>
            </a:r>
            <a:r>
              <a:rPr lang="fr-FR" sz="1600" b="1" baseline="30000">
                <a:latin typeface="Arial" charset="0"/>
                <a:sym typeface="Wingdings" pitchFamily="2" charset="2"/>
              </a:rPr>
              <a:t>+</a:t>
            </a:r>
            <a:r>
              <a:rPr lang="fr-FR" sz="1600" b="1">
                <a:latin typeface="Arial" charset="0"/>
                <a:sym typeface="Wingdings" pitchFamily="2" charset="2"/>
              </a:rPr>
              <a:t> + 2 HCO</a:t>
            </a:r>
            <a:r>
              <a:rPr lang="fr-FR" sz="1600" b="1" baseline="-25000">
                <a:latin typeface="Arial" charset="0"/>
              </a:rPr>
              <a:t>3 </a:t>
            </a:r>
            <a:r>
              <a:rPr lang="fr-FR" sz="1600" b="1" baseline="30000">
                <a:latin typeface="Arial" charset="0"/>
                <a:sym typeface="Wingdings" pitchFamily="2" charset="2"/>
              </a:rPr>
              <a:t>- </a:t>
            </a:r>
            <a:r>
              <a:rPr lang="fr-FR" sz="1600" b="1">
                <a:latin typeface="Arial" charset="0"/>
                <a:sym typeface="Wingdings" pitchFamily="2" charset="2"/>
              </a:rPr>
              <a:t>+ CaSiO</a:t>
            </a:r>
            <a:r>
              <a:rPr lang="fr-FR" sz="1600" b="1" baseline="-25000">
                <a:latin typeface="Arial" charset="0"/>
              </a:rPr>
              <a:t>3</a:t>
            </a:r>
            <a:r>
              <a:rPr lang="fr-FR" sz="1600" b="1">
                <a:latin typeface="Arial" charset="0"/>
                <a:sym typeface="Wingdings" pitchFamily="2" charset="2"/>
              </a:rPr>
              <a:t>   SiO</a:t>
            </a:r>
            <a:r>
              <a:rPr lang="fr-FR" sz="1600" b="1" baseline="-25000">
                <a:latin typeface="Arial" charset="0"/>
              </a:rPr>
              <a:t>2</a:t>
            </a:r>
            <a:r>
              <a:rPr lang="fr-FR" sz="1600" b="1">
                <a:latin typeface="Arial" charset="0"/>
                <a:sym typeface="Wingdings" pitchFamily="2" charset="2"/>
              </a:rPr>
              <a:t> (dissoute) + H</a:t>
            </a:r>
            <a:r>
              <a:rPr lang="fr-FR" sz="1600" b="1" baseline="-25000">
                <a:latin typeface="Arial" charset="0"/>
              </a:rPr>
              <a:t>2</a:t>
            </a:r>
            <a:r>
              <a:rPr lang="fr-FR" sz="1600" b="1">
                <a:latin typeface="Arial" charset="0"/>
                <a:sym typeface="Wingdings" pitchFamily="2" charset="2"/>
              </a:rPr>
              <a:t>O + Ca + 2 HCO</a:t>
            </a:r>
            <a:r>
              <a:rPr lang="fr-FR" sz="1600" b="1" baseline="-25000">
                <a:latin typeface="Arial" charset="0"/>
              </a:rPr>
              <a:t>3 </a:t>
            </a:r>
            <a:r>
              <a:rPr lang="fr-FR" sz="1600" b="1" baseline="30000">
                <a:latin typeface="Arial" charset="0"/>
                <a:sym typeface="Wingdings" pitchFamily="2" charset="2"/>
              </a:rPr>
              <a:t>-</a:t>
            </a:r>
            <a:endParaRPr lang="fr-FR" sz="1600" b="1">
              <a:latin typeface="Arial" charset="0"/>
              <a:sym typeface="Wingdings" pitchFamily="2" charset="2"/>
            </a:endParaRPr>
          </a:p>
          <a:p>
            <a:pPr>
              <a:spcBef>
                <a:spcPct val="50000"/>
              </a:spcBef>
            </a:pPr>
            <a:r>
              <a:rPr lang="fr-FR" sz="1600" b="1" u="sng">
                <a:latin typeface="Arial" charset="0"/>
                <a:sym typeface="Wingdings" pitchFamily="2" charset="2"/>
              </a:rPr>
              <a:t>Troisième étape</a:t>
            </a:r>
            <a:r>
              <a:rPr lang="fr-FR" sz="1600" b="1">
                <a:latin typeface="Arial" charset="0"/>
                <a:sym typeface="Wingdings" pitchFamily="2" charset="2"/>
              </a:rPr>
              <a:t> : transport des ions vers la mer (ou un lac)</a:t>
            </a:r>
            <a:endParaRPr lang="fr-FR" sz="1600" b="1">
              <a:latin typeface="Arial" charset="0"/>
            </a:endParaRPr>
          </a:p>
        </p:txBody>
      </p:sp>
      <p:sp>
        <p:nvSpPr>
          <p:cNvPr id="292868" name="Text Box 4"/>
          <p:cNvSpPr txBox="1">
            <a:spLocks noChangeArrowheads="1"/>
          </p:cNvSpPr>
          <p:nvPr/>
        </p:nvSpPr>
        <p:spPr bwMode="auto">
          <a:xfrm>
            <a:off x="0" y="1320800"/>
            <a:ext cx="7086600" cy="544764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b="1" u="sng" dirty="0">
                <a:latin typeface="Arial" charset="0"/>
              </a:rPr>
              <a:t>Première étape</a:t>
            </a:r>
            <a:r>
              <a:rPr lang="fr-FR" sz="1600" b="1" dirty="0">
                <a:latin typeface="Arial" charset="0"/>
              </a:rPr>
              <a:t> : dissolution du CO</a:t>
            </a:r>
            <a:r>
              <a:rPr lang="fr-FR" sz="1600" b="1" baseline="-25000" dirty="0">
                <a:latin typeface="Arial" charset="0"/>
              </a:rPr>
              <a:t>2</a:t>
            </a:r>
          </a:p>
          <a:p>
            <a:pPr>
              <a:spcBef>
                <a:spcPct val="50000"/>
              </a:spcBef>
            </a:pPr>
            <a:r>
              <a:rPr lang="fr-FR" sz="1600" b="1" dirty="0">
                <a:latin typeface="Arial" charset="0"/>
              </a:rPr>
              <a:t>2 CO</a:t>
            </a:r>
            <a:r>
              <a:rPr lang="fr-FR" sz="1600" b="1" baseline="-25000" dirty="0">
                <a:latin typeface="Arial" charset="0"/>
              </a:rPr>
              <a:t>2 </a:t>
            </a:r>
            <a:r>
              <a:rPr lang="fr-FR" sz="1600" b="1" dirty="0">
                <a:latin typeface="Arial" charset="0"/>
              </a:rPr>
              <a:t>+ 2 H</a:t>
            </a:r>
            <a:r>
              <a:rPr lang="fr-FR" sz="1600" b="1" baseline="-25000" dirty="0">
                <a:latin typeface="Arial" charset="0"/>
              </a:rPr>
              <a:t>2</a:t>
            </a:r>
            <a:r>
              <a:rPr lang="fr-FR" sz="1600" b="1" dirty="0">
                <a:latin typeface="Arial" charset="0"/>
              </a:rPr>
              <a:t>O </a:t>
            </a:r>
            <a:r>
              <a:rPr lang="fr-FR" sz="1600" b="1" dirty="0">
                <a:latin typeface="Arial" charset="0"/>
                <a:sym typeface="Wingdings" pitchFamily="2" charset="2"/>
              </a:rPr>
              <a:t> 2 H</a:t>
            </a:r>
            <a:r>
              <a:rPr lang="fr-FR" sz="1600" b="1" baseline="-25000" dirty="0">
                <a:latin typeface="Arial" charset="0"/>
              </a:rPr>
              <a:t>2</a:t>
            </a:r>
            <a:r>
              <a:rPr lang="fr-FR" sz="1600" b="1" dirty="0">
                <a:latin typeface="Arial" charset="0"/>
                <a:sym typeface="Wingdings" pitchFamily="2" charset="2"/>
              </a:rPr>
              <a:t>CO</a:t>
            </a:r>
            <a:r>
              <a:rPr lang="fr-FR" sz="1600" b="1" baseline="-25000" dirty="0">
                <a:latin typeface="Arial" charset="0"/>
              </a:rPr>
              <a:t>3</a:t>
            </a:r>
            <a:r>
              <a:rPr lang="fr-FR" sz="1600" b="1" dirty="0">
                <a:latin typeface="Arial" charset="0"/>
                <a:sym typeface="Wingdings" pitchFamily="2" charset="2"/>
              </a:rPr>
              <a:t>   2H</a:t>
            </a:r>
            <a:r>
              <a:rPr lang="fr-FR" sz="1600" b="1" baseline="30000" dirty="0">
                <a:latin typeface="Arial" charset="0"/>
                <a:sym typeface="Wingdings" pitchFamily="2" charset="2"/>
              </a:rPr>
              <a:t>+</a:t>
            </a:r>
            <a:r>
              <a:rPr lang="fr-FR" sz="1600" b="1" dirty="0">
                <a:latin typeface="Arial" charset="0"/>
                <a:sym typeface="Wingdings" pitchFamily="2" charset="2"/>
              </a:rPr>
              <a:t> + 2 HCO</a:t>
            </a:r>
            <a:r>
              <a:rPr lang="fr-FR" sz="1600" b="1" baseline="-25000" dirty="0">
                <a:latin typeface="Arial" charset="0"/>
              </a:rPr>
              <a:t>3 </a:t>
            </a:r>
            <a:r>
              <a:rPr lang="fr-FR" sz="1600" b="1" baseline="30000" dirty="0">
                <a:latin typeface="Arial" charset="0"/>
                <a:sym typeface="Wingdings" pitchFamily="2" charset="2"/>
              </a:rPr>
              <a:t>-</a:t>
            </a:r>
            <a:endParaRPr lang="fr-FR" sz="1600" b="1" dirty="0">
              <a:latin typeface="Arial" charset="0"/>
              <a:sym typeface="Wingdings" pitchFamily="2" charset="2"/>
            </a:endParaRPr>
          </a:p>
          <a:p>
            <a:pPr>
              <a:spcBef>
                <a:spcPct val="50000"/>
              </a:spcBef>
            </a:pPr>
            <a:r>
              <a:rPr lang="fr-FR" sz="1600" b="1" u="sng" dirty="0">
                <a:latin typeface="Arial" charset="0"/>
                <a:sym typeface="Wingdings" pitchFamily="2" charset="2"/>
              </a:rPr>
              <a:t>Deuxième étape</a:t>
            </a:r>
            <a:r>
              <a:rPr lang="fr-FR" sz="1600" b="1" dirty="0">
                <a:latin typeface="Arial" charset="0"/>
                <a:sym typeface="Wingdings" pitchFamily="2" charset="2"/>
              </a:rPr>
              <a:t> : altération des silicates calciques (exemple CaSiO</a:t>
            </a:r>
            <a:r>
              <a:rPr lang="fr-FR" sz="1600" b="1" baseline="-25000" dirty="0">
                <a:latin typeface="Arial" charset="0"/>
                <a:sym typeface="Wingdings" pitchFamily="2" charset="2"/>
              </a:rPr>
              <a:t>3</a:t>
            </a:r>
            <a:r>
              <a:rPr lang="fr-FR" sz="1600" b="1" dirty="0">
                <a:latin typeface="Arial" charset="0"/>
                <a:sym typeface="Wingdings" pitchFamily="2" charset="2"/>
              </a:rPr>
              <a:t>)</a:t>
            </a:r>
          </a:p>
          <a:p>
            <a:pPr>
              <a:spcBef>
                <a:spcPct val="50000"/>
              </a:spcBef>
            </a:pPr>
            <a:r>
              <a:rPr lang="fr-FR" sz="1600" b="1" dirty="0">
                <a:latin typeface="Arial" charset="0"/>
                <a:sym typeface="Wingdings" pitchFamily="2" charset="2"/>
              </a:rPr>
              <a:t>2H</a:t>
            </a:r>
            <a:r>
              <a:rPr lang="fr-FR" sz="1600" b="1" baseline="30000" dirty="0">
                <a:latin typeface="Arial" charset="0"/>
                <a:sym typeface="Wingdings" pitchFamily="2" charset="2"/>
              </a:rPr>
              <a:t>+</a:t>
            </a:r>
            <a:r>
              <a:rPr lang="fr-FR" sz="1600" b="1" dirty="0">
                <a:latin typeface="Arial" charset="0"/>
                <a:sym typeface="Wingdings" pitchFamily="2" charset="2"/>
              </a:rPr>
              <a:t> + 2 HCO</a:t>
            </a:r>
            <a:r>
              <a:rPr lang="fr-FR" sz="1600" b="1" baseline="-25000" dirty="0">
                <a:latin typeface="Arial" charset="0"/>
              </a:rPr>
              <a:t>3 </a:t>
            </a:r>
            <a:r>
              <a:rPr lang="fr-FR" sz="1600" b="1" baseline="30000" dirty="0">
                <a:latin typeface="Arial" charset="0"/>
                <a:sym typeface="Wingdings" pitchFamily="2" charset="2"/>
              </a:rPr>
              <a:t>- </a:t>
            </a:r>
            <a:r>
              <a:rPr lang="fr-FR" sz="1600" b="1" baseline="30000" dirty="0" smtClean="0">
                <a:latin typeface="Arial" charset="0"/>
                <a:sym typeface="Wingdings" pitchFamily="2" charset="2"/>
              </a:rPr>
              <a:t>  </a:t>
            </a:r>
            <a:r>
              <a:rPr lang="fr-FR" sz="1600" b="1" dirty="0" smtClean="0">
                <a:latin typeface="Arial" charset="0"/>
                <a:sym typeface="Wingdings" pitchFamily="2" charset="2"/>
              </a:rPr>
              <a:t>+ </a:t>
            </a:r>
            <a:r>
              <a:rPr lang="fr-FR" sz="1600" b="1" dirty="0">
                <a:latin typeface="Arial" charset="0"/>
                <a:sym typeface="Wingdings" pitchFamily="2" charset="2"/>
              </a:rPr>
              <a:t>CaSiO</a:t>
            </a:r>
            <a:r>
              <a:rPr lang="fr-FR" sz="1600" b="1" baseline="-25000" dirty="0">
                <a:latin typeface="Arial" charset="0"/>
              </a:rPr>
              <a:t>3</a:t>
            </a:r>
            <a:r>
              <a:rPr lang="fr-FR" sz="1600" b="1" dirty="0">
                <a:latin typeface="Arial" charset="0"/>
                <a:sym typeface="Wingdings" pitchFamily="2" charset="2"/>
              </a:rPr>
              <a:t>   SiO</a:t>
            </a:r>
            <a:r>
              <a:rPr lang="fr-FR" sz="1600" b="1" baseline="-25000" dirty="0">
                <a:latin typeface="Arial" charset="0"/>
              </a:rPr>
              <a:t>2</a:t>
            </a:r>
            <a:r>
              <a:rPr lang="fr-FR" sz="1600" b="1" dirty="0">
                <a:latin typeface="Arial" charset="0"/>
                <a:sym typeface="Wingdings" pitchFamily="2" charset="2"/>
              </a:rPr>
              <a:t> (dissoute) + H</a:t>
            </a:r>
            <a:r>
              <a:rPr lang="fr-FR" sz="1600" b="1" baseline="-25000" dirty="0">
                <a:latin typeface="Arial" charset="0"/>
              </a:rPr>
              <a:t>2</a:t>
            </a:r>
            <a:r>
              <a:rPr lang="fr-FR" sz="1600" b="1" dirty="0">
                <a:latin typeface="Arial" charset="0"/>
                <a:sym typeface="Wingdings" pitchFamily="2" charset="2"/>
              </a:rPr>
              <a:t>O + Ca </a:t>
            </a:r>
            <a:r>
              <a:rPr lang="fr-FR" sz="1600" b="1" baseline="30000" dirty="0">
                <a:latin typeface="Arial" charset="0"/>
                <a:sym typeface="Wingdings" pitchFamily="2" charset="2"/>
              </a:rPr>
              <a:t>+ +</a:t>
            </a:r>
            <a:r>
              <a:rPr lang="fr-FR" sz="1600" b="1" dirty="0">
                <a:latin typeface="Arial" charset="0"/>
                <a:sym typeface="Wingdings" pitchFamily="2" charset="2"/>
              </a:rPr>
              <a:t> + 2 HCO</a:t>
            </a:r>
            <a:r>
              <a:rPr lang="fr-FR" sz="1600" b="1" baseline="-25000" dirty="0">
                <a:latin typeface="Arial" charset="0"/>
              </a:rPr>
              <a:t>3 </a:t>
            </a:r>
            <a:r>
              <a:rPr lang="fr-FR" sz="1600" b="1" baseline="30000" dirty="0">
                <a:latin typeface="Arial" charset="0"/>
                <a:sym typeface="Wingdings" pitchFamily="2" charset="2"/>
              </a:rPr>
              <a:t>-</a:t>
            </a:r>
            <a:endParaRPr lang="fr-FR" sz="1600" b="1" dirty="0">
              <a:latin typeface="Arial" charset="0"/>
              <a:sym typeface="Wingdings" pitchFamily="2" charset="2"/>
            </a:endParaRPr>
          </a:p>
          <a:p>
            <a:pPr>
              <a:spcBef>
                <a:spcPct val="50000"/>
              </a:spcBef>
            </a:pPr>
            <a:r>
              <a:rPr lang="fr-FR" sz="1600" b="1" u="sng" dirty="0">
                <a:latin typeface="Arial" charset="0"/>
                <a:sym typeface="Wingdings" pitchFamily="2" charset="2"/>
              </a:rPr>
              <a:t>Troisième étape</a:t>
            </a:r>
            <a:r>
              <a:rPr lang="fr-FR" sz="1600" b="1" dirty="0">
                <a:latin typeface="Arial" charset="0"/>
                <a:sym typeface="Wingdings" pitchFamily="2" charset="2"/>
              </a:rPr>
              <a:t> : transport des ions vers la mer (ou un lac)</a:t>
            </a:r>
          </a:p>
          <a:p>
            <a:pPr>
              <a:spcBef>
                <a:spcPct val="50000"/>
              </a:spcBef>
            </a:pPr>
            <a:r>
              <a:rPr lang="fr-FR" sz="1600" b="1" u="sng" dirty="0">
                <a:latin typeface="Arial" charset="0"/>
                <a:sym typeface="Wingdings" pitchFamily="2" charset="2"/>
              </a:rPr>
              <a:t>Quatrième étape</a:t>
            </a:r>
            <a:r>
              <a:rPr lang="fr-FR" sz="1600" b="1" dirty="0">
                <a:latin typeface="Arial" charset="0"/>
                <a:sym typeface="Wingdings" pitchFamily="2" charset="2"/>
              </a:rPr>
              <a:t> : sédimentation en mer</a:t>
            </a:r>
          </a:p>
          <a:p>
            <a:pPr>
              <a:spcBef>
                <a:spcPct val="50000"/>
              </a:spcBef>
            </a:pPr>
            <a:r>
              <a:rPr lang="fr-FR" sz="1600" b="1" dirty="0">
                <a:latin typeface="Arial" charset="0"/>
                <a:sym typeface="Wingdings" pitchFamily="2" charset="2"/>
              </a:rPr>
              <a:t>SiO</a:t>
            </a:r>
            <a:r>
              <a:rPr lang="fr-FR" sz="1600" b="1" baseline="-25000" dirty="0">
                <a:latin typeface="Arial" charset="0"/>
              </a:rPr>
              <a:t>2</a:t>
            </a:r>
            <a:r>
              <a:rPr lang="fr-FR" sz="1600" b="1" dirty="0">
                <a:latin typeface="Arial" charset="0"/>
                <a:sym typeface="Wingdings" pitchFamily="2" charset="2"/>
              </a:rPr>
              <a:t> + H</a:t>
            </a:r>
            <a:r>
              <a:rPr lang="fr-FR" sz="1600" b="1" baseline="-25000" dirty="0">
                <a:latin typeface="Arial" charset="0"/>
              </a:rPr>
              <a:t>2</a:t>
            </a:r>
            <a:r>
              <a:rPr lang="fr-FR" sz="1600" b="1" dirty="0">
                <a:latin typeface="Arial" charset="0"/>
                <a:sym typeface="Wingdings" pitchFamily="2" charset="2"/>
              </a:rPr>
              <a:t>O + Ca </a:t>
            </a:r>
            <a:r>
              <a:rPr lang="fr-FR" sz="1600" b="1" baseline="30000" dirty="0">
                <a:latin typeface="Arial" charset="0"/>
                <a:sym typeface="Wingdings" pitchFamily="2" charset="2"/>
              </a:rPr>
              <a:t>+ +</a:t>
            </a:r>
            <a:r>
              <a:rPr lang="fr-FR" sz="1600" b="1" dirty="0">
                <a:latin typeface="Arial" charset="0"/>
                <a:sym typeface="Wingdings" pitchFamily="2" charset="2"/>
              </a:rPr>
              <a:t> + 2 HCO</a:t>
            </a:r>
            <a:r>
              <a:rPr lang="fr-FR" sz="1600" b="1" baseline="-25000" dirty="0">
                <a:latin typeface="Arial" charset="0"/>
              </a:rPr>
              <a:t>3 </a:t>
            </a:r>
            <a:r>
              <a:rPr lang="fr-FR" sz="1600" b="1" baseline="30000" dirty="0">
                <a:latin typeface="Arial" charset="0"/>
                <a:sym typeface="Wingdings" pitchFamily="2" charset="2"/>
              </a:rPr>
              <a:t>- </a:t>
            </a:r>
            <a:r>
              <a:rPr lang="fr-FR" sz="1600" b="1" dirty="0">
                <a:latin typeface="Arial" charset="0"/>
                <a:sym typeface="Wingdings" pitchFamily="2" charset="2"/>
              </a:rPr>
              <a:t>  SiO</a:t>
            </a:r>
            <a:r>
              <a:rPr lang="fr-FR" sz="1600" b="1" baseline="-25000" dirty="0">
                <a:latin typeface="Arial" charset="0"/>
              </a:rPr>
              <a:t>2</a:t>
            </a:r>
            <a:r>
              <a:rPr lang="fr-FR" sz="1600" b="1" dirty="0">
                <a:latin typeface="Arial" charset="0"/>
                <a:sym typeface="Wingdings" pitchFamily="2" charset="2"/>
              </a:rPr>
              <a:t> + 2  H</a:t>
            </a:r>
            <a:r>
              <a:rPr lang="fr-FR" sz="1600" b="1" baseline="-25000" dirty="0">
                <a:latin typeface="Arial" charset="0"/>
              </a:rPr>
              <a:t>2</a:t>
            </a:r>
            <a:r>
              <a:rPr lang="fr-FR" sz="1600" b="1" dirty="0">
                <a:latin typeface="Arial" charset="0"/>
                <a:sym typeface="Wingdings" pitchFamily="2" charset="2"/>
              </a:rPr>
              <a:t>O + CaCO</a:t>
            </a:r>
            <a:r>
              <a:rPr lang="fr-FR" sz="1600" b="1" baseline="-25000" dirty="0">
                <a:latin typeface="Arial" charset="0"/>
              </a:rPr>
              <a:t>3 </a:t>
            </a:r>
            <a:r>
              <a:rPr lang="fr-FR" sz="1600" b="1" dirty="0">
                <a:latin typeface="Arial" charset="0"/>
                <a:sym typeface="Wingdings" pitchFamily="2" charset="2"/>
              </a:rPr>
              <a:t> + </a:t>
            </a:r>
            <a:r>
              <a:rPr lang="fr-FR" sz="1600" b="1" dirty="0">
                <a:latin typeface="Arial" charset="0"/>
              </a:rPr>
              <a:t>CO</a:t>
            </a:r>
            <a:r>
              <a:rPr lang="fr-FR" sz="1600" b="1" baseline="-25000" dirty="0">
                <a:latin typeface="Arial" charset="0"/>
              </a:rPr>
              <a:t>2</a:t>
            </a:r>
          </a:p>
          <a:p>
            <a:pPr>
              <a:spcBef>
                <a:spcPct val="50000"/>
              </a:spcBef>
            </a:pPr>
            <a:endParaRPr lang="fr-FR" sz="1600" b="1" baseline="-25000" dirty="0">
              <a:latin typeface="Arial" charset="0"/>
            </a:endParaRPr>
          </a:p>
          <a:p>
            <a:pPr>
              <a:spcBef>
                <a:spcPct val="50000"/>
              </a:spcBef>
            </a:pPr>
            <a:r>
              <a:rPr lang="fr-FR" sz="1600" b="1" u="sng" dirty="0">
                <a:latin typeface="Arial" charset="0"/>
              </a:rPr>
              <a:t>Somme de tout ça</a:t>
            </a:r>
            <a:r>
              <a:rPr lang="fr-FR" sz="1600" b="1" dirty="0">
                <a:latin typeface="Arial" charset="0"/>
              </a:rPr>
              <a:t> :</a:t>
            </a:r>
          </a:p>
          <a:p>
            <a:pPr>
              <a:spcBef>
                <a:spcPct val="50000"/>
              </a:spcBef>
            </a:pPr>
            <a:r>
              <a:rPr lang="fr-FR" sz="1600" b="1" u="sng" dirty="0">
                <a:solidFill>
                  <a:srgbClr val="FF0000"/>
                </a:solidFill>
                <a:latin typeface="Arial" charset="0"/>
              </a:rPr>
              <a:t>2</a:t>
            </a:r>
            <a:r>
              <a:rPr lang="fr-FR" sz="1600" b="1" dirty="0">
                <a:latin typeface="Arial" charset="0"/>
              </a:rPr>
              <a:t> CO</a:t>
            </a:r>
            <a:r>
              <a:rPr lang="fr-FR" sz="1600" b="1" baseline="-25000" dirty="0">
                <a:latin typeface="Arial" charset="0"/>
              </a:rPr>
              <a:t>2 </a:t>
            </a:r>
            <a:r>
              <a:rPr lang="fr-FR" sz="1600" b="1" dirty="0">
                <a:latin typeface="Arial" charset="0"/>
              </a:rPr>
              <a:t>+ 2 H</a:t>
            </a:r>
            <a:r>
              <a:rPr lang="fr-FR" sz="1600" b="1" baseline="-25000" dirty="0">
                <a:latin typeface="Arial" charset="0"/>
              </a:rPr>
              <a:t>2</a:t>
            </a:r>
            <a:r>
              <a:rPr lang="fr-FR" sz="1600" b="1" dirty="0">
                <a:latin typeface="Arial" charset="0"/>
              </a:rPr>
              <a:t>O + </a:t>
            </a:r>
            <a:r>
              <a:rPr lang="fr-FR" sz="1600" b="1" dirty="0">
                <a:latin typeface="Arial" charset="0"/>
                <a:sym typeface="Wingdings" pitchFamily="2" charset="2"/>
              </a:rPr>
              <a:t>CaSiO</a:t>
            </a:r>
            <a:r>
              <a:rPr lang="fr-FR" sz="1600" b="1" baseline="-25000" dirty="0">
                <a:latin typeface="Arial" charset="0"/>
              </a:rPr>
              <a:t>3</a:t>
            </a:r>
            <a:r>
              <a:rPr lang="fr-FR" sz="1600" b="1" dirty="0">
                <a:latin typeface="Arial" charset="0"/>
                <a:sym typeface="Wingdings" pitchFamily="2" charset="2"/>
              </a:rPr>
              <a:t>  SiO</a:t>
            </a:r>
            <a:r>
              <a:rPr lang="fr-FR" sz="1600" b="1" baseline="-25000" dirty="0">
                <a:latin typeface="Arial" charset="0"/>
              </a:rPr>
              <a:t>2</a:t>
            </a:r>
            <a:r>
              <a:rPr lang="fr-FR" sz="1600" b="1" dirty="0">
                <a:latin typeface="Arial" charset="0"/>
                <a:sym typeface="Wingdings" pitchFamily="2" charset="2"/>
              </a:rPr>
              <a:t> + 2 H</a:t>
            </a:r>
            <a:r>
              <a:rPr lang="fr-FR" sz="1600" b="1" baseline="-25000" dirty="0">
                <a:latin typeface="Arial" charset="0"/>
              </a:rPr>
              <a:t>2</a:t>
            </a:r>
            <a:r>
              <a:rPr lang="fr-FR" sz="1600" b="1" dirty="0">
                <a:latin typeface="Arial" charset="0"/>
                <a:sym typeface="Wingdings" pitchFamily="2" charset="2"/>
              </a:rPr>
              <a:t>O + CaCO</a:t>
            </a:r>
            <a:r>
              <a:rPr lang="fr-FR" sz="1600" b="1" baseline="-25000" dirty="0">
                <a:latin typeface="Arial" charset="0"/>
              </a:rPr>
              <a:t>3 </a:t>
            </a:r>
            <a:r>
              <a:rPr lang="fr-FR" sz="1600" b="1" dirty="0">
                <a:latin typeface="Arial" charset="0"/>
                <a:sym typeface="Wingdings" pitchFamily="2" charset="2"/>
              </a:rPr>
              <a:t> + </a:t>
            </a:r>
            <a:r>
              <a:rPr lang="fr-FR" sz="1600" b="1" u="sng" dirty="0">
                <a:solidFill>
                  <a:srgbClr val="FF0000"/>
                </a:solidFill>
                <a:latin typeface="Arial" charset="0"/>
                <a:sym typeface="Wingdings" pitchFamily="2" charset="2"/>
              </a:rPr>
              <a:t>1</a:t>
            </a:r>
            <a:r>
              <a:rPr lang="fr-FR" sz="1600" b="1" dirty="0">
                <a:latin typeface="Arial" charset="0"/>
                <a:sym typeface="Wingdings" pitchFamily="2" charset="2"/>
              </a:rPr>
              <a:t> </a:t>
            </a:r>
            <a:r>
              <a:rPr lang="fr-FR" sz="1600" b="1" dirty="0">
                <a:latin typeface="Arial" charset="0"/>
              </a:rPr>
              <a:t>CO</a:t>
            </a:r>
            <a:r>
              <a:rPr lang="fr-FR" sz="1600" b="1" baseline="-25000" dirty="0">
                <a:latin typeface="Arial" charset="0"/>
              </a:rPr>
              <a:t>2</a:t>
            </a:r>
          </a:p>
          <a:p>
            <a:pPr>
              <a:spcBef>
                <a:spcPct val="50000"/>
              </a:spcBef>
            </a:pPr>
            <a:r>
              <a:rPr lang="fr-FR" sz="1600" b="1" u="sng" dirty="0">
                <a:latin typeface="Arial" charset="0"/>
                <a:sym typeface="Wingdings" pitchFamily="2" charset="2"/>
              </a:rPr>
              <a:t>En simplifiant, on a le bilan suivant</a:t>
            </a:r>
            <a:r>
              <a:rPr lang="fr-FR" sz="1600" b="1" dirty="0">
                <a:latin typeface="Arial" charset="0"/>
                <a:sym typeface="Wingdings" pitchFamily="2" charset="2"/>
              </a:rPr>
              <a:t> </a:t>
            </a:r>
            <a:r>
              <a:rPr lang="fr-FR" sz="1600" b="1" dirty="0" smtClean="0">
                <a:latin typeface="Arial" charset="0"/>
                <a:sym typeface="Wingdings" pitchFamily="2" charset="2"/>
              </a:rPr>
              <a:t>:</a:t>
            </a:r>
          </a:p>
          <a:p>
            <a:pPr>
              <a:spcBef>
                <a:spcPct val="50000"/>
              </a:spcBef>
            </a:pPr>
            <a:r>
              <a:rPr lang="fr-FR" sz="2400" b="1" dirty="0" smtClean="0">
                <a:latin typeface="Arial" charset="0"/>
              </a:rPr>
              <a:t>CO</a:t>
            </a:r>
            <a:r>
              <a:rPr lang="fr-FR" sz="2400" b="1" baseline="-25000" dirty="0" smtClean="0">
                <a:latin typeface="Arial" charset="0"/>
              </a:rPr>
              <a:t>2 </a:t>
            </a:r>
            <a:r>
              <a:rPr lang="fr-FR" sz="2400" b="1" dirty="0" smtClean="0">
                <a:latin typeface="Arial" charset="0"/>
              </a:rPr>
              <a:t>+ </a:t>
            </a:r>
            <a:r>
              <a:rPr lang="fr-FR" sz="2400" b="1" dirty="0" smtClean="0">
                <a:latin typeface="Arial" charset="0"/>
                <a:sym typeface="Wingdings" pitchFamily="2" charset="2"/>
              </a:rPr>
              <a:t>CaSiO</a:t>
            </a:r>
            <a:r>
              <a:rPr lang="fr-FR" sz="2400" b="1" baseline="-25000" dirty="0" smtClean="0">
                <a:latin typeface="Arial" charset="0"/>
              </a:rPr>
              <a:t>3</a:t>
            </a:r>
            <a:r>
              <a:rPr lang="fr-FR" sz="2400" b="1" dirty="0" smtClean="0">
                <a:latin typeface="Arial" charset="0"/>
                <a:sym typeface="Wingdings" pitchFamily="2" charset="2"/>
              </a:rPr>
              <a:t>  SiO</a:t>
            </a:r>
            <a:r>
              <a:rPr lang="fr-FR" sz="2400" b="1" baseline="-25000" dirty="0" smtClean="0">
                <a:latin typeface="Arial" charset="0"/>
              </a:rPr>
              <a:t>2</a:t>
            </a:r>
            <a:r>
              <a:rPr lang="fr-FR" sz="2400" b="1" dirty="0" smtClean="0">
                <a:latin typeface="Arial" charset="0"/>
                <a:sym typeface="Wingdings" pitchFamily="2" charset="2"/>
              </a:rPr>
              <a:t> + CaCO</a:t>
            </a:r>
            <a:r>
              <a:rPr lang="fr-FR" sz="2400" b="1" baseline="-25000" dirty="0" smtClean="0">
                <a:latin typeface="Arial" charset="0"/>
              </a:rPr>
              <a:t>3</a:t>
            </a:r>
          </a:p>
          <a:p>
            <a:pPr>
              <a:spcBef>
                <a:spcPct val="50000"/>
              </a:spcBef>
            </a:pPr>
            <a:endParaRPr lang="fr-FR" sz="1600" b="1" baseline="-25000" dirty="0">
              <a:latin typeface="Arial" charset="0"/>
            </a:endParaRPr>
          </a:p>
          <a:p>
            <a:pPr>
              <a:spcBef>
                <a:spcPct val="50000"/>
              </a:spcBef>
            </a:pPr>
            <a:r>
              <a:rPr lang="fr-FR" sz="1600" b="1" u="sng" dirty="0">
                <a:latin typeface="Arial" charset="0"/>
              </a:rPr>
              <a:t>Bilan avec un plagioclase </a:t>
            </a:r>
            <a:r>
              <a:rPr lang="fr-FR" sz="1600" b="1" u="sng" dirty="0" smtClean="0">
                <a:latin typeface="Arial" charset="0"/>
              </a:rPr>
              <a:t>calcique (plus courant que la </a:t>
            </a:r>
            <a:r>
              <a:rPr lang="fr-FR" sz="1600" b="1" u="sng" dirty="0" err="1" smtClean="0">
                <a:latin typeface="Arial" charset="0"/>
              </a:rPr>
              <a:t>wollastonite</a:t>
            </a:r>
            <a:r>
              <a:rPr lang="fr-FR" sz="1600" b="1" u="sng" dirty="0" smtClean="0">
                <a:latin typeface="Arial" charset="0"/>
              </a:rPr>
              <a:t>)</a:t>
            </a:r>
            <a:r>
              <a:rPr lang="fr-FR" sz="1600" b="1" dirty="0" smtClean="0">
                <a:latin typeface="Arial" charset="0"/>
              </a:rPr>
              <a:t> </a:t>
            </a:r>
            <a:r>
              <a:rPr lang="fr-FR" sz="1600" b="1" dirty="0">
                <a:latin typeface="Arial" charset="0"/>
              </a:rPr>
              <a:t>:</a:t>
            </a:r>
            <a:endParaRPr lang="fr-FR" sz="1600" b="1" dirty="0">
              <a:latin typeface="Arial" charset="0"/>
              <a:sym typeface="Wingdings" pitchFamily="2" charset="2"/>
            </a:endParaRPr>
          </a:p>
          <a:p>
            <a:pPr>
              <a:spcBef>
                <a:spcPct val="50000"/>
              </a:spcBef>
            </a:pPr>
            <a:r>
              <a:rPr lang="fr-FR" sz="1600" b="1" dirty="0">
                <a:latin typeface="Arial" charset="0"/>
                <a:sym typeface="Wingdings" pitchFamily="2" charset="2"/>
              </a:rPr>
              <a:t>2 Al</a:t>
            </a:r>
            <a:r>
              <a:rPr lang="fr-FR" sz="1600" b="1" baseline="-25000" dirty="0">
                <a:latin typeface="Arial" charset="0"/>
              </a:rPr>
              <a:t>2</a:t>
            </a:r>
            <a:r>
              <a:rPr lang="fr-FR" sz="1600" b="1" dirty="0">
                <a:latin typeface="Arial" charset="0"/>
                <a:sym typeface="Wingdings" pitchFamily="2" charset="2"/>
              </a:rPr>
              <a:t>Si</a:t>
            </a:r>
            <a:r>
              <a:rPr lang="fr-FR" sz="1600" b="1" baseline="-25000" dirty="0">
                <a:latin typeface="Arial" charset="0"/>
              </a:rPr>
              <a:t>2</a:t>
            </a:r>
            <a:r>
              <a:rPr lang="fr-FR" sz="1600" b="1" dirty="0">
                <a:latin typeface="Arial" charset="0"/>
                <a:sym typeface="Wingdings" pitchFamily="2" charset="2"/>
              </a:rPr>
              <a:t>O</a:t>
            </a:r>
            <a:r>
              <a:rPr lang="fr-FR" sz="1600" b="1" baseline="-25000" dirty="0">
                <a:latin typeface="Arial" charset="0"/>
              </a:rPr>
              <a:t>8</a:t>
            </a:r>
            <a:r>
              <a:rPr lang="fr-FR" sz="1600" b="1" dirty="0">
                <a:latin typeface="Arial" charset="0"/>
                <a:sym typeface="Wingdings" pitchFamily="2" charset="2"/>
              </a:rPr>
              <a:t>Ca + </a:t>
            </a:r>
            <a:r>
              <a:rPr lang="fr-FR" sz="1600" b="1" dirty="0">
                <a:latin typeface="Arial" charset="0"/>
              </a:rPr>
              <a:t>2 CO</a:t>
            </a:r>
            <a:r>
              <a:rPr lang="fr-FR" sz="1600" b="1" baseline="-25000" dirty="0">
                <a:latin typeface="Arial" charset="0"/>
              </a:rPr>
              <a:t>2 </a:t>
            </a:r>
            <a:r>
              <a:rPr lang="fr-FR" sz="1600" b="1" dirty="0">
                <a:latin typeface="Arial" charset="0"/>
              </a:rPr>
              <a:t>+ 4 H</a:t>
            </a:r>
            <a:r>
              <a:rPr lang="fr-FR" sz="1600" b="1" baseline="-25000" dirty="0">
                <a:latin typeface="Arial" charset="0"/>
              </a:rPr>
              <a:t>2</a:t>
            </a:r>
            <a:r>
              <a:rPr lang="fr-FR" sz="1600" b="1" dirty="0">
                <a:latin typeface="Arial" charset="0"/>
              </a:rPr>
              <a:t>O </a:t>
            </a:r>
            <a:r>
              <a:rPr lang="fr-FR" sz="1600" b="1" dirty="0">
                <a:latin typeface="Arial" charset="0"/>
                <a:sym typeface="Wingdings" pitchFamily="2" charset="2"/>
              </a:rPr>
              <a:t> 2 CaCO</a:t>
            </a:r>
            <a:r>
              <a:rPr lang="fr-FR" sz="1600" b="1" baseline="-25000" dirty="0">
                <a:latin typeface="Arial" charset="0"/>
              </a:rPr>
              <a:t>3 </a:t>
            </a:r>
            <a:r>
              <a:rPr lang="fr-FR" sz="1600" b="1" dirty="0">
                <a:latin typeface="Arial" charset="0"/>
                <a:sym typeface="Wingdings" pitchFamily="2" charset="2"/>
              </a:rPr>
              <a:t>+ Si</a:t>
            </a:r>
            <a:r>
              <a:rPr lang="fr-FR" sz="1600" b="1" baseline="-25000" dirty="0">
                <a:latin typeface="Arial" charset="0"/>
              </a:rPr>
              <a:t>4</a:t>
            </a:r>
            <a:r>
              <a:rPr lang="fr-FR" sz="1600" b="1" dirty="0">
                <a:latin typeface="Arial" charset="0"/>
                <a:sym typeface="Wingdings" pitchFamily="2" charset="2"/>
              </a:rPr>
              <a:t>O</a:t>
            </a:r>
            <a:r>
              <a:rPr lang="fr-FR" sz="1600" b="1" baseline="-25000" dirty="0">
                <a:latin typeface="Arial" charset="0"/>
              </a:rPr>
              <a:t>10</a:t>
            </a:r>
            <a:r>
              <a:rPr lang="fr-FR" sz="1600" b="1" dirty="0">
                <a:latin typeface="Arial" charset="0"/>
                <a:sym typeface="Wingdings" pitchFamily="2" charset="2"/>
              </a:rPr>
              <a:t>Al</a:t>
            </a:r>
            <a:r>
              <a:rPr lang="fr-FR" sz="1600" b="1" baseline="-25000" dirty="0">
                <a:latin typeface="Arial" charset="0"/>
              </a:rPr>
              <a:t>4</a:t>
            </a:r>
            <a:r>
              <a:rPr lang="fr-FR" sz="1600" b="1" dirty="0">
                <a:latin typeface="Arial" charset="0"/>
                <a:sym typeface="Wingdings" pitchFamily="2" charset="2"/>
              </a:rPr>
              <a:t>(OH) </a:t>
            </a:r>
            <a:r>
              <a:rPr lang="fr-FR" sz="1600" b="1" baseline="-25000" dirty="0">
                <a:latin typeface="Arial" charset="0"/>
              </a:rPr>
              <a:t>8</a:t>
            </a:r>
            <a:r>
              <a:rPr lang="fr-FR" sz="1600" b="1" dirty="0">
                <a:latin typeface="Arial" charset="0"/>
                <a:sym typeface="Wingdings" pitchFamily="2" charset="2"/>
              </a:rPr>
              <a:t> (kaolinite)</a:t>
            </a:r>
          </a:p>
        </p:txBody>
      </p:sp>
      <p:sp>
        <p:nvSpPr>
          <p:cNvPr id="292870" name="Text Box 6"/>
          <p:cNvSpPr txBox="1">
            <a:spLocks noChangeArrowheads="1"/>
          </p:cNvSpPr>
          <p:nvPr/>
        </p:nvSpPr>
        <p:spPr bwMode="auto">
          <a:xfrm>
            <a:off x="6705600" y="2895600"/>
            <a:ext cx="2438400" cy="1079500"/>
          </a:xfrm>
          <a:prstGeom prst="rect">
            <a:avLst/>
          </a:prstGeom>
          <a:solidFill>
            <a:schemeClr val="bg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600" b="1" dirty="0">
                <a:solidFill>
                  <a:schemeClr val="tx2"/>
                </a:solidFill>
              </a:rPr>
              <a:t> La </a:t>
            </a:r>
            <a:r>
              <a:rPr lang="fr-FR" sz="1600" b="1" dirty="0" err="1">
                <a:solidFill>
                  <a:schemeClr val="tx2"/>
                </a:solidFill>
              </a:rPr>
              <a:t>wollastonite</a:t>
            </a:r>
            <a:r>
              <a:rPr lang="fr-FR" sz="1600" b="1" dirty="0">
                <a:solidFill>
                  <a:schemeClr val="tx2"/>
                </a:solidFill>
              </a:rPr>
              <a:t> (CaSiO</a:t>
            </a:r>
            <a:r>
              <a:rPr lang="fr-FR" sz="1600" b="1" baseline="-25000" dirty="0">
                <a:solidFill>
                  <a:schemeClr val="tx2"/>
                </a:solidFill>
              </a:rPr>
              <a:t>3</a:t>
            </a:r>
            <a:r>
              <a:rPr lang="fr-FR" sz="1600" b="1" dirty="0">
                <a:solidFill>
                  <a:schemeClr val="tx2"/>
                </a:solidFill>
              </a:rPr>
              <a:t>), le plus simple des silicates calciques, assez rare</a:t>
            </a:r>
          </a:p>
        </p:txBody>
      </p:sp>
      <p:graphicFrame>
        <p:nvGraphicFramePr>
          <p:cNvPr id="292871" name="Object 7"/>
          <p:cNvGraphicFramePr>
            <a:graphicFrameLocks noChangeAspect="1"/>
          </p:cNvGraphicFramePr>
          <p:nvPr>
            <p:extLst>
              <p:ext uri="{D42A27DB-BD31-4B8C-83A1-F6EECF244321}">
                <p14:modId xmlns:p14="http://schemas.microsoft.com/office/powerpoint/2010/main" val="1362519606"/>
              </p:ext>
            </p:extLst>
          </p:nvPr>
        </p:nvGraphicFramePr>
        <p:xfrm>
          <a:off x="6324600" y="3810000"/>
          <a:ext cx="2819400" cy="2114550"/>
        </p:xfrm>
        <a:graphic>
          <a:graphicData uri="http://schemas.openxmlformats.org/presentationml/2006/ole">
            <mc:AlternateContent xmlns:mc="http://schemas.openxmlformats.org/markup-compatibility/2006">
              <mc:Choice xmlns:v="urn:schemas-microsoft-com:vml" Requires="v">
                <p:oleObj spid="_x0000_s2216" name="Image" r:id="rId3" imgW="5790476" imgH="4342857" progId="Photoshop.Image.6">
                  <p:embed/>
                </p:oleObj>
              </mc:Choice>
              <mc:Fallback>
                <p:oleObj name="Image" r:id="rId3" imgW="5790476" imgH="4342857"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810000"/>
                        <a:ext cx="2819400" cy="2114550"/>
                      </a:xfrm>
                      <a:prstGeom prst="rect">
                        <a:avLst/>
                      </a:prstGeom>
                      <a:noFill/>
                      <a:ln>
                        <a:noFill/>
                      </a:ln>
                      <a:effectLst/>
                      <a:extLst/>
                    </p:spPr>
                  </p:pic>
                </p:oleObj>
              </mc:Fallback>
            </mc:AlternateContent>
          </a:graphicData>
        </a:graphic>
      </p:graphicFrame>
      <p:sp>
        <p:nvSpPr>
          <p:cNvPr id="292872" name="Rectangle 8"/>
          <p:cNvSpPr>
            <a:spLocks noChangeArrowheads="1"/>
          </p:cNvSpPr>
          <p:nvPr/>
        </p:nvSpPr>
        <p:spPr bwMode="auto">
          <a:xfrm>
            <a:off x="1295400" y="3556248"/>
            <a:ext cx="1524000" cy="3048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2873" name="Rectangle 9"/>
          <p:cNvSpPr>
            <a:spLocks noChangeArrowheads="1"/>
          </p:cNvSpPr>
          <p:nvPr/>
        </p:nvSpPr>
        <p:spPr bwMode="auto">
          <a:xfrm>
            <a:off x="4267200" y="3581400"/>
            <a:ext cx="1981200" cy="3048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 name="Rectangle 2"/>
          <p:cNvSpPr/>
          <p:nvPr/>
        </p:nvSpPr>
        <p:spPr>
          <a:xfrm>
            <a:off x="76200" y="5301208"/>
            <a:ext cx="4999856" cy="576064"/>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fr-FR" sz="2400" b="1">
                <a:solidFill>
                  <a:srgbClr val="FF0000"/>
                </a:solidFill>
                <a:latin typeface="Arial" charset="0"/>
              </a:rPr>
              <a:t>CO</a:t>
            </a:r>
            <a:r>
              <a:rPr lang="fr-FR" sz="2400" b="1" baseline="-25000">
                <a:solidFill>
                  <a:srgbClr val="FF0000"/>
                </a:solidFill>
                <a:latin typeface="Arial" charset="0"/>
              </a:rPr>
              <a:t>2 </a:t>
            </a:r>
            <a:r>
              <a:rPr lang="fr-FR" sz="2400" b="1">
                <a:solidFill>
                  <a:srgbClr val="FF0000"/>
                </a:solidFill>
                <a:latin typeface="Arial" charset="0"/>
              </a:rPr>
              <a:t>+ </a:t>
            </a:r>
            <a:r>
              <a:rPr lang="fr-FR" sz="2400" b="1">
                <a:solidFill>
                  <a:srgbClr val="FF0000"/>
                </a:solidFill>
                <a:latin typeface="Arial" charset="0"/>
                <a:sym typeface="Wingdings" pitchFamily="2" charset="2"/>
              </a:rPr>
              <a:t>CaSiO</a:t>
            </a:r>
            <a:r>
              <a:rPr lang="fr-FR" sz="2400" b="1" baseline="-25000">
                <a:solidFill>
                  <a:srgbClr val="FF0000"/>
                </a:solidFill>
                <a:latin typeface="Arial" charset="0"/>
              </a:rPr>
              <a:t>3</a:t>
            </a:r>
            <a:r>
              <a:rPr lang="fr-FR" sz="2400" b="1">
                <a:solidFill>
                  <a:srgbClr val="FF0000"/>
                </a:solidFill>
                <a:latin typeface="Arial" charset="0"/>
                <a:sym typeface="Wingdings" pitchFamily="2" charset="2"/>
              </a:rPr>
              <a:t>  SiO</a:t>
            </a:r>
            <a:r>
              <a:rPr lang="fr-FR" sz="2400" b="1" baseline="-25000">
                <a:solidFill>
                  <a:srgbClr val="FF0000"/>
                </a:solidFill>
                <a:latin typeface="Arial" charset="0"/>
              </a:rPr>
              <a:t>2</a:t>
            </a:r>
            <a:r>
              <a:rPr lang="fr-FR" sz="2400" b="1">
                <a:solidFill>
                  <a:srgbClr val="FF0000"/>
                </a:solidFill>
                <a:latin typeface="Arial" charset="0"/>
                <a:sym typeface="Wingdings" pitchFamily="2" charset="2"/>
              </a:rPr>
              <a:t> + CaCO</a:t>
            </a:r>
            <a:r>
              <a:rPr lang="fr-FR" sz="2400" b="1" baseline="-25000">
                <a:solidFill>
                  <a:srgbClr val="FF0000"/>
                </a:solidFill>
                <a:latin typeface="Arial" charset="0"/>
              </a:rPr>
              <a:t>3</a:t>
            </a:r>
            <a:endParaRPr lang="fr-FR" sz="2400" b="1" baseline="-25000" dirty="0">
              <a:solidFill>
                <a:srgbClr val="FF0000"/>
              </a:solidFill>
              <a:latin typeface="Arial" charset="0"/>
            </a:endParaRPr>
          </a:p>
        </p:txBody>
      </p:sp>
      <p:sp>
        <p:nvSpPr>
          <p:cNvPr id="12" name="Rectangle 11"/>
          <p:cNvSpPr/>
          <p:nvPr/>
        </p:nvSpPr>
        <p:spPr>
          <a:xfrm>
            <a:off x="6876256" y="2780928"/>
            <a:ext cx="2267744" cy="11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 name="Objet 1"/>
          <p:cNvGraphicFramePr>
            <a:graphicFrameLocks noChangeAspect="1"/>
          </p:cNvGraphicFramePr>
          <p:nvPr>
            <p:extLst/>
          </p:nvPr>
        </p:nvGraphicFramePr>
        <p:xfrm>
          <a:off x="6781800" y="1066800"/>
          <a:ext cx="2362200" cy="1752600"/>
        </p:xfrm>
        <a:graphic>
          <a:graphicData uri="http://schemas.openxmlformats.org/presentationml/2006/ole">
            <mc:AlternateContent xmlns:mc="http://schemas.openxmlformats.org/markup-compatibility/2006">
              <mc:Choice xmlns:v="urn:schemas-microsoft-com:vml" Requires="v">
                <p:oleObj spid="_x0000_s2217" name="Image" r:id="rId5" imgW="3809524" imgH="2857143" progId="Photoshop.Image.6">
                  <p:embed/>
                </p:oleObj>
              </mc:Choice>
              <mc:Fallback>
                <p:oleObj name="Image" r:id="rId5" imgW="3809524" imgH="2857143" progId="Photoshop.Image.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1066800"/>
                        <a:ext cx="23622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8606008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786" name="Object 2"/>
          <p:cNvGraphicFramePr>
            <a:graphicFrameLocks noChangeAspect="1"/>
          </p:cNvGraphicFramePr>
          <p:nvPr/>
        </p:nvGraphicFramePr>
        <p:xfrm>
          <a:off x="0" y="-26988"/>
          <a:ext cx="9359900" cy="6337301"/>
        </p:xfrm>
        <a:graphic>
          <a:graphicData uri="http://schemas.openxmlformats.org/presentationml/2006/ole">
            <mc:AlternateContent xmlns:mc="http://schemas.openxmlformats.org/markup-compatibility/2006">
              <mc:Choice xmlns:v="urn:schemas-microsoft-com:vml" Requires="v">
                <p:oleObj spid="_x0000_s11320" name="Image" r:id="rId3" imgW="6146032" imgH="4939683" progId="Photoshop.Image.6">
                  <p:embed/>
                </p:oleObj>
              </mc:Choice>
              <mc:Fallback>
                <p:oleObj name="Image" r:id="rId3" imgW="6146032" imgH="4939683"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988"/>
                        <a:ext cx="9359900" cy="6337301"/>
                      </a:xfrm>
                      <a:prstGeom prst="rect">
                        <a:avLst/>
                      </a:prstGeom>
                      <a:solidFill>
                        <a:srgbClr val="3399FF"/>
                      </a:solidFill>
                      <a:ln w="9525">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8787" name="Rectangle 3"/>
          <p:cNvSpPr>
            <a:spLocks noChangeArrowheads="1"/>
          </p:cNvSpPr>
          <p:nvPr/>
        </p:nvSpPr>
        <p:spPr bwMode="auto">
          <a:xfrm>
            <a:off x="1042988" y="260350"/>
            <a:ext cx="5616575" cy="100806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18788" name="Text Box 4"/>
          <p:cNvSpPr txBox="1">
            <a:spLocks noChangeArrowheads="1"/>
          </p:cNvSpPr>
          <p:nvPr/>
        </p:nvSpPr>
        <p:spPr bwMode="auto">
          <a:xfrm>
            <a:off x="0" y="6237288"/>
            <a:ext cx="9467850" cy="57943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3200" b="1" dirty="0">
                <a:solidFill>
                  <a:srgbClr val="FFFF00"/>
                </a:solidFill>
                <a:latin typeface="Calibri" panose="020F0502020204030204" pitchFamily="34" charset="0"/>
              </a:rPr>
              <a:t>Les destins comparés de </a:t>
            </a:r>
            <a:r>
              <a:rPr lang="fr-FR" sz="3200" b="1" dirty="0" smtClean="0">
                <a:solidFill>
                  <a:srgbClr val="FFFF00"/>
                </a:solidFill>
                <a:latin typeface="Calibri" panose="020F0502020204030204" pitchFamily="34" charset="0"/>
              </a:rPr>
              <a:t>Vénus, </a:t>
            </a:r>
            <a:r>
              <a:rPr lang="fr-FR" sz="3200" b="1" dirty="0">
                <a:solidFill>
                  <a:srgbClr val="FFFF00"/>
                </a:solidFill>
                <a:latin typeface="Calibri" panose="020F0502020204030204" pitchFamily="34" charset="0"/>
              </a:rPr>
              <a:t>Terre et Mars</a:t>
            </a:r>
          </a:p>
        </p:txBody>
      </p:sp>
      <p:sp>
        <p:nvSpPr>
          <p:cNvPr id="118789" name="Line 5"/>
          <p:cNvSpPr>
            <a:spLocks noChangeShapeType="1"/>
          </p:cNvSpPr>
          <p:nvPr/>
        </p:nvSpPr>
        <p:spPr bwMode="auto">
          <a:xfrm>
            <a:off x="6372225" y="3644900"/>
            <a:ext cx="1444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8790" name="Line 6"/>
          <p:cNvSpPr>
            <a:spLocks noChangeShapeType="1"/>
          </p:cNvSpPr>
          <p:nvPr/>
        </p:nvSpPr>
        <p:spPr bwMode="auto">
          <a:xfrm>
            <a:off x="6372225" y="4292600"/>
            <a:ext cx="1444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8791" name="Line 7"/>
          <p:cNvSpPr>
            <a:spLocks noChangeShapeType="1"/>
          </p:cNvSpPr>
          <p:nvPr/>
        </p:nvSpPr>
        <p:spPr bwMode="auto">
          <a:xfrm>
            <a:off x="6372225" y="4941888"/>
            <a:ext cx="1444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8792" name="Line 8"/>
          <p:cNvSpPr>
            <a:spLocks noChangeShapeType="1"/>
          </p:cNvSpPr>
          <p:nvPr/>
        </p:nvSpPr>
        <p:spPr bwMode="auto">
          <a:xfrm>
            <a:off x="6372225" y="2997200"/>
            <a:ext cx="1444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8793" name="Line 9"/>
          <p:cNvSpPr>
            <a:spLocks noChangeShapeType="1"/>
          </p:cNvSpPr>
          <p:nvPr/>
        </p:nvSpPr>
        <p:spPr bwMode="auto">
          <a:xfrm>
            <a:off x="6372225" y="2420938"/>
            <a:ext cx="1444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8794" name="Line 10"/>
          <p:cNvSpPr>
            <a:spLocks noChangeShapeType="1"/>
          </p:cNvSpPr>
          <p:nvPr/>
        </p:nvSpPr>
        <p:spPr bwMode="auto">
          <a:xfrm>
            <a:off x="6372225" y="1773238"/>
            <a:ext cx="1444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8795" name="Line 11"/>
          <p:cNvSpPr>
            <a:spLocks noChangeShapeType="1"/>
          </p:cNvSpPr>
          <p:nvPr/>
        </p:nvSpPr>
        <p:spPr bwMode="auto">
          <a:xfrm>
            <a:off x="6372225" y="1125538"/>
            <a:ext cx="1444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8796" name="Line 12"/>
          <p:cNvSpPr>
            <a:spLocks noChangeShapeType="1"/>
          </p:cNvSpPr>
          <p:nvPr/>
        </p:nvSpPr>
        <p:spPr bwMode="auto">
          <a:xfrm>
            <a:off x="6372225" y="476250"/>
            <a:ext cx="1444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8797" name="Text Box 13"/>
          <p:cNvSpPr txBox="1">
            <a:spLocks noChangeArrowheads="1"/>
          </p:cNvSpPr>
          <p:nvPr/>
        </p:nvSpPr>
        <p:spPr bwMode="auto">
          <a:xfrm>
            <a:off x="6443663" y="284163"/>
            <a:ext cx="11509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b="1">
                <a:latin typeface="Arial" charset="0"/>
              </a:rPr>
              <a:t>40</a:t>
            </a:r>
          </a:p>
        </p:txBody>
      </p:sp>
      <p:sp>
        <p:nvSpPr>
          <p:cNvPr id="118798" name="Text Box 14"/>
          <p:cNvSpPr txBox="1">
            <a:spLocks noChangeArrowheads="1"/>
          </p:cNvSpPr>
          <p:nvPr/>
        </p:nvSpPr>
        <p:spPr bwMode="auto">
          <a:xfrm>
            <a:off x="6443663" y="2805113"/>
            <a:ext cx="11509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b="1">
                <a:latin typeface="Arial" charset="0"/>
              </a:rPr>
              <a:t>20</a:t>
            </a:r>
          </a:p>
        </p:txBody>
      </p:sp>
      <p:sp>
        <p:nvSpPr>
          <p:cNvPr id="118799" name="Text Box 15"/>
          <p:cNvSpPr txBox="1">
            <a:spLocks noChangeArrowheads="1"/>
          </p:cNvSpPr>
          <p:nvPr/>
        </p:nvSpPr>
        <p:spPr bwMode="auto">
          <a:xfrm>
            <a:off x="6443663" y="4100513"/>
            <a:ext cx="11509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b="1">
                <a:latin typeface="Arial" charset="0"/>
              </a:rPr>
              <a:t>10</a:t>
            </a:r>
          </a:p>
        </p:txBody>
      </p:sp>
      <p:sp>
        <p:nvSpPr>
          <p:cNvPr id="118800" name="Freeform 16"/>
          <p:cNvSpPr>
            <a:spLocks/>
          </p:cNvSpPr>
          <p:nvPr/>
        </p:nvSpPr>
        <p:spPr bwMode="auto">
          <a:xfrm>
            <a:off x="900113" y="619125"/>
            <a:ext cx="5472112" cy="4826000"/>
          </a:xfrm>
          <a:custGeom>
            <a:avLst/>
            <a:gdLst>
              <a:gd name="T0" fmla="*/ 0 w 3855"/>
              <a:gd name="T1" fmla="*/ 0 h 3130"/>
              <a:gd name="T2" fmla="*/ 136 w 3855"/>
              <a:gd name="T3" fmla="*/ 1633 h 3130"/>
              <a:gd name="T4" fmla="*/ 453 w 3855"/>
              <a:gd name="T5" fmla="*/ 2359 h 3130"/>
              <a:gd name="T6" fmla="*/ 635 w 3855"/>
              <a:gd name="T7" fmla="*/ 2586 h 3130"/>
              <a:gd name="T8" fmla="*/ 1088 w 3855"/>
              <a:gd name="T9" fmla="*/ 2858 h 3130"/>
              <a:gd name="T10" fmla="*/ 1950 w 3855"/>
              <a:gd name="T11" fmla="*/ 2994 h 3130"/>
              <a:gd name="T12" fmla="*/ 3855 w 3855"/>
              <a:gd name="T13" fmla="*/ 3130 h 3130"/>
            </a:gdLst>
            <a:ahLst/>
            <a:cxnLst>
              <a:cxn ang="0">
                <a:pos x="T0" y="T1"/>
              </a:cxn>
              <a:cxn ang="0">
                <a:pos x="T2" y="T3"/>
              </a:cxn>
              <a:cxn ang="0">
                <a:pos x="T4" y="T5"/>
              </a:cxn>
              <a:cxn ang="0">
                <a:pos x="T6" y="T7"/>
              </a:cxn>
              <a:cxn ang="0">
                <a:pos x="T8" y="T9"/>
              </a:cxn>
              <a:cxn ang="0">
                <a:pos x="T10" y="T11"/>
              </a:cxn>
              <a:cxn ang="0">
                <a:pos x="T12" y="T13"/>
              </a:cxn>
            </a:cxnLst>
            <a:rect l="0" t="0" r="r" b="b"/>
            <a:pathLst>
              <a:path w="3855" h="3130">
                <a:moveTo>
                  <a:pt x="0" y="0"/>
                </a:moveTo>
                <a:cubicBezTo>
                  <a:pt x="30" y="620"/>
                  <a:pt x="61" y="1240"/>
                  <a:pt x="136" y="1633"/>
                </a:cubicBezTo>
                <a:cubicBezTo>
                  <a:pt x="211" y="2026"/>
                  <a:pt x="370" y="2200"/>
                  <a:pt x="453" y="2359"/>
                </a:cubicBezTo>
                <a:cubicBezTo>
                  <a:pt x="536" y="2518"/>
                  <a:pt x="529" y="2503"/>
                  <a:pt x="635" y="2586"/>
                </a:cubicBezTo>
                <a:cubicBezTo>
                  <a:pt x="741" y="2669"/>
                  <a:pt x="869" y="2790"/>
                  <a:pt x="1088" y="2858"/>
                </a:cubicBezTo>
                <a:cubicBezTo>
                  <a:pt x="1307" y="2926"/>
                  <a:pt x="1489" y="2949"/>
                  <a:pt x="1950" y="2994"/>
                </a:cubicBezTo>
                <a:cubicBezTo>
                  <a:pt x="2411" y="3039"/>
                  <a:pt x="3537" y="3107"/>
                  <a:pt x="3855" y="3130"/>
                </a:cubicBezTo>
              </a:path>
            </a:pathLst>
          </a:custGeom>
          <a:noFill/>
          <a:ln w="76200" cap="flat" cmpd="sng">
            <a:solidFill>
              <a:srgbClr val="3399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8801" name="Freeform 17"/>
          <p:cNvSpPr>
            <a:spLocks/>
          </p:cNvSpPr>
          <p:nvPr/>
        </p:nvSpPr>
        <p:spPr bwMode="auto">
          <a:xfrm>
            <a:off x="827088" y="547688"/>
            <a:ext cx="5545137" cy="4897437"/>
          </a:xfrm>
          <a:custGeom>
            <a:avLst/>
            <a:gdLst>
              <a:gd name="T0" fmla="*/ 0 w 3855"/>
              <a:gd name="T1" fmla="*/ 0 h 3130"/>
              <a:gd name="T2" fmla="*/ 136 w 3855"/>
              <a:gd name="T3" fmla="*/ 1633 h 3130"/>
              <a:gd name="T4" fmla="*/ 453 w 3855"/>
              <a:gd name="T5" fmla="*/ 2359 h 3130"/>
              <a:gd name="T6" fmla="*/ 635 w 3855"/>
              <a:gd name="T7" fmla="*/ 2586 h 3130"/>
              <a:gd name="T8" fmla="*/ 1088 w 3855"/>
              <a:gd name="T9" fmla="*/ 2858 h 3130"/>
              <a:gd name="T10" fmla="*/ 1950 w 3855"/>
              <a:gd name="T11" fmla="*/ 2994 h 3130"/>
              <a:gd name="T12" fmla="*/ 3855 w 3855"/>
              <a:gd name="T13" fmla="*/ 3130 h 3130"/>
            </a:gdLst>
            <a:ahLst/>
            <a:cxnLst>
              <a:cxn ang="0">
                <a:pos x="T0" y="T1"/>
              </a:cxn>
              <a:cxn ang="0">
                <a:pos x="T2" y="T3"/>
              </a:cxn>
              <a:cxn ang="0">
                <a:pos x="T4" y="T5"/>
              </a:cxn>
              <a:cxn ang="0">
                <a:pos x="T6" y="T7"/>
              </a:cxn>
              <a:cxn ang="0">
                <a:pos x="T8" y="T9"/>
              </a:cxn>
              <a:cxn ang="0">
                <a:pos x="T10" y="T11"/>
              </a:cxn>
              <a:cxn ang="0">
                <a:pos x="T12" y="T13"/>
              </a:cxn>
            </a:cxnLst>
            <a:rect l="0" t="0" r="r" b="b"/>
            <a:pathLst>
              <a:path w="3855" h="3130">
                <a:moveTo>
                  <a:pt x="0" y="0"/>
                </a:moveTo>
                <a:cubicBezTo>
                  <a:pt x="30" y="620"/>
                  <a:pt x="61" y="1240"/>
                  <a:pt x="136" y="1633"/>
                </a:cubicBezTo>
                <a:cubicBezTo>
                  <a:pt x="211" y="2026"/>
                  <a:pt x="370" y="2200"/>
                  <a:pt x="453" y="2359"/>
                </a:cubicBezTo>
                <a:cubicBezTo>
                  <a:pt x="536" y="2518"/>
                  <a:pt x="529" y="2503"/>
                  <a:pt x="635" y="2586"/>
                </a:cubicBezTo>
                <a:cubicBezTo>
                  <a:pt x="741" y="2669"/>
                  <a:pt x="869" y="2790"/>
                  <a:pt x="1088" y="2858"/>
                </a:cubicBezTo>
                <a:cubicBezTo>
                  <a:pt x="1307" y="2926"/>
                  <a:pt x="1489" y="2949"/>
                  <a:pt x="1950" y="2994"/>
                </a:cubicBezTo>
                <a:cubicBezTo>
                  <a:pt x="2411" y="3039"/>
                  <a:pt x="3537" y="3107"/>
                  <a:pt x="3855" y="3130"/>
                </a:cubicBezTo>
              </a:path>
            </a:pathLst>
          </a:custGeom>
          <a:noFill/>
          <a:ln w="76200" cap="flat" cmpd="sng">
            <a:solidFill>
              <a:srgbClr val="3399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8802" name="Line 18"/>
          <p:cNvSpPr>
            <a:spLocks noChangeShapeType="1"/>
          </p:cNvSpPr>
          <p:nvPr/>
        </p:nvSpPr>
        <p:spPr bwMode="auto">
          <a:xfrm>
            <a:off x="6732588" y="5373688"/>
            <a:ext cx="287337" cy="0"/>
          </a:xfrm>
          <a:prstGeom prst="line">
            <a:avLst/>
          </a:prstGeom>
          <a:noFill/>
          <a:ln w="762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8803" name="Line 19"/>
          <p:cNvSpPr>
            <a:spLocks noChangeShapeType="1"/>
          </p:cNvSpPr>
          <p:nvPr/>
        </p:nvSpPr>
        <p:spPr bwMode="auto">
          <a:xfrm>
            <a:off x="755650" y="476250"/>
            <a:ext cx="0" cy="4968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8804" name="Rectangle 20"/>
          <p:cNvSpPr>
            <a:spLocks noChangeArrowheads="1"/>
          </p:cNvSpPr>
          <p:nvPr/>
        </p:nvSpPr>
        <p:spPr bwMode="auto">
          <a:xfrm>
            <a:off x="250825" y="549275"/>
            <a:ext cx="504825" cy="4967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18805" name="Text Box 21"/>
          <p:cNvSpPr txBox="1">
            <a:spLocks noChangeArrowheads="1"/>
          </p:cNvSpPr>
          <p:nvPr/>
        </p:nvSpPr>
        <p:spPr bwMode="auto">
          <a:xfrm>
            <a:off x="684213" y="5900738"/>
            <a:ext cx="7056437"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600" b="1">
                <a:latin typeface="Arial" charset="0"/>
              </a:rPr>
              <a:t>Temps (en milliard d’années)</a:t>
            </a:r>
          </a:p>
        </p:txBody>
      </p:sp>
      <p:sp>
        <p:nvSpPr>
          <p:cNvPr id="118806" name="Text Box 22"/>
          <p:cNvSpPr txBox="1">
            <a:spLocks noChangeArrowheads="1"/>
          </p:cNvSpPr>
          <p:nvPr/>
        </p:nvSpPr>
        <p:spPr bwMode="auto">
          <a:xfrm>
            <a:off x="5578475" y="5589588"/>
            <a:ext cx="649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800" b="1">
                <a:latin typeface="Arial" charset="0"/>
              </a:rPr>
              <a:t>0,5</a:t>
            </a:r>
          </a:p>
        </p:txBody>
      </p:sp>
      <p:sp>
        <p:nvSpPr>
          <p:cNvPr id="118807" name="Rectangle 23"/>
          <p:cNvSpPr>
            <a:spLocks noChangeArrowheads="1"/>
          </p:cNvSpPr>
          <p:nvPr/>
        </p:nvSpPr>
        <p:spPr bwMode="auto">
          <a:xfrm>
            <a:off x="5867400" y="5876925"/>
            <a:ext cx="217488" cy="2889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18808" name="Freeform 24"/>
          <p:cNvSpPr>
            <a:spLocks/>
          </p:cNvSpPr>
          <p:nvPr/>
        </p:nvSpPr>
        <p:spPr bwMode="auto">
          <a:xfrm>
            <a:off x="900113" y="549275"/>
            <a:ext cx="5472112" cy="4967288"/>
          </a:xfrm>
          <a:custGeom>
            <a:avLst/>
            <a:gdLst>
              <a:gd name="T0" fmla="*/ 0 w 3855"/>
              <a:gd name="T1" fmla="*/ 0 h 3130"/>
              <a:gd name="T2" fmla="*/ 136 w 3855"/>
              <a:gd name="T3" fmla="*/ 1633 h 3130"/>
              <a:gd name="T4" fmla="*/ 453 w 3855"/>
              <a:gd name="T5" fmla="*/ 2359 h 3130"/>
              <a:gd name="T6" fmla="*/ 635 w 3855"/>
              <a:gd name="T7" fmla="*/ 2586 h 3130"/>
              <a:gd name="T8" fmla="*/ 1088 w 3855"/>
              <a:gd name="T9" fmla="*/ 2858 h 3130"/>
              <a:gd name="T10" fmla="*/ 1950 w 3855"/>
              <a:gd name="T11" fmla="*/ 2994 h 3130"/>
              <a:gd name="T12" fmla="*/ 3855 w 3855"/>
              <a:gd name="T13" fmla="*/ 3130 h 3130"/>
            </a:gdLst>
            <a:ahLst/>
            <a:cxnLst>
              <a:cxn ang="0">
                <a:pos x="T0" y="T1"/>
              </a:cxn>
              <a:cxn ang="0">
                <a:pos x="T2" y="T3"/>
              </a:cxn>
              <a:cxn ang="0">
                <a:pos x="T4" y="T5"/>
              </a:cxn>
              <a:cxn ang="0">
                <a:pos x="T6" y="T7"/>
              </a:cxn>
              <a:cxn ang="0">
                <a:pos x="T8" y="T9"/>
              </a:cxn>
              <a:cxn ang="0">
                <a:pos x="T10" y="T11"/>
              </a:cxn>
              <a:cxn ang="0">
                <a:pos x="T12" y="T13"/>
              </a:cxn>
            </a:cxnLst>
            <a:rect l="0" t="0" r="r" b="b"/>
            <a:pathLst>
              <a:path w="3855" h="3130">
                <a:moveTo>
                  <a:pt x="0" y="0"/>
                </a:moveTo>
                <a:cubicBezTo>
                  <a:pt x="30" y="620"/>
                  <a:pt x="61" y="1240"/>
                  <a:pt x="136" y="1633"/>
                </a:cubicBezTo>
                <a:cubicBezTo>
                  <a:pt x="211" y="2026"/>
                  <a:pt x="370" y="2200"/>
                  <a:pt x="453" y="2359"/>
                </a:cubicBezTo>
                <a:cubicBezTo>
                  <a:pt x="536" y="2518"/>
                  <a:pt x="529" y="2503"/>
                  <a:pt x="635" y="2586"/>
                </a:cubicBezTo>
                <a:cubicBezTo>
                  <a:pt x="741" y="2669"/>
                  <a:pt x="869" y="2790"/>
                  <a:pt x="1088" y="2858"/>
                </a:cubicBezTo>
                <a:cubicBezTo>
                  <a:pt x="1307" y="2926"/>
                  <a:pt x="1489" y="2949"/>
                  <a:pt x="1950" y="2994"/>
                </a:cubicBezTo>
                <a:cubicBezTo>
                  <a:pt x="2411" y="3039"/>
                  <a:pt x="3537" y="3107"/>
                  <a:pt x="3855" y="3130"/>
                </a:cubicBezTo>
              </a:path>
            </a:pathLst>
          </a:custGeom>
          <a:noFill/>
          <a:ln w="76200" cap="flat" cmpd="sng">
            <a:solidFill>
              <a:srgbClr val="3399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8809" name="Line 25"/>
          <p:cNvSpPr>
            <a:spLocks noChangeShapeType="1"/>
          </p:cNvSpPr>
          <p:nvPr/>
        </p:nvSpPr>
        <p:spPr bwMode="auto">
          <a:xfrm>
            <a:off x="900113" y="5516563"/>
            <a:ext cx="547211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8810" name="Rectangle 26"/>
          <p:cNvSpPr>
            <a:spLocks noChangeArrowheads="1"/>
          </p:cNvSpPr>
          <p:nvPr/>
        </p:nvSpPr>
        <p:spPr bwMode="auto">
          <a:xfrm>
            <a:off x="6372225" y="5300663"/>
            <a:ext cx="936625" cy="5048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18811" name="Line 27"/>
          <p:cNvSpPr>
            <a:spLocks noChangeShapeType="1"/>
          </p:cNvSpPr>
          <p:nvPr/>
        </p:nvSpPr>
        <p:spPr bwMode="auto">
          <a:xfrm flipV="1">
            <a:off x="6372225" y="260350"/>
            <a:ext cx="0" cy="525621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8812" name="Text Box 28"/>
          <p:cNvSpPr txBox="1">
            <a:spLocks noChangeArrowheads="1"/>
          </p:cNvSpPr>
          <p:nvPr/>
        </p:nvSpPr>
        <p:spPr bwMode="auto">
          <a:xfrm>
            <a:off x="6372225" y="5253038"/>
            <a:ext cx="16557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b="1">
                <a:latin typeface="Arial" charset="0"/>
              </a:rPr>
              <a:t>0,0003</a:t>
            </a:r>
          </a:p>
        </p:txBody>
      </p:sp>
      <p:sp>
        <p:nvSpPr>
          <p:cNvPr id="118813" name="Text Box 29"/>
          <p:cNvSpPr txBox="1">
            <a:spLocks noChangeArrowheads="1"/>
          </p:cNvSpPr>
          <p:nvPr/>
        </p:nvSpPr>
        <p:spPr bwMode="auto">
          <a:xfrm>
            <a:off x="6659563" y="5756275"/>
            <a:ext cx="1441450" cy="355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b="1">
                <a:latin typeface="Arial" charset="0"/>
              </a:rPr>
              <a:t>Aujourd’hui</a:t>
            </a:r>
          </a:p>
        </p:txBody>
      </p:sp>
      <p:sp>
        <p:nvSpPr>
          <p:cNvPr id="118814" name="Line 30"/>
          <p:cNvSpPr>
            <a:spLocks noChangeShapeType="1"/>
          </p:cNvSpPr>
          <p:nvPr/>
        </p:nvSpPr>
        <p:spPr bwMode="auto">
          <a:xfrm flipH="1" flipV="1">
            <a:off x="6372225" y="5589588"/>
            <a:ext cx="287338"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8815" name="Text Box 31"/>
          <p:cNvSpPr txBox="1">
            <a:spLocks noChangeArrowheads="1"/>
          </p:cNvSpPr>
          <p:nvPr/>
        </p:nvSpPr>
        <p:spPr bwMode="auto">
          <a:xfrm>
            <a:off x="7019925" y="115888"/>
            <a:ext cx="1981200" cy="7493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400" b="1" dirty="0">
                <a:latin typeface="Arial" charset="0"/>
              </a:rPr>
              <a:t>Pression du CO</a:t>
            </a:r>
            <a:r>
              <a:rPr lang="fr-FR" sz="1400" b="1" baseline="-25000" dirty="0">
                <a:latin typeface="Arial" charset="0"/>
              </a:rPr>
              <a:t>2</a:t>
            </a:r>
            <a:r>
              <a:rPr lang="fr-FR" sz="1400" b="1" dirty="0">
                <a:latin typeface="Arial" charset="0"/>
              </a:rPr>
              <a:t> atmosphérique           (en atmosphère) </a:t>
            </a:r>
          </a:p>
        </p:txBody>
      </p:sp>
      <p:sp>
        <p:nvSpPr>
          <p:cNvPr id="118816" name="Text Box 32"/>
          <p:cNvSpPr txBox="1">
            <a:spLocks noChangeArrowheads="1"/>
          </p:cNvSpPr>
          <p:nvPr/>
        </p:nvSpPr>
        <p:spPr bwMode="auto">
          <a:xfrm>
            <a:off x="6443663" y="1579563"/>
            <a:ext cx="11509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b="1">
                <a:latin typeface="Arial" charset="0"/>
              </a:rPr>
              <a:t>30</a:t>
            </a:r>
          </a:p>
        </p:txBody>
      </p:sp>
      <p:sp>
        <p:nvSpPr>
          <p:cNvPr id="118817" name="Text Box 33"/>
          <p:cNvSpPr txBox="1">
            <a:spLocks noChangeArrowheads="1"/>
          </p:cNvSpPr>
          <p:nvPr/>
        </p:nvSpPr>
        <p:spPr bwMode="auto">
          <a:xfrm rot="4906824">
            <a:off x="294481" y="2377282"/>
            <a:ext cx="20161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2800" b="1">
                <a:solidFill>
                  <a:srgbClr val="3399FF"/>
                </a:solidFill>
                <a:latin typeface="Arial" charset="0"/>
              </a:rPr>
              <a:t>Terre</a:t>
            </a:r>
          </a:p>
        </p:txBody>
      </p:sp>
      <p:sp>
        <p:nvSpPr>
          <p:cNvPr id="118818" name="Text Box 34"/>
          <p:cNvSpPr txBox="1">
            <a:spLocks noChangeArrowheads="1"/>
          </p:cNvSpPr>
          <p:nvPr/>
        </p:nvSpPr>
        <p:spPr bwMode="auto">
          <a:xfrm rot="251095">
            <a:off x="3924300" y="4781550"/>
            <a:ext cx="2016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2800" b="1">
                <a:solidFill>
                  <a:srgbClr val="3399FF"/>
                </a:solidFill>
                <a:latin typeface="Arial" charset="0"/>
              </a:rPr>
              <a:t>Mars</a:t>
            </a:r>
          </a:p>
        </p:txBody>
      </p:sp>
      <p:sp>
        <p:nvSpPr>
          <p:cNvPr id="118819" name="Line 35"/>
          <p:cNvSpPr>
            <a:spLocks noChangeShapeType="1"/>
          </p:cNvSpPr>
          <p:nvPr/>
        </p:nvSpPr>
        <p:spPr bwMode="auto">
          <a:xfrm flipV="1">
            <a:off x="971550" y="188913"/>
            <a:ext cx="5400675" cy="28733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8820" name="Text Box 36"/>
          <p:cNvSpPr txBox="1">
            <a:spLocks noChangeArrowheads="1"/>
          </p:cNvSpPr>
          <p:nvPr/>
        </p:nvSpPr>
        <p:spPr bwMode="auto">
          <a:xfrm rot="-202748">
            <a:off x="2555875" y="404813"/>
            <a:ext cx="20161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2800" b="1">
                <a:solidFill>
                  <a:srgbClr val="FF0000"/>
                </a:solidFill>
                <a:latin typeface="Arial" charset="0"/>
              </a:rPr>
              <a:t>Vénus</a:t>
            </a:r>
          </a:p>
        </p:txBody>
      </p:sp>
      <p:sp>
        <p:nvSpPr>
          <p:cNvPr id="118821" name="Line 37"/>
          <p:cNvSpPr>
            <a:spLocks noChangeShapeType="1"/>
          </p:cNvSpPr>
          <p:nvPr/>
        </p:nvSpPr>
        <p:spPr bwMode="auto">
          <a:xfrm flipV="1">
            <a:off x="5724525" y="5373688"/>
            <a:ext cx="215900" cy="71437"/>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8822" name="Line 38"/>
          <p:cNvSpPr>
            <a:spLocks noChangeShapeType="1"/>
          </p:cNvSpPr>
          <p:nvPr/>
        </p:nvSpPr>
        <p:spPr bwMode="auto">
          <a:xfrm>
            <a:off x="5940425" y="5372100"/>
            <a:ext cx="144463" cy="144463"/>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8823" name="Line 39"/>
          <p:cNvSpPr>
            <a:spLocks noChangeShapeType="1"/>
          </p:cNvSpPr>
          <p:nvPr/>
        </p:nvSpPr>
        <p:spPr bwMode="auto">
          <a:xfrm flipV="1">
            <a:off x="6084888" y="5445125"/>
            <a:ext cx="142875" cy="71438"/>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8824" name="Line 40"/>
          <p:cNvSpPr>
            <a:spLocks noChangeShapeType="1"/>
          </p:cNvSpPr>
          <p:nvPr/>
        </p:nvSpPr>
        <p:spPr bwMode="auto">
          <a:xfrm>
            <a:off x="6227763" y="5443538"/>
            <a:ext cx="144462" cy="73025"/>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8825" name="Line 41"/>
          <p:cNvSpPr>
            <a:spLocks noChangeShapeType="1"/>
          </p:cNvSpPr>
          <p:nvPr/>
        </p:nvSpPr>
        <p:spPr bwMode="auto">
          <a:xfrm>
            <a:off x="6372225" y="5445125"/>
            <a:ext cx="0" cy="7143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8826" name="Text Box 42"/>
          <p:cNvSpPr txBox="1">
            <a:spLocks noChangeArrowheads="1"/>
          </p:cNvSpPr>
          <p:nvPr/>
        </p:nvSpPr>
        <p:spPr bwMode="auto">
          <a:xfrm>
            <a:off x="3997325" y="3946525"/>
            <a:ext cx="2159000" cy="346075"/>
          </a:xfrm>
          <a:prstGeom prst="rect">
            <a:avLst/>
          </a:prstGeom>
          <a:noFill/>
          <a:ln w="9525">
            <a:solidFill>
              <a:srgbClr val="33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600" b="1">
                <a:solidFill>
                  <a:srgbClr val="3399FF"/>
                </a:solidFill>
                <a:latin typeface="Arial" charset="0"/>
              </a:rPr>
              <a:t>Fuite vers l’espace</a:t>
            </a:r>
          </a:p>
        </p:txBody>
      </p:sp>
      <p:sp>
        <p:nvSpPr>
          <p:cNvPr id="118827" name="AutoShape 43"/>
          <p:cNvSpPr>
            <a:spLocks noChangeArrowheads="1"/>
          </p:cNvSpPr>
          <p:nvPr/>
        </p:nvSpPr>
        <p:spPr bwMode="auto">
          <a:xfrm rot="5400000">
            <a:off x="1524793" y="2516982"/>
            <a:ext cx="766763" cy="863600"/>
          </a:xfrm>
          <a:custGeom>
            <a:avLst/>
            <a:gdLst>
              <a:gd name="G0" fmla="+- 15073 0 0"/>
              <a:gd name="G1" fmla="+- 5340 0 0"/>
              <a:gd name="G2" fmla="+- 12158 0 5340"/>
              <a:gd name="G3" fmla="+- G2 0 5340"/>
              <a:gd name="G4" fmla="*/ G3 32768 32059"/>
              <a:gd name="G5" fmla="*/ G4 1 2"/>
              <a:gd name="G6" fmla="+- 21600 0 15073"/>
              <a:gd name="G7" fmla="*/ G6 5340 6079"/>
              <a:gd name="G8" fmla="+- G7 15073 0"/>
              <a:gd name="T0" fmla="*/ 15073 w 21600"/>
              <a:gd name="T1" fmla="*/ 0 h 21600"/>
              <a:gd name="T2" fmla="*/ 15073 w 21600"/>
              <a:gd name="T3" fmla="*/ 12158 h 21600"/>
              <a:gd name="T4" fmla="*/ 756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073" y="0"/>
                </a:lnTo>
                <a:lnTo>
                  <a:pt x="15073" y="5340"/>
                </a:lnTo>
                <a:lnTo>
                  <a:pt x="12427" y="5340"/>
                </a:lnTo>
                <a:cubicBezTo>
                  <a:pt x="5564" y="5340"/>
                  <a:pt x="0" y="8393"/>
                  <a:pt x="0" y="12158"/>
                </a:cubicBezTo>
                <a:lnTo>
                  <a:pt x="0" y="21600"/>
                </a:lnTo>
                <a:lnTo>
                  <a:pt x="1511" y="21600"/>
                </a:lnTo>
                <a:lnTo>
                  <a:pt x="1511" y="12158"/>
                </a:lnTo>
                <a:cubicBezTo>
                  <a:pt x="1511" y="9209"/>
                  <a:pt x="6398" y="6818"/>
                  <a:pt x="12427" y="6818"/>
                </a:cubicBezTo>
                <a:lnTo>
                  <a:pt x="15073" y="6818"/>
                </a:lnTo>
                <a:lnTo>
                  <a:pt x="15073" y="12158"/>
                </a:lnTo>
                <a:close/>
              </a:path>
            </a:pathLst>
          </a:custGeom>
          <a:solidFill>
            <a:srgbClr val="3399FF"/>
          </a:solidFill>
          <a:ln w="9525">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18828" name="AutoShape 44"/>
          <p:cNvSpPr>
            <a:spLocks noChangeArrowheads="1"/>
          </p:cNvSpPr>
          <p:nvPr/>
        </p:nvSpPr>
        <p:spPr bwMode="auto">
          <a:xfrm rot="820905">
            <a:off x="4805363" y="4367213"/>
            <a:ext cx="504825" cy="574675"/>
          </a:xfrm>
          <a:prstGeom prst="upArrow">
            <a:avLst>
              <a:gd name="adj1" fmla="val 12861"/>
              <a:gd name="adj2" fmla="val 29893"/>
            </a:avLst>
          </a:prstGeom>
          <a:solidFill>
            <a:srgbClr val="3399FF"/>
          </a:solidFill>
          <a:ln w="9525">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18829" name="Text Box 45"/>
          <p:cNvSpPr txBox="1">
            <a:spLocks noChangeArrowheads="1"/>
          </p:cNvSpPr>
          <p:nvPr/>
        </p:nvSpPr>
        <p:spPr bwMode="auto">
          <a:xfrm>
            <a:off x="1476375" y="3370263"/>
            <a:ext cx="1943100" cy="590550"/>
          </a:xfrm>
          <a:prstGeom prst="rect">
            <a:avLst/>
          </a:prstGeom>
          <a:noFill/>
          <a:ln w="9525">
            <a:solidFill>
              <a:srgbClr val="33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600" b="1">
                <a:solidFill>
                  <a:srgbClr val="3399FF"/>
                </a:solidFill>
                <a:latin typeface="Arial" charset="0"/>
              </a:rPr>
              <a:t>Piégé dans les calcaires</a:t>
            </a:r>
          </a:p>
        </p:txBody>
      </p:sp>
      <p:sp>
        <p:nvSpPr>
          <p:cNvPr id="118830" name="AutoShape 46"/>
          <p:cNvSpPr>
            <a:spLocks noChangeArrowheads="1"/>
          </p:cNvSpPr>
          <p:nvPr/>
        </p:nvSpPr>
        <p:spPr bwMode="auto">
          <a:xfrm rot="10249035">
            <a:off x="3419475" y="836613"/>
            <a:ext cx="504825" cy="574675"/>
          </a:xfrm>
          <a:prstGeom prst="upArrow">
            <a:avLst>
              <a:gd name="adj1" fmla="val 12861"/>
              <a:gd name="adj2" fmla="val 29893"/>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18831" name="Text Box 47"/>
          <p:cNvSpPr txBox="1">
            <a:spLocks noChangeArrowheads="1"/>
          </p:cNvSpPr>
          <p:nvPr/>
        </p:nvSpPr>
        <p:spPr bwMode="auto">
          <a:xfrm>
            <a:off x="2773363" y="1484313"/>
            <a:ext cx="1943100" cy="13239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600" b="1" dirty="0">
                <a:solidFill>
                  <a:srgbClr val="FF0000"/>
                </a:solidFill>
                <a:latin typeface="Arial" charset="0"/>
              </a:rPr>
              <a:t>Pas de fuite vers l’espace ; pas d’eau liquide donc pas de calcaires</a:t>
            </a:r>
          </a:p>
        </p:txBody>
      </p:sp>
    </p:spTree>
    <p:extLst>
      <p:ext uri="{BB962C8B-B14F-4D97-AF65-F5344CB8AC3E}">
        <p14:creationId xmlns:p14="http://schemas.microsoft.com/office/powerpoint/2010/main" val="29496726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408"/>
            <a:ext cx="9144000" cy="5930900"/>
          </a:xfrm>
          <a:prstGeom prst="rect">
            <a:avLst/>
          </a:prstGeom>
        </p:spPr>
      </p:pic>
      <p:sp>
        <p:nvSpPr>
          <p:cNvPr id="3" name="Rectangle 2"/>
          <p:cNvSpPr/>
          <p:nvPr/>
        </p:nvSpPr>
        <p:spPr>
          <a:xfrm>
            <a:off x="-108520" y="-99392"/>
            <a:ext cx="9361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p:cNvSpPr/>
          <p:nvPr/>
        </p:nvSpPr>
        <p:spPr>
          <a:xfrm>
            <a:off x="-108520" y="5589240"/>
            <a:ext cx="9361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9073008" y="44624"/>
            <a:ext cx="107504" cy="5673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36512" y="44624"/>
            <a:ext cx="107504" cy="5673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Forme libre 8"/>
          <p:cNvSpPr/>
          <p:nvPr/>
        </p:nvSpPr>
        <p:spPr>
          <a:xfrm>
            <a:off x="0" y="3789040"/>
            <a:ext cx="2987824" cy="1856975"/>
          </a:xfrm>
          <a:custGeom>
            <a:avLst/>
            <a:gdLst>
              <a:gd name="connsiteX0" fmla="*/ 150125 w 2803206"/>
              <a:gd name="connsiteY0" fmla="*/ 41822 h 1856975"/>
              <a:gd name="connsiteX1" fmla="*/ 218364 w 2803206"/>
              <a:gd name="connsiteY1" fmla="*/ 14527 h 1856975"/>
              <a:gd name="connsiteX2" fmla="*/ 805218 w 2803206"/>
              <a:gd name="connsiteY2" fmla="*/ 14527 h 1856975"/>
              <a:gd name="connsiteX3" fmla="*/ 859809 w 2803206"/>
              <a:gd name="connsiteY3" fmla="*/ 41822 h 1856975"/>
              <a:gd name="connsiteX4" fmla="*/ 941695 w 2803206"/>
              <a:gd name="connsiteY4" fmla="*/ 69118 h 1856975"/>
              <a:gd name="connsiteX5" fmla="*/ 982639 w 2803206"/>
              <a:gd name="connsiteY5" fmla="*/ 96413 h 1856975"/>
              <a:gd name="connsiteX6" fmla="*/ 1023582 w 2803206"/>
              <a:gd name="connsiteY6" fmla="*/ 110061 h 1856975"/>
              <a:gd name="connsiteX7" fmla="*/ 1105468 w 2803206"/>
              <a:gd name="connsiteY7" fmla="*/ 151004 h 1856975"/>
              <a:gd name="connsiteX8" fmla="*/ 1241946 w 2803206"/>
              <a:gd name="connsiteY8" fmla="*/ 164652 h 1856975"/>
              <a:gd name="connsiteX9" fmla="*/ 1282889 w 2803206"/>
              <a:gd name="connsiteY9" fmla="*/ 191948 h 1856975"/>
              <a:gd name="connsiteX10" fmla="*/ 1323833 w 2803206"/>
              <a:gd name="connsiteY10" fmla="*/ 205595 h 1856975"/>
              <a:gd name="connsiteX11" fmla="*/ 1392071 w 2803206"/>
              <a:gd name="connsiteY11" fmla="*/ 232891 h 1856975"/>
              <a:gd name="connsiteX12" fmla="*/ 1433015 w 2803206"/>
              <a:gd name="connsiteY12" fmla="*/ 246539 h 1856975"/>
              <a:gd name="connsiteX13" fmla="*/ 1473958 w 2803206"/>
              <a:gd name="connsiteY13" fmla="*/ 273834 h 1856975"/>
              <a:gd name="connsiteX14" fmla="*/ 1555845 w 2803206"/>
              <a:gd name="connsiteY14" fmla="*/ 301130 h 1856975"/>
              <a:gd name="connsiteX15" fmla="*/ 1651379 w 2803206"/>
              <a:gd name="connsiteY15" fmla="*/ 369369 h 1856975"/>
              <a:gd name="connsiteX16" fmla="*/ 1787856 w 2803206"/>
              <a:gd name="connsiteY16" fmla="*/ 423960 h 1856975"/>
              <a:gd name="connsiteX17" fmla="*/ 1828800 w 2803206"/>
              <a:gd name="connsiteY17" fmla="*/ 437607 h 1856975"/>
              <a:gd name="connsiteX18" fmla="*/ 1937982 w 2803206"/>
              <a:gd name="connsiteY18" fmla="*/ 464903 h 1856975"/>
              <a:gd name="connsiteX19" fmla="*/ 1992573 w 2803206"/>
              <a:gd name="connsiteY19" fmla="*/ 492198 h 1856975"/>
              <a:gd name="connsiteX20" fmla="*/ 2033516 w 2803206"/>
              <a:gd name="connsiteY20" fmla="*/ 505846 h 1856975"/>
              <a:gd name="connsiteX21" fmla="*/ 2088107 w 2803206"/>
              <a:gd name="connsiteY21" fmla="*/ 533142 h 1856975"/>
              <a:gd name="connsiteX22" fmla="*/ 2169994 w 2803206"/>
              <a:gd name="connsiteY22" fmla="*/ 560437 h 1856975"/>
              <a:gd name="connsiteX23" fmla="*/ 2210937 w 2803206"/>
              <a:gd name="connsiteY23" fmla="*/ 574085 h 1856975"/>
              <a:gd name="connsiteX24" fmla="*/ 2265528 w 2803206"/>
              <a:gd name="connsiteY24" fmla="*/ 587733 h 1856975"/>
              <a:gd name="connsiteX25" fmla="*/ 2347415 w 2803206"/>
              <a:gd name="connsiteY25" fmla="*/ 615028 h 1856975"/>
              <a:gd name="connsiteX26" fmla="*/ 2429301 w 2803206"/>
              <a:gd name="connsiteY26" fmla="*/ 642324 h 1856975"/>
              <a:gd name="connsiteX27" fmla="*/ 2470245 w 2803206"/>
              <a:gd name="connsiteY27" fmla="*/ 655972 h 1856975"/>
              <a:gd name="connsiteX28" fmla="*/ 2538483 w 2803206"/>
              <a:gd name="connsiteY28" fmla="*/ 669619 h 1856975"/>
              <a:gd name="connsiteX29" fmla="*/ 2579427 w 2803206"/>
              <a:gd name="connsiteY29" fmla="*/ 683267 h 1856975"/>
              <a:gd name="connsiteX30" fmla="*/ 2647665 w 2803206"/>
              <a:gd name="connsiteY30" fmla="*/ 696915 h 1856975"/>
              <a:gd name="connsiteX31" fmla="*/ 2756848 w 2803206"/>
              <a:gd name="connsiteY31" fmla="*/ 724210 h 1856975"/>
              <a:gd name="connsiteX32" fmla="*/ 2797791 w 2803206"/>
              <a:gd name="connsiteY32" fmla="*/ 751506 h 1856975"/>
              <a:gd name="connsiteX33" fmla="*/ 2770495 w 2803206"/>
              <a:gd name="connsiteY33" fmla="*/ 1119995 h 1856975"/>
              <a:gd name="connsiteX34" fmla="*/ 2756848 w 2803206"/>
              <a:gd name="connsiteY34" fmla="*/ 1160939 h 1856975"/>
              <a:gd name="connsiteX35" fmla="*/ 2729552 w 2803206"/>
              <a:gd name="connsiteY35" fmla="*/ 1215530 h 1856975"/>
              <a:gd name="connsiteX36" fmla="*/ 2688609 w 2803206"/>
              <a:gd name="connsiteY36" fmla="*/ 1256473 h 1856975"/>
              <a:gd name="connsiteX37" fmla="*/ 2647665 w 2803206"/>
              <a:gd name="connsiteY37" fmla="*/ 1365655 h 1856975"/>
              <a:gd name="connsiteX38" fmla="*/ 2606722 w 2803206"/>
              <a:gd name="connsiteY38" fmla="*/ 1406598 h 1856975"/>
              <a:gd name="connsiteX39" fmla="*/ 2538483 w 2803206"/>
              <a:gd name="connsiteY39" fmla="*/ 1502133 h 1856975"/>
              <a:gd name="connsiteX40" fmla="*/ 2497540 w 2803206"/>
              <a:gd name="connsiteY40" fmla="*/ 1529428 h 1856975"/>
              <a:gd name="connsiteX41" fmla="*/ 2456597 w 2803206"/>
              <a:gd name="connsiteY41" fmla="*/ 1584019 h 1856975"/>
              <a:gd name="connsiteX42" fmla="*/ 2402006 w 2803206"/>
              <a:gd name="connsiteY42" fmla="*/ 1624963 h 1856975"/>
              <a:gd name="connsiteX43" fmla="*/ 2361062 w 2803206"/>
              <a:gd name="connsiteY43" fmla="*/ 1665906 h 1856975"/>
              <a:gd name="connsiteX44" fmla="*/ 2306471 w 2803206"/>
              <a:gd name="connsiteY44" fmla="*/ 1775088 h 1856975"/>
              <a:gd name="connsiteX45" fmla="*/ 2265528 w 2803206"/>
              <a:gd name="connsiteY45" fmla="*/ 1788736 h 1856975"/>
              <a:gd name="connsiteX46" fmla="*/ 2210937 w 2803206"/>
              <a:gd name="connsiteY46" fmla="*/ 1843327 h 1856975"/>
              <a:gd name="connsiteX47" fmla="*/ 2169994 w 2803206"/>
              <a:gd name="connsiteY47" fmla="*/ 1856975 h 1856975"/>
              <a:gd name="connsiteX48" fmla="*/ 1624083 w 2803206"/>
              <a:gd name="connsiteY48" fmla="*/ 1843327 h 1856975"/>
              <a:gd name="connsiteX49" fmla="*/ 1528549 w 2803206"/>
              <a:gd name="connsiteY49" fmla="*/ 1829679 h 1856975"/>
              <a:gd name="connsiteX50" fmla="*/ 1241946 w 2803206"/>
              <a:gd name="connsiteY50" fmla="*/ 1775088 h 1856975"/>
              <a:gd name="connsiteX51" fmla="*/ 1091821 w 2803206"/>
              <a:gd name="connsiteY51" fmla="*/ 1761440 h 1856975"/>
              <a:gd name="connsiteX52" fmla="*/ 1023582 w 2803206"/>
              <a:gd name="connsiteY52" fmla="*/ 1747793 h 1856975"/>
              <a:gd name="connsiteX53" fmla="*/ 928048 w 2803206"/>
              <a:gd name="connsiteY53" fmla="*/ 1734145 h 1856975"/>
              <a:gd name="connsiteX54" fmla="*/ 873456 w 2803206"/>
              <a:gd name="connsiteY54" fmla="*/ 1706849 h 1856975"/>
              <a:gd name="connsiteX55" fmla="*/ 791570 w 2803206"/>
              <a:gd name="connsiteY55" fmla="*/ 1693201 h 1856975"/>
              <a:gd name="connsiteX56" fmla="*/ 736979 w 2803206"/>
              <a:gd name="connsiteY56" fmla="*/ 1679554 h 1856975"/>
              <a:gd name="connsiteX57" fmla="*/ 559558 w 2803206"/>
              <a:gd name="connsiteY57" fmla="*/ 1652258 h 1856975"/>
              <a:gd name="connsiteX58" fmla="*/ 491319 w 2803206"/>
              <a:gd name="connsiteY58" fmla="*/ 1638610 h 1856975"/>
              <a:gd name="connsiteX59" fmla="*/ 313898 w 2803206"/>
              <a:gd name="connsiteY59" fmla="*/ 1611315 h 1856975"/>
              <a:gd name="connsiteX60" fmla="*/ 136477 w 2803206"/>
              <a:gd name="connsiteY60" fmla="*/ 1529428 h 1856975"/>
              <a:gd name="connsiteX61" fmla="*/ 95534 w 2803206"/>
              <a:gd name="connsiteY61" fmla="*/ 1502133 h 1856975"/>
              <a:gd name="connsiteX62" fmla="*/ 54591 w 2803206"/>
              <a:gd name="connsiteY62" fmla="*/ 1447542 h 1856975"/>
              <a:gd name="connsiteX63" fmla="*/ 40943 w 2803206"/>
              <a:gd name="connsiteY63" fmla="*/ 1379303 h 1856975"/>
              <a:gd name="connsiteX64" fmla="*/ 0 w 2803206"/>
              <a:gd name="connsiteY64" fmla="*/ 1215530 h 1856975"/>
              <a:gd name="connsiteX65" fmla="*/ 13648 w 2803206"/>
              <a:gd name="connsiteY65" fmla="*/ 983518 h 1856975"/>
              <a:gd name="connsiteX66" fmla="*/ 54591 w 2803206"/>
              <a:gd name="connsiteY66" fmla="*/ 860688 h 1856975"/>
              <a:gd name="connsiteX67" fmla="*/ 81886 w 2803206"/>
              <a:gd name="connsiteY67" fmla="*/ 765154 h 1856975"/>
              <a:gd name="connsiteX68" fmla="*/ 109182 w 2803206"/>
              <a:gd name="connsiteY68" fmla="*/ 642324 h 1856975"/>
              <a:gd name="connsiteX69" fmla="*/ 136477 w 2803206"/>
              <a:gd name="connsiteY69" fmla="*/ 451255 h 1856975"/>
              <a:gd name="connsiteX70" fmla="*/ 150125 w 2803206"/>
              <a:gd name="connsiteY70" fmla="*/ 383016 h 1856975"/>
              <a:gd name="connsiteX71" fmla="*/ 163773 w 2803206"/>
              <a:gd name="connsiteY71" fmla="*/ 260187 h 1856975"/>
              <a:gd name="connsiteX72" fmla="*/ 177421 w 2803206"/>
              <a:gd name="connsiteY72" fmla="*/ 205595 h 1856975"/>
              <a:gd name="connsiteX73" fmla="*/ 204716 w 2803206"/>
              <a:gd name="connsiteY73" fmla="*/ 96413 h 1856975"/>
              <a:gd name="connsiteX74" fmla="*/ 150125 w 2803206"/>
              <a:gd name="connsiteY74" fmla="*/ 41822 h 185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803206" h="1856975">
                <a:moveTo>
                  <a:pt x="150125" y="41822"/>
                </a:moveTo>
                <a:cubicBezTo>
                  <a:pt x="172871" y="32724"/>
                  <a:pt x="194285" y="19042"/>
                  <a:pt x="218364" y="14527"/>
                </a:cubicBezTo>
                <a:cubicBezTo>
                  <a:pt x="383205" y="-16381"/>
                  <a:pt x="696045" y="11115"/>
                  <a:pt x="805218" y="14527"/>
                </a:cubicBezTo>
                <a:cubicBezTo>
                  <a:pt x="823415" y="23625"/>
                  <a:pt x="840919" y="34266"/>
                  <a:pt x="859809" y="41822"/>
                </a:cubicBezTo>
                <a:cubicBezTo>
                  <a:pt x="886523" y="52508"/>
                  <a:pt x="915403" y="57433"/>
                  <a:pt x="941695" y="69118"/>
                </a:cubicBezTo>
                <a:cubicBezTo>
                  <a:pt x="956684" y="75780"/>
                  <a:pt x="967968" y="89078"/>
                  <a:pt x="982639" y="96413"/>
                </a:cubicBezTo>
                <a:cubicBezTo>
                  <a:pt x="995506" y="102847"/>
                  <a:pt x="1010715" y="103627"/>
                  <a:pt x="1023582" y="110061"/>
                </a:cubicBezTo>
                <a:cubicBezTo>
                  <a:pt x="1068569" y="132555"/>
                  <a:pt x="1055915" y="143381"/>
                  <a:pt x="1105468" y="151004"/>
                </a:cubicBezTo>
                <a:cubicBezTo>
                  <a:pt x="1150656" y="157956"/>
                  <a:pt x="1196453" y="160103"/>
                  <a:pt x="1241946" y="164652"/>
                </a:cubicBezTo>
                <a:cubicBezTo>
                  <a:pt x="1255594" y="173751"/>
                  <a:pt x="1268218" y="184613"/>
                  <a:pt x="1282889" y="191948"/>
                </a:cubicBezTo>
                <a:cubicBezTo>
                  <a:pt x="1295756" y="198382"/>
                  <a:pt x="1310363" y="200544"/>
                  <a:pt x="1323833" y="205595"/>
                </a:cubicBezTo>
                <a:cubicBezTo>
                  <a:pt x="1346771" y="214197"/>
                  <a:pt x="1369133" y="224289"/>
                  <a:pt x="1392071" y="232891"/>
                </a:cubicBezTo>
                <a:cubicBezTo>
                  <a:pt x="1405541" y="237942"/>
                  <a:pt x="1420148" y="240105"/>
                  <a:pt x="1433015" y="246539"/>
                </a:cubicBezTo>
                <a:cubicBezTo>
                  <a:pt x="1447686" y="253874"/>
                  <a:pt x="1458969" y="267172"/>
                  <a:pt x="1473958" y="273834"/>
                </a:cubicBezTo>
                <a:cubicBezTo>
                  <a:pt x="1500250" y="285519"/>
                  <a:pt x="1555845" y="301130"/>
                  <a:pt x="1555845" y="301130"/>
                </a:cubicBezTo>
                <a:cubicBezTo>
                  <a:pt x="1564514" y="307632"/>
                  <a:pt x="1634087" y="361388"/>
                  <a:pt x="1651379" y="369369"/>
                </a:cubicBezTo>
                <a:cubicBezTo>
                  <a:pt x="1695866" y="389902"/>
                  <a:pt x="1741373" y="408467"/>
                  <a:pt x="1787856" y="423960"/>
                </a:cubicBezTo>
                <a:cubicBezTo>
                  <a:pt x="1801504" y="428509"/>
                  <a:pt x="1814843" y="434118"/>
                  <a:pt x="1828800" y="437607"/>
                </a:cubicBezTo>
                <a:cubicBezTo>
                  <a:pt x="1880069" y="450424"/>
                  <a:pt x="1894305" y="446185"/>
                  <a:pt x="1937982" y="464903"/>
                </a:cubicBezTo>
                <a:cubicBezTo>
                  <a:pt x="1956682" y="472917"/>
                  <a:pt x="1973873" y="484184"/>
                  <a:pt x="1992573" y="492198"/>
                </a:cubicBezTo>
                <a:cubicBezTo>
                  <a:pt x="2005796" y="497865"/>
                  <a:pt x="2020293" y="500179"/>
                  <a:pt x="2033516" y="505846"/>
                </a:cubicBezTo>
                <a:cubicBezTo>
                  <a:pt x="2052216" y="513860"/>
                  <a:pt x="2069217" y="525586"/>
                  <a:pt x="2088107" y="533142"/>
                </a:cubicBezTo>
                <a:cubicBezTo>
                  <a:pt x="2114821" y="543828"/>
                  <a:pt x="2142698" y="551339"/>
                  <a:pt x="2169994" y="560437"/>
                </a:cubicBezTo>
                <a:cubicBezTo>
                  <a:pt x="2183642" y="564986"/>
                  <a:pt x="2196981" y="570596"/>
                  <a:pt x="2210937" y="574085"/>
                </a:cubicBezTo>
                <a:cubicBezTo>
                  <a:pt x="2229134" y="578634"/>
                  <a:pt x="2247562" y="582343"/>
                  <a:pt x="2265528" y="587733"/>
                </a:cubicBezTo>
                <a:cubicBezTo>
                  <a:pt x="2293087" y="596001"/>
                  <a:pt x="2320119" y="605930"/>
                  <a:pt x="2347415" y="615028"/>
                </a:cubicBezTo>
                <a:lnTo>
                  <a:pt x="2429301" y="642324"/>
                </a:lnTo>
                <a:cubicBezTo>
                  <a:pt x="2442949" y="646873"/>
                  <a:pt x="2456138" y="653151"/>
                  <a:pt x="2470245" y="655972"/>
                </a:cubicBezTo>
                <a:cubicBezTo>
                  <a:pt x="2492991" y="660521"/>
                  <a:pt x="2515979" y="663993"/>
                  <a:pt x="2538483" y="669619"/>
                </a:cubicBezTo>
                <a:cubicBezTo>
                  <a:pt x="2552440" y="673108"/>
                  <a:pt x="2565470" y="679778"/>
                  <a:pt x="2579427" y="683267"/>
                </a:cubicBezTo>
                <a:cubicBezTo>
                  <a:pt x="2601931" y="688893"/>
                  <a:pt x="2625063" y="691699"/>
                  <a:pt x="2647665" y="696915"/>
                </a:cubicBezTo>
                <a:cubicBezTo>
                  <a:pt x="2684219" y="705350"/>
                  <a:pt x="2756848" y="724210"/>
                  <a:pt x="2756848" y="724210"/>
                </a:cubicBezTo>
                <a:cubicBezTo>
                  <a:pt x="2770496" y="733309"/>
                  <a:pt x="2796483" y="735156"/>
                  <a:pt x="2797791" y="751506"/>
                </a:cubicBezTo>
                <a:cubicBezTo>
                  <a:pt x="2808605" y="886689"/>
                  <a:pt x="2805018" y="999163"/>
                  <a:pt x="2770495" y="1119995"/>
                </a:cubicBezTo>
                <a:cubicBezTo>
                  <a:pt x="2766543" y="1133828"/>
                  <a:pt x="2762515" y="1147716"/>
                  <a:pt x="2756848" y="1160939"/>
                </a:cubicBezTo>
                <a:cubicBezTo>
                  <a:pt x="2748834" y="1179639"/>
                  <a:pt x="2741377" y="1198975"/>
                  <a:pt x="2729552" y="1215530"/>
                </a:cubicBezTo>
                <a:cubicBezTo>
                  <a:pt x="2718334" y="1231236"/>
                  <a:pt x="2702257" y="1242825"/>
                  <a:pt x="2688609" y="1256473"/>
                </a:cubicBezTo>
                <a:cubicBezTo>
                  <a:pt x="2677619" y="1300434"/>
                  <a:pt x="2675115" y="1327225"/>
                  <a:pt x="2647665" y="1365655"/>
                </a:cubicBezTo>
                <a:cubicBezTo>
                  <a:pt x="2636447" y="1381361"/>
                  <a:pt x="2619078" y="1391771"/>
                  <a:pt x="2606722" y="1406598"/>
                </a:cubicBezTo>
                <a:cubicBezTo>
                  <a:pt x="2567969" y="1453102"/>
                  <a:pt x="2587661" y="1452956"/>
                  <a:pt x="2538483" y="1502133"/>
                </a:cubicBezTo>
                <a:cubicBezTo>
                  <a:pt x="2526885" y="1513731"/>
                  <a:pt x="2511188" y="1520330"/>
                  <a:pt x="2497540" y="1529428"/>
                </a:cubicBezTo>
                <a:cubicBezTo>
                  <a:pt x="2483892" y="1547625"/>
                  <a:pt x="2472681" y="1567935"/>
                  <a:pt x="2456597" y="1584019"/>
                </a:cubicBezTo>
                <a:cubicBezTo>
                  <a:pt x="2440513" y="1600103"/>
                  <a:pt x="2419276" y="1610160"/>
                  <a:pt x="2402006" y="1624963"/>
                </a:cubicBezTo>
                <a:cubicBezTo>
                  <a:pt x="2387352" y="1637524"/>
                  <a:pt x="2374710" y="1652258"/>
                  <a:pt x="2361062" y="1665906"/>
                </a:cubicBezTo>
                <a:cubicBezTo>
                  <a:pt x="2347765" y="1705798"/>
                  <a:pt x="2338703" y="1742856"/>
                  <a:pt x="2306471" y="1775088"/>
                </a:cubicBezTo>
                <a:cubicBezTo>
                  <a:pt x="2296299" y="1785260"/>
                  <a:pt x="2279176" y="1784187"/>
                  <a:pt x="2265528" y="1788736"/>
                </a:cubicBezTo>
                <a:cubicBezTo>
                  <a:pt x="2247331" y="1806933"/>
                  <a:pt x="2231878" y="1828369"/>
                  <a:pt x="2210937" y="1843327"/>
                </a:cubicBezTo>
                <a:cubicBezTo>
                  <a:pt x="2199231" y="1851689"/>
                  <a:pt x="2184380" y="1856975"/>
                  <a:pt x="2169994" y="1856975"/>
                </a:cubicBezTo>
                <a:cubicBezTo>
                  <a:pt x="1987967" y="1856975"/>
                  <a:pt x="1806053" y="1847876"/>
                  <a:pt x="1624083" y="1843327"/>
                </a:cubicBezTo>
                <a:cubicBezTo>
                  <a:pt x="1592238" y="1838778"/>
                  <a:pt x="1560198" y="1835433"/>
                  <a:pt x="1528549" y="1829679"/>
                </a:cubicBezTo>
                <a:cubicBezTo>
                  <a:pt x="1355992" y="1798304"/>
                  <a:pt x="1667350" y="1813762"/>
                  <a:pt x="1241946" y="1775088"/>
                </a:cubicBezTo>
                <a:lnTo>
                  <a:pt x="1091821" y="1761440"/>
                </a:lnTo>
                <a:cubicBezTo>
                  <a:pt x="1069075" y="1756891"/>
                  <a:pt x="1046463" y="1751606"/>
                  <a:pt x="1023582" y="1747793"/>
                </a:cubicBezTo>
                <a:cubicBezTo>
                  <a:pt x="991852" y="1742505"/>
                  <a:pt x="959082" y="1742609"/>
                  <a:pt x="928048" y="1734145"/>
                </a:cubicBezTo>
                <a:cubicBezTo>
                  <a:pt x="908420" y="1728792"/>
                  <a:pt x="892943" y="1712695"/>
                  <a:pt x="873456" y="1706849"/>
                </a:cubicBezTo>
                <a:cubicBezTo>
                  <a:pt x="846951" y="1698897"/>
                  <a:pt x="818705" y="1698628"/>
                  <a:pt x="791570" y="1693201"/>
                </a:cubicBezTo>
                <a:cubicBezTo>
                  <a:pt x="773177" y="1689523"/>
                  <a:pt x="755451" y="1682814"/>
                  <a:pt x="736979" y="1679554"/>
                </a:cubicBezTo>
                <a:cubicBezTo>
                  <a:pt x="678053" y="1669155"/>
                  <a:pt x="618580" y="1662095"/>
                  <a:pt x="559558" y="1652258"/>
                </a:cubicBezTo>
                <a:cubicBezTo>
                  <a:pt x="536677" y="1648444"/>
                  <a:pt x="514200" y="1642424"/>
                  <a:pt x="491319" y="1638610"/>
                </a:cubicBezTo>
                <a:cubicBezTo>
                  <a:pt x="432297" y="1628773"/>
                  <a:pt x="373038" y="1620413"/>
                  <a:pt x="313898" y="1611315"/>
                </a:cubicBezTo>
                <a:cubicBezTo>
                  <a:pt x="246371" y="1582375"/>
                  <a:pt x="199975" y="1564705"/>
                  <a:pt x="136477" y="1529428"/>
                </a:cubicBezTo>
                <a:cubicBezTo>
                  <a:pt x="122139" y="1521462"/>
                  <a:pt x="109182" y="1511231"/>
                  <a:pt x="95534" y="1502133"/>
                </a:cubicBezTo>
                <a:cubicBezTo>
                  <a:pt x="81886" y="1483936"/>
                  <a:pt x="63829" y="1468328"/>
                  <a:pt x="54591" y="1447542"/>
                </a:cubicBezTo>
                <a:cubicBezTo>
                  <a:pt x="45170" y="1426344"/>
                  <a:pt x="47046" y="1401682"/>
                  <a:pt x="40943" y="1379303"/>
                </a:cubicBezTo>
                <a:cubicBezTo>
                  <a:pt x="-5401" y="1209372"/>
                  <a:pt x="28283" y="1385226"/>
                  <a:pt x="0" y="1215530"/>
                </a:cubicBezTo>
                <a:cubicBezTo>
                  <a:pt x="4549" y="1138193"/>
                  <a:pt x="6303" y="1060640"/>
                  <a:pt x="13648" y="983518"/>
                </a:cubicBezTo>
                <a:cubicBezTo>
                  <a:pt x="18009" y="937724"/>
                  <a:pt x="40217" y="903809"/>
                  <a:pt x="54591" y="860688"/>
                </a:cubicBezTo>
                <a:cubicBezTo>
                  <a:pt x="65064" y="829269"/>
                  <a:pt x="74439" y="797425"/>
                  <a:pt x="81886" y="765154"/>
                </a:cubicBezTo>
                <a:cubicBezTo>
                  <a:pt x="117913" y="609038"/>
                  <a:pt x="76379" y="740732"/>
                  <a:pt x="109182" y="642324"/>
                </a:cubicBezTo>
                <a:cubicBezTo>
                  <a:pt x="118280" y="578634"/>
                  <a:pt x="126443" y="514804"/>
                  <a:pt x="136477" y="451255"/>
                </a:cubicBezTo>
                <a:cubicBezTo>
                  <a:pt x="140095" y="428342"/>
                  <a:pt x="146844" y="405980"/>
                  <a:pt x="150125" y="383016"/>
                </a:cubicBezTo>
                <a:cubicBezTo>
                  <a:pt x="155951" y="342235"/>
                  <a:pt x="157509" y="300903"/>
                  <a:pt x="163773" y="260187"/>
                </a:cubicBezTo>
                <a:cubicBezTo>
                  <a:pt x="166625" y="241648"/>
                  <a:pt x="173352" y="223906"/>
                  <a:pt x="177421" y="205595"/>
                </a:cubicBezTo>
                <a:cubicBezTo>
                  <a:pt x="199380" y="106779"/>
                  <a:pt x="180327" y="169579"/>
                  <a:pt x="204716" y="96413"/>
                </a:cubicBezTo>
                <a:lnTo>
                  <a:pt x="150125" y="41822"/>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0" y="4675202"/>
            <a:ext cx="9144000" cy="1015663"/>
          </a:xfrm>
          <a:prstGeom prst="rect">
            <a:avLst/>
          </a:prstGeom>
          <a:noFill/>
        </p:spPr>
        <p:txBody>
          <a:bodyPr wrap="square" rtlCol="0">
            <a:spAutoFit/>
          </a:bodyPr>
          <a:lstStyle/>
          <a:p>
            <a:r>
              <a:rPr lang="fr-FR" sz="3000" b="1" dirty="0" smtClean="0">
                <a:solidFill>
                  <a:srgbClr val="FFFF00"/>
                </a:solidFill>
              </a:rPr>
              <a:t>Et retour au climat « moderne » il y a 120 000 ans, et ainsi de suite pendant 1 000 000 d’années. </a:t>
            </a:r>
            <a:endParaRPr lang="fr-FR" sz="3000" b="1" dirty="0">
              <a:solidFill>
                <a:srgbClr val="FFFF00"/>
              </a:solidFill>
            </a:endParaRPr>
          </a:p>
        </p:txBody>
      </p:sp>
      <p:sp>
        <p:nvSpPr>
          <p:cNvPr id="11" name="Rectangle 10"/>
          <p:cNvSpPr/>
          <p:nvPr/>
        </p:nvSpPr>
        <p:spPr>
          <a:xfrm>
            <a:off x="275129" y="0"/>
            <a:ext cx="1920607" cy="4766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13648" y="-45968"/>
            <a:ext cx="4990400" cy="738664"/>
          </a:xfrm>
          <a:prstGeom prst="rect">
            <a:avLst/>
          </a:prstGeom>
          <a:noFill/>
        </p:spPr>
        <p:txBody>
          <a:bodyPr wrap="square" rtlCol="0">
            <a:spAutoFit/>
          </a:bodyPr>
          <a:lstStyle/>
          <a:p>
            <a:r>
              <a:rPr lang="fr-FR" sz="2100" b="1" dirty="0" smtClean="0">
                <a:solidFill>
                  <a:schemeClr val="bg1"/>
                </a:solidFill>
              </a:rPr>
              <a:t>Dernier minimum glaciaire </a:t>
            </a:r>
          </a:p>
          <a:p>
            <a:r>
              <a:rPr lang="fr-FR" sz="2100" b="1" dirty="0" smtClean="0">
                <a:solidFill>
                  <a:schemeClr val="bg1"/>
                </a:solidFill>
              </a:rPr>
              <a:t>- 120 000 ans </a:t>
            </a:r>
            <a:endParaRPr lang="fr-FR" sz="2100" b="1" dirty="0">
              <a:solidFill>
                <a:schemeClr val="bg1"/>
              </a:solidFill>
            </a:endParaRPr>
          </a:p>
        </p:txBody>
      </p:sp>
      <p:sp>
        <p:nvSpPr>
          <p:cNvPr id="14" name="ZoneTexte 13"/>
          <p:cNvSpPr txBox="1"/>
          <p:nvPr/>
        </p:nvSpPr>
        <p:spPr>
          <a:xfrm>
            <a:off x="7455797" y="118373"/>
            <a:ext cx="1436683" cy="646331"/>
          </a:xfrm>
          <a:prstGeom prst="rect">
            <a:avLst/>
          </a:prstGeom>
          <a:noFill/>
          <a:ln w="19050">
            <a:solidFill>
              <a:srgbClr val="33CCFF"/>
            </a:solidFill>
          </a:ln>
        </p:spPr>
        <p:txBody>
          <a:bodyPr wrap="square" rtlCol="0">
            <a:spAutoFit/>
          </a:bodyPr>
          <a:lstStyle/>
          <a:p>
            <a:pPr algn="ctr"/>
            <a:r>
              <a:rPr lang="fr-FR" b="1" dirty="0" smtClean="0">
                <a:solidFill>
                  <a:srgbClr val="33CCFF"/>
                </a:solidFill>
              </a:rPr>
              <a:t>Glaciers continentaux </a:t>
            </a:r>
            <a:endParaRPr lang="fr-FR" b="1" dirty="0">
              <a:solidFill>
                <a:srgbClr val="33CCFF"/>
              </a:solidFill>
            </a:endParaRPr>
          </a:p>
        </p:txBody>
      </p:sp>
      <p:cxnSp>
        <p:nvCxnSpPr>
          <p:cNvPr id="15" name="Connecteur droit 14"/>
          <p:cNvCxnSpPr/>
          <p:nvPr/>
        </p:nvCxnSpPr>
        <p:spPr>
          <a:xfrm flipH="1">
            <a:off x="5796136" y="441539"/>
            <a:ext cx="1659661" cy="3995573"/>
          </a:xfrm>
          <a:prstGeom prst="line">
            <a:avLst/>
          </a:prstGeom>
          <a:ln w="19050">
            <a:solidFill>
              <a:srgbClr val="33CCFF"/>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4178925" y="441539"/>
            <a:ext cx="3276872" cy="107141"/>
          </a:xfrm>
          <a:prstGeom prst="line">
            <a:avLst/>
          </a:prstGeom>
          <a:ln w="19050">
            <a:solidFill>
              <a:srgbClr val="33CC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9281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p:cNvCxnSpPr/>
          <p:nvPr/>
        </p:nvCxnSpPr>
        <p:spPr>
          <a:xfrm>
            <a:off x="755576" y="364502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V="1">
            <a:off x="8100392" y="260648"/>
            <a:ext cx="0" cy="52565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flipV="1">
            <a:off x="755576" y="-66864"/>
            <a:ext cx="0" cy="5584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864"/>
            <a:ext cx="9144000" cy="2182368"/>
          </a:xfrm>
          <a:prstGeom prst="rect">
            <a:avLst/>
          </a:prstGeom>
        </p:spPr>
      </p:pic>
      <p:cxnSp>
        <p:nvCxnSpPr>
          <p:cNvPr id="16" name="Connecteur droit 15"/>
          <p:cNvCxnSpPr/>
          <p:nvPr/>
        </p:nvCxnSpPr>
        <p:spPr>
          <a:xfrm>
            <a:off x="755576" y="2132856"/>
            <a:ext cx="73448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Forme libre 25"/>
          <p:cNvSpPr/>
          <p:nvPr/>
        </p:nvSpPr>
        <p:spPr>
          <a:xfrm>
            <a:off x="8100392" y="3279667"/>
            <a:ext cx="90377" cy="5317"/>
          </a:xfrm>
          <a:custGeom>
            <a:avLst/>
            <a:gdLst>
              <a:gd name="connsiteX0" fmla="*/ 0 w 90377"/>
              <a:gd name="connsiteY0" fmla="*/ 5317 h 5317"/>
              <a:gd name="connsiteX1" fmla="*/ 90377 w 90377"/>
              <a:gd name="connsiteY1" fmla="*/ 0 h 5317"/>
            </a:gdLst>
            <a:ahLst/>
            <a:cxnLst>
              <a:cxn ang="0">
                <a:pos x="connsiteX0" y="connsiteY0"/>
              </a:cxn>
              <a:cxn ang="0">
                <a:pos x="connsiteX1" y="connsiteY1"/>
              </a:cxn>
            </a:cxnLst>
            <a:rect l="l" t="t" r="r" b="b"/>
            <a:pathLst>
              <a:path w="90377" h="5317">
                <a:moveTo>
                  <a:pt x="0" y="5317"/>
                </a:moveTo>
                <a:lnTo>
                  <a:pt x="90377"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orme libre 26"/>
          <p:cNvSpPr/>
          <p:nvPr/>
        </p:nvSpPr>
        <p:spPr>
          <a:xfrm>
            <a:off x="8100392" y="2415571"/>
            <a:ext cx="90377" cy="5317"/>
          </a:xfrm>
          <a:custGeom>
            <a:avLst/>
            <a:gdLst>
              <a:gd name="connsiteX0" fmla="*/ 0 w 90377"/>
              <a:gd name="connsiteY0" fmla="*/ 5317 h 5317"/>
              <a:gd name="connsiteX1" fmla="*/ 90377 w 90377"/>
              <a:gd name="connsiteY1" fmla="*/ 0 h 5317"/>
            </a:gdLst>
            <a:ahLst/>
            <a:cxnLst>
              <a:cxn ang="0">
                <a:pos x="connsiteX0" y="connsiteY0"/>
              </a:cxn>
              <a:cxn ang="0">
                <a:pos x="connsiteX1" y="connsiteY1"/>
              </a:cxn>
            </a:cxnLst>
            <a:rect l="l" t="t" r="r" b="b"/>
            <a:pathLst>
              <a:path w="90377" h="5317">
                <a:moveTo>
                  <a:pt x="0" y="5317"/>
                </a:moveTo>
                <a:lnTo>
                  <a:pt x="90377"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orme libre 27"/>
          <p:cNvSpPr/>
          <p:nvPr/>
        </p:nvSpPr>
        <p:spPr>
          <a:xfrm>
            <a:off x="8100392" y="2991635"/>
            <a:ext cx="90377" cy="5317"/>
          </a:xfrm>
          <a:custGeom>
            <a:avLst/>
            <a:gdLst>
              <a:gd name="connsiteX0" fmla="*/ 0 w 90377"/>
              <a:gd name="connsiteY0" fmla="*/ 5317 h 5317"/>
              <a:gd name="connsiteX1" fmla="*/ 90377 w 90377"/>
              <a:gd name="connsiteY1" fmla="*/ 0 h 5317"/>
            </a:gdLst>
            <a:ahLst/>
            <a:cxnLst>
              <a:cxn ang="0">
                <a:pos x="connsiteX0" y="connsiteY0"/>
              </a:cxn>
              <a:cxn ang="0">
                <a:pos x="connsiteX1" y="connsiteY1"/>
              </a:cxn>
            </a:cxnLst>
            <a:rect l="l" t="t" r="r" b="b"/>
            <a:pathLst>
              <a:path w="90377" h="5317">
                <a:moveTo>
                  <a:pt x="0" y="5317"/>
                </a:moveTo>
                <a:lnTo>
                  <a:pt x="90377"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orme libre 28"/>
          <p:cNvSpPr/>
          <p:nvPr/>
        </p:nvSpPr>
        <p:spPr>
          <a:xfrm>
            <a:off x="8100392" y="2703603"/>
            <a:ext cx="90377" cy="5317"/>
          </a:xfrm>
          <a:custGeom>
            <a:avLst/>
            <a:gdLst>
              <a:gd name="connsiteX0" fmla="*/ 0 w 90377"/>
              <a:gd name="connsiteY0" fmla="*/ 5317 h 5317"/>
              <a:gd name="connsiteX1" fmla="*/ 90377 w 90377"/>
              <a:gd name="connsiteY1" fmla="*/ 0 h 5317"/>
            </a:gdLst>
            <a:ahLst/>
            <a:cxnLst>
              <a:cxn ang="0">
                <a:pos x="connsiteX0" y="connsiteY0"/>
              </a:cxn>
              <a:cxn ang="0">
                <a:pos x="connsiteX1" y="connsiteY1"/>
              </a:cxn>
            </a:cxnLst>
            <a:rect l="l" t="t" r="r" b="b"/>
            <a:pathLst>
              <a:path w="90377" h="5317">
                <a:moveTo>
                  <a:pt x="0" y="5317"/>
                </a:moveTo>
                <a:lnTo>
                  <a:pt x="90377"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p:nvSpPr>
        <p:spPr>
          <a:xfrm>
            <a:off x="8100392" y="2257127"/>
            <a:ext cx="216024" cy="307777"/>
          </a:xfrm>
          <a:prstGeom prst="rect">
            <a:avLst/>
          </a:prstGeom>
          <a:noFill/>
        </p:spPr>
        <p:txBody>
          <a:bodyPr wrap="square" rtlCol="0">
            <a:spAutoFit/>
          </a:bodyPr>
          <a:lstStyle/>
          <a:p>
            <a:r>
              <a:rPr lang="fr-FR" sz="1400" b="1" dirty="0" smtClean="0">
                <a:solidFill>
                  <a:srgbClr val="008000"/>
                </a:solidFill>
              </a:rPr>
              <a:t>6</a:t>
            </a:r>
            <a:endParaRPr lang="fr-FR" sz="1400" b="1" dirty="0">
              <a:solidFill>
                <a:srgbClr val="008000"/>
              </a:solidFill>
            </a:endParaRPr>
          </a:p>
        </p:txBody>
      </p:sp>
      <p:sp>
        <p:nvSpPr>
          <p:cNvPr id="31" name="ZoneTexte 30"/>
          <p:cNvSpPr txBox="1"/>
          <p:nvPr/>
        </p:nvSpPr>
        <p:spPr>
          <a:xfrm>
            <a:off x="8100392" y="2545159"/>
            <a:ext cx="216024" cy="307777"/>
          </a:xfrm>
          <a:prstGeom prst="rect">
            <a:avLst/>
          </a:prstGeom>
          <a:noFill/>
        </p:spPr>
        <p:txBody>
          <a:bodyPr wrap="square" rtlCol="0">
            <a:spAutoFit/>
          </a:bodyPr>
          <a:lstStyle/>
          <a:p>
            <a:r>
              <a:rPr lang="fr-FR" sz="1400" b="1" dirty="0">
                <a:solidFill>
                  <a:srgbClr val="008000"/>
                </a:solidFill>
              </a:rPr>
              <a:t>4</a:t>
            </a:r>
          </a:p>
        </p:txBody>
      </p:sp>
      <p:sp>
        <p:nvSpPr>
          <p:cNvPr id="32" name="ZoneTexte 31"/>
          <p:cNvSpPr txBox="1"/>
          <p:nvPr/>
        </p:nvSpPr>
        <p:spPr>
          <a:xfrm>
            <a:off x="8100392" y="2833191"/>
            <a:ext cx="216024" cy="307777"/>
          </a:xfrm>
          <a:prstGeom prst="rect">
            <a:avLst/>
          </a:prstGeom>
          <a:noFill/>
        </p:spPr>
        <p:txBody>
          <a:bodyPr wrap="square" rtlCol="0">
            <a:spAutoFit/>
          </a:bodyPr>
          <a:lstStyle/>
          <a:p>
            <a:r>
              <a:rPr lang="fr-FR" sz="1400" b="1" dirty="0">
                <a:solidFill>
                  <a:srgbClr val="008000"/>
                </a:solidFill>
              </a:rPr>
              <a:t>2</a:t>
            </a:r>
          </a:p>
        </p:txBody>
      </p:sp>
      <p:sp>
        <p:nvSpPr>
          <p:cNvPr id="36" name="Rectangle 35"/>
          <p:cNvSpPr/>
          <p:nvPr/>
        </p:nvSpPr>
        <p:spPr>
          <a:xfrm>
            <a:off x="0" y="-150366"/>
            <a:ext cx="9144000" cy="34353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p:cNvSpPr txBox="1"/>
          <p:nvPr/>
        </p:nvSpPr>
        <p:spPr>
          <a:xfrm>
            <a:off x="35496" y="5828491"/>
            <a:ext cx="9505056" cy="984885"/>
          </a:xfrm>
          <a:prstGeom prst="rect">
            <a:avLst/>
          </a:prstGeom>
          <a:noFill/>
        </p:spPr>
        <p:txBody>
          <a:bodyPr wrap="square" rtlCol="0">
            <a:spAutoFit/>
          </a:bodyPr>
          <a:lstStyle/>
          <a:p>
            <a:r>
              <a:rPr lang="fr-FR" sz="2900" b="1" dirty="0" smtClean="0">
                <a:solidFill>
                  <a:srgbClr val="FFFF00"/>
                </a:solidFill>
              </a:rPr>
              <a:t>Voici les 800 000 dernières années de variations    climatiques (zones intertropicale et antarctique) …</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171400"/>
            <a:ext cx="9180512" cy="6030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10994" y="2943072"/>
            <a:ext cx="8557046" cy="34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36512" y="-171400"/>
            <a:ext cx="9289032" cy="31584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orme libre 4"/>
          <p:cNvSpPr/>
          <p:nvPr/>
        </p:nvSpPr>
        <p:spPr>
          <a:xfrm>
            <a:off x="7784123" y="3373724"/>
            <a:ext cx="0" cy="199292"/>
          </a:xfrm>
          <a:custGeom>
            <a:avLst/>
            <a:gdLst>
              <a:gd name="connsiteX0" fmla="*/ 0 w 0"/>
              <a:gd name="connsiteY0" fmla="*/ 0 h 199292"/>
              <a:gd name="connsiteX1" fmla="*/ 0 w 0"/>
              <a:gd name="connsiteY1" fmla="*/ 199292 h 199292"/>
            </a:gdLst>
            <a:ahLst/>
            <a:cxnLst>
              <a:cxn ang="0">
                <a:pos x="connsiteX0" y="connsiteY0"/>
              </a:cxn>
              <a:cxn ang="0">
                <a:pos x="connsiteX1" y="connsiteY1"/>
              </a:cxn>
            </a:cxnLst>
            <a:rect l="l" t="t" r="r" b="b"/>
            <a:pathLst>
              <a:path h="199292">
                <a:moveTo>
                  <a:pt x="0" y="0"/>
                </a:moveTo>
                <a:lnTo>
                  <a:pt x="0" y="199292"/>
                </a:lnTo>
              </a:path>
            </a:pathLst>
          </a:cu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orme libre 6"/>
          <p:cNvSpPr/>
          <p:nvPr/>
        </p:nvSpPr>
        <p:spPr>
          <a:xfrm>
            <a:off x="7789985" y="4489938"/>
            <a:ext cx="0" cy="193431"/>
          </a:xfrm>
          <a:custGeom>
            <a:avLst/>
            <a:gdLst>
              <a:gd name="connsiteX0" fmla="*/ 0 w 0"/>
              <a:gd name="connsiteY0" fmla="*/ 193431 h 193431"/>
              <a:gd name="connsiteX1" fmla="*/ 0 w 0"/>
              <a:gd name="connsiteY1" fmla="*/ 0 h 193431"/>
            </a:gdLst>
            <a:ahLst/>
            <a:cxnLst>
              <a:cxn ang="0">
                <a:pos x="connsiteX0" y="connsiteY0"/>
              </a:cxn>
              <a:cxn ang="0">
                <a:pos x="connsiteX1" y="connsiteY1"/>
              </a:cxn>
            </a:cxnLst>
            <a:rect l="l" t="t" r="r" b="b"/>
            <a:pathLst>
              <a:path h="193431">
                <a:moveTo>
                  <a:pt x="0" y="193431"/>
                </a:moveTo>
                <a:lnTo>
                  <a:pt x="0" y="0"/>
                </a:lnTo>
              </a:path>
            </a:pathLst>
          </a:cu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287524" y="3564632"/>
            <a:ext cx="72008" cy="792088"/>
          </a:xfrm>
          <a:prstGeom prst="rect">
            <a:avLst/>
          </a:prstGeom>
          <a:gradFill flip="none" rotWithShape="1">
            <a:gsLst>
              <a:gs pos="25000">
                <a:srgbClr val="FF0000"/>
              </a:gs>
              <a:gs pos="99000">
                <a:srgbClr val="0066FF"/>
              </a:gs>
              <a:gs pos="95000">
                <a:srgbClr val="0066FF"/>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8073572" y="4664567"/>
            <a:ext cx="72008" cy="792088"/>
          </a:xfrm>
          <a:prstGeom prst="rect">
            <a:avLst/>
          </a:prstGeom>
          <a:gradFill flip="none" rotWithShape="1">
            <a:gsLst>
              <a:gs pos="25000">
                <a:srgbClr val="FF0000"/>
              </a:gs>
              <a:gs pos="99000">
                <a:srgbClr val="0066FF"/>
              </a:gs>
              <a:gs pos="95000">
                <a:srgbClr val="0066FF"/>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586561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p:cNvCxnSpPr/>
          <p:nvPr/>
        </p:nvCxnSpPr>
        <p:spPr>
          <a:xfrm>
            <a:off x="755576" y="364502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V="1">
            <a:off x="8100392" y="260648"/>
            <a:ext cx="0" cy="52565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flipV="1">
            <a:off x="755576" y="-66864"/>
            <a:ext cx="0" cy="5584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864"/>
            <a:ext cx="9144000" cy="2182368"/>
          </a:xfrm>
          <a:prstGeom prst="rect">
            <a:avLst/>
          </a:prstGeom>
        </p:spPr>
      </p:pic>
      <p:cxnSp>
        <p:nvCxnSpPr>
          <p:cNvPr id="16" name="Connecteur droit 15"/>
          <p:cNvCxnSpPr/>
          <p:nvPr/>
        </p:nvCxnSpPr>
        <p:spPr>
          <a:xfrm>
            <a:off x="755576" y="2132856"/>
            <a:ext cx="73448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Forme libre 25"/>
          <p:cNvSpPr/>
          <p:nvPr/>
        </p:nvSpPr>
        <p:spPr>
          <a:xfrm>
            <a:off x="8100392" y="3279667"/>
            <a:ext cx="90377" cy="5317"/>
          </a:xfrm>
          <a:custGeom>
            <a:avLst/>
            <a:gdLst>
              <a:gd name="connsiteX0" fmla="*/ 0 w 90377"/>
              <a:gd name="connsiteY0" fmla="*/ 5317 h 5317"/>
              <a:gd name="connsiteX1" fmla="*/ 90377 w 90377"/>
              <a:gd name="connsiteY1" fmla="*/ 0 h 5317"/>
            </a:gdLst>
            <a:ahLst/>
            <a:cxnLst>
              <a:cxn ang="0">
                <a:pos x="connsiteX0" y="connsiteY0"/>
              </a:cxn>
              <a:cxn ang="0">
                <a:pos x="connsiteX1" y="connsiteY1"/>
              </a:cxn>
            </a:cxnLst>
            <a:rect l="l" t="t" r="r" b="b"/>
            <a:pathLst>
              <a:path w="90377" h="5317">
                <a:moveTo>
                  <a:pt x="0" y="5317"/>
                </a:moveTo>
                <a:lnTo>
                  <a:pt x="90377"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orme libre 26"/>
          <p:cNvSpPr/>
          <p:nvPr/>
        </p:nvSpPr>
        <p:spPr>
          <a:xfrm>
            <a:off x="8100392" y="2415571"/>
            <a:ext cx="90377" cy="5317"/>
          </a:xfrm>
          <a:custGeom>
            <a:avLst/>
            <a:gdLst>
              <a:gd name="connsiteX0" fmla="*/ 0 w 90377"/>
              <a:gd name="connsiteY0" fmla="*/ 5317 h 5317"/>
              <a:gd name="connsiteX1" fmla="*/ 90377 w 90377"/>
              <a:gd name="connsiteY1" fmla="*/ 0 h 5317"/>
            </a:gdLst>
            <a:ahLst/>
            <a:cxnLst>
              <a:cxn ang="0">
                <a:pos x="connsiteX0" y="connsiteY0"/>
              </a:cxn>
              <a:cxn ang="0">
                <a:pos x="connsiteX1" y="connsiteY1"/>
              </a:cxn>
            </a:cxnLst>
            <a:rect l="l" t="t" r="r" b="b"/>
            <a:pathLst>
              <a:path w="90377" h="5317">
                <a:moveTo>
                  <a:pt x="0" y="5317"/>
                </a:moveTo>
                <a:lnTo>
                  <a:pt x="90377"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orme libre 27"/>
          <p:cNvSpPr/>
          <p:nvPr/>
        </p:nvSpPr>
        <p:spPr>
          <a:xfrm>
            <a:off x="8100392" y="2991635"/>
            <a:ext cx="90377" cy="5317"/>
          </a:xfrm>
          <a:custGeom>
            <a:avLst/>
            <a:gdLst>
              <a:gd name="connsiteX0" fmla="*/ 0 w 90377"/>
              <a:gd name="connsiteY0" fmla="*/ 5317 h 5317"/>
              <a:gd name="connsiteX1" fmla="*/ 90377 w 90377"/>
              <a:gd name="connsiteY1" fmla="*/ 0 h 5317"/>
            </a:gdLst>
            <a:ahLst/>
            <a:cxnLst>
              <a:cxn ang="0">
                <a:pos x="connsiteX0" y="connsiteY0"/>
              </a:cxn>
              <a:cxn ang="0">
                <a:pos x="connsiteX1" y="connsiteY1"/>
              </a:cxn>
            </a:cxnLst>
            <a:rect l="l" t="t" r="r" b="b"/>
            <a:pathLst>
              <a:path w="90377" h="5317">
                <a:moveTo>
                  <a:pt x="0" y="5317"/>
                </a:moveTo>
                <a:lnTo>
                  <a:pt x="90377"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orme libre 28"/>
          <p:cNvSpPr/>
          <p:nvPr/>
        </p:nvSpPr>
        <p:spPr>
          <a:xfrm>
            <a:off x="8100392" y="2703603"/>
            <a:ext cx="90377" cy="5317"/>
          </a:xfrm>
          <a:custGeom>
            <a:avLst/>
            <a:gdLst>
              <a:gd name="connsiteX0" fmla="*/ 0 w 90377"/>
              <a:gd name="connsiteY0" fmla="*/ 5317 h 5317"/>
              <a:gd name="connsiteX1" fmla="*/ 90377 w 90377"/>
              <a:gd name="connsiteY1" fmla="*/ 0 h 5317"/>
            </a:gdLst>
            <a:ahLst/>
            <a:cxnLst>
              <a:cxn ang="0">
                <a:pos x="connsiteX0" y="connsiteY0"/>
              </a:cxn>
              <a:cxn ang="0">
                <a:pos x="connsiteX1" y="connsiteY1"/>
              </a:cxn>
            </a:cxnLst>
            <a:rect l="l" t="t" r="r" b="b"/>
            <a:pathLst>
              <a:path w="90377" h="5317">
                <a:moveTo>
                  <a:pt x="0" y="5317"/>
                </a:moveTo>
                <a:lnTo>
                  <a:pt x="90377"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p:nvSpPr>
        <p:spPr>
          <a:xfrm>
            <a:off x="8100392" y="2257127"/>
            <a:ext cx="216024" cy="307777"/>
          </a:xfrm>
          <a:prstGeom prst="rect">
            <a:avLst/>
          </a:prstGeom>
          <a:noFill/>
        </p:spPr>
        <p:txBody>
          <a:bodyPr wrap="square" rtlCol="0">
            <a:spAutoFit/>
          </a:bodyPr>
          <a:lstStyle/>
          <a:p>
            <a:r>
              <a:rPr lang="fr-FR" sz="1400" b="1" dirty="0" smtClean="0">
                <a:solidFill>
                  <a:srgbClr val="008000"/>
                </a:solidFill>
              </a:rPr>
              <a:t>6</a:t>
            </a:r>
            <a:endParaRPr lang="fr-FR" sz="1400" b="1" dirty="0">
              <a:solidFill>
                <a:srgbClr val="008000"/>
              </a:solidFill>
            </a:endParaRPr>
          </a:p>
        </p:txBody>
      </p:sp>
      <p:sp>
        <p:nvSpPr>
          <p:cNvPr id="31" name="ZoneTexte 30"/>
          <p:cNvSpPr txBox="1"/>
          <p:nvPr/>
        </p:nvSpPr>
        <p:spPr>
          <a:xfrm>
            <a:off x="8100392" y="2545159"/>
            <a:ext cx="216024" cy="307777"/>
          </a:xfrm>
          <a:prstGeom prst="rect">
            <a:avLst/>
          </a:prstGeom>
          <a:noFill/>
        </p:spPr>
        <p:txBody>
          <a:bodyPr wrap="square" rtlCol="0">
            <a:spAutoFit/>
          </a:bodyPr>
          <a:lstStyle/>
          <a:p>
            <a:r>
              <a:rPr lang="fr-FR" sz="1400" b="1" dirty="0">
                <a:solidFill>
                  <a:srgbClr val="008000"/>
                </a:solidFill>
              </a:rPr>
              <a:t>4</a:t>
            </a:r>
          </a:p>
        </p:txBody>
      </p:sp>
      <p:sp>
        <p:nvSpPr>
          <p:cNvPr id="32" name="ZoneTexte 31"/>
          <p:cNvSpPr txBox="1"/>
          <p:nvPr/>
        </p:nvSpPr>
        <p:spPr>
          <a:xfrm>
            <a:off x="8100392" y="2833191"/>
            <a:ext cx="216024" cy="307777"/>
          </a:xfrm>
          <a:prstGeom prst="rect">
            <a:avLst/>
          </a:prstGeom>
          <a:noFill/>
        </p:spPr>
        <p:txBody>
          <a:bodyPr wrap="square" rtlCol="0">
            <a:spAutoFit/>
          </a:bodyPr>
          <a:lstStyle/>
          <a:p>
            <a:r>
              <a:rPr lang="fr-FR" sz="1400" b="1" dirty="0">
                <a:solidFill>
                  <a:srgbClr val="008000"/>
                </a:solidFill>
              </a:rPr>
              <a:t>2</a:t>
            </a:r>
          </a:p>
        </p:txBody>
      </p:sp>
      <p:sp>
        <p:nvSpPr>
          <p:cNvPr id="36" name="Rectangle 35"/>
          <p:cNvSpPr/>
          <p:nvPr/>
        </p:nvSpPr>
        <p:spPr>
          <a:xfrm>
            <a:off x="0" y="-150366"/>
            <a:ext cx="9144000" cy="34353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p:cNvSpPr txBox="1"/>
          <p:nvPr/>
        </p:nvSpPr>
        <p:spPr>
          <a:xfrm>
            <a:off x="35496" y="5828491"/>
            <a:ext cx="9505056" cy="538609"/>
          </a:xfrm>
          <a:prstGeom prst="rect">
            <a:avLst/>
          </a:prstGeom>
          <a:noFill/>
        </p:spPr>
        <p:txBody>
          <a:bodyPr wrap="square" rtlCol="0">
            <a:spAutoFit/>
          </a:bodyPr>
          <a:lstStyle/>
          <a:p>
            <a:r>
              <a:rPr lang="fr-FR" sz="2900" b="1" dirty="0" smtClean="0">
                <a:solidFill>
                  <a:srgbClr val="FFFF00"/>
                </a:solidFill>
              </a:rPr>
              <a:t> … corrélées aux variations du CO</a:t>
            </a:r>
            <a:r>
              <a:rPr lang="fr-FR" sz="2900" b="1" baseline="-25000" dirty="0" smtClean="0">
                <a:solidFill>
                  <a:srgbClr val="FFFF00"/>
                </a:solidFill>
              </a:rPr>
              <a:t>2</a:t>
            </a:r>
            <a:r>
              <a:rPr lang="fr-FR" sz="2900" b="1" dirty="0" smtClean="0">
                <a:solidFill>
                  <a:srgbClr val="FFFF00"/>
                </a:solidFill>
              </a:rPr>
              <a:t> atmosphérique … </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171400"/>
            <a:ext cx="9180512" cy="6030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460432" y="1844824"/>
            <a:ext cx="792088"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p:cNvSpPr/>
          <p:nvPr/>
        </p:nvSpPr>
        <p:spPr>
          <a:xfrm>
            <a:off x="7812360" y="1484784"/>
            <a:ext cx="10081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36512" y="-222374"/>
            <a:ext cx="9289032" cy="235523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Forme libre 40"/>
          <p:cNvSpPr/>
          <p:nvPr/>
        </p:nvSpPr>
        <p:spPr>
          <a:xfrm>
            <a:off x="7784123" y="3373724"/>
            <a:ext cx="0" cy="199292"/>
          </a:xfrm>
          <a:custGeom>
            <a:avLst/>
            <a:gdLst>
              <a:gd name="connsiteX0" fmla="*/ 0 w 0"/>
              <a:gd name="connsiteY0" fmla="*/ 0 h 199292"/>
              <a:gd name="connsiteX1" fmla="*/ 0 w 0"/>
              <a:gd name="connsiteY1" fmla="*/ 199292 h 199292"/>
            </a:gdLst>
            <a:ahLst/>
            <a:cxnLst>
              <a:cxn ang="0">
                <a:pos x="connsiteX0" y="connsiteY0"/>
              </a:cxn>
              <a:cxn ang="0">
                <a:pos x="connsiteX1" y="connsiteY1"/>
              </a:cxn>
            </a:cxnLst>
            <a:rect l="l" t="t" r="r" b="b"/>
            <a:pathLst>
              <a:path h="199292">
                <a:moveTo>
                  <a:pt x="0" y="0"/>
                </a:moveTo>
                <a:lnTo>
                  <a:pt x="0" y="199292"/>
                </a:lnTo>
              </a:path>
            </a:pathLst>
          </a:cu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Forme libre 41"/>
          <p:cNvSpPr/>
          <p:nvPr/>
        </p:nvSpPr>
        <p:spPr>
          <a:xfrm flipH="1">
            <a:off x="7740352" y="4356720"/>
            <a:ext cx="45719" cy="326649"/>
          </a:xfrm>
          <a:custGeom>
            <a:avLst/>
            <a:gdLst>
              <a:gd name="connsiteX0" fmla="*/ 0 w 0"/>
              <a:gd name="connsiteY0" fmla="*/ 193431 h 193431"/>
              <a:gd name="connsiteX1" fmla="*/ 0 w 0"/>
              <a:gd name="connsiteY1" fmla="*/ 0 h 193431"/>
            </a:gdLst>
            <a:ahLst/>
            <a:cxnLst>
              <a:cxn ang="0">
                <a:pos x="connsiteX0" y="connsiteY0"/>
              </a:cxn>
              <a:cxn ang="0">
                <a:pos x="connsiteX1" y="connsiteY1"/>
              </a:cxn>
            </a:cxnLst>
            <a:rect l="l" t="t" r="r" b="b"/>
            <a:pathLst>
              <a:path h="193431">
                <a:moveTo>
                  <a:pt x="0" y="193431"/>
                </a:moveTo>
                <a:lnTo>
                  <a:pt x="0" y="0"/>
                </a:lnTo>
              </a:path>
            </a:pathLst>
          </a:cu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108520" y="1844824"/>
            <a:ext cx="9361040" cy="328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orme libre 4"/>
          <p:cNvSpPr/>
          <p:nvPr/>
        </p:nvSpPr>
        <p:spPr>
          <a:xfrm flipH="1">
            <a:off x="7742212" y="1844824"/>
            <a:ext cx="45719" cy="504056"/>
          </a:xfrm>
          <a:custGeom>
            <a:avLst/>
            <a:gdLst>
              <a:gd name="connsiteX0" fmla="*/ 0 w 0"/>
              <a:gd name="connsiteY0" fmla="*/ 351692 h 351692"/>
              <a:gd name="connsiteX1" fmla="*/ 0 w 0"/>
              <a:gd name="connsiteY1" fmla="*/ 0 h 351692"/>
            </a:gdLst>
            <a:ahLst/>
            <a:cxnLst>
              <a:cxn ang="0">
                <a:pos x="connsiteX0" y="connsiteY0"/>
              </a:cxn>
              <a:cxn ang="0">
                <a:pos x="connsiteX1" y="connsiteY1"/>
              </a:cxn>
            </a:cxnLst>
            <a:rect l="l" t="t" r="r" b="b"/>
            <a:pathLst>
              <a:path h="351692">
                <a:moveTo>
                  <a:pt x="0" y="351692"/>
                </a:moveTo>
                <a:lnTo>
                  <a:pt x="0" y="0"/>
                </a:lnTo>
              </a:path>
            </a:pathLst>
          </a:cu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287524" y="3564632"/>
            <a:ext cx="72008" cy="792088"/>
          </a:xfrm>
          <a:prstGeom prst="rect">
            <a:avLst/>
          </a:prstGeom>
          <a:gradFill flip="none" rotWithShape="1">
            <a:gsLst>
              <a:gs pos="25000">
                <a:srgbClr val="FF0000"/>
              </a:gs>
              <a:gs pos="99000">
                <a:srgbClr val="0066FF"/>
              </a:gs>
              <a:gs pos="95000">
                <a:srgbClr val="0066FF"/>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8073572" y="4664567"/>
            <a:ext cx="72008" cy="792088"/>
          </a:xfrm>
          <a:prstGeom prst="rect">
            <a:avLst/>
          </a:prstGeom>
          <a:gradFill flip="none" rotWithShape="1">
            <a:gsLst>
              <a:gs pos="25000">
                <a:srgbClr val="FF0000"/>
              </a:gs>
              <a:gs pos="99000">
                <a:srgbClr val="0066FF"/>
              </a:gs>
              <a:gs pos="95000">
                <a:srgbClr val="0066FF"/>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466179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p:cNvCxnSpPr/>
          <p:nvPr/>
        </p:nvCxnSpPr>
        <p:spPr>
          <a:xfrm>
            <a:off x="755576" y="364502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V="1">
            <a:off x="8100392" y="260648"/>
            <a:ext cx="0" cy="52565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flipV="1">
            <a:off x="755576" y="-66864"/>
            <a:ext cx="0" cy="5584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864"/>
            <a:ext cx="9144000" cy="2182368"/>
          </a:xfrm>
          <a:prstGeom prst="rect">
            <a:avLst/>
          </a:prstGeom>
        </p:spPr>
      </p:pic>
      <p:cxnSp>
        <p:nvCxnSpPr>
          <p:cNvPr id="16" name="Connecteur droit 15"/>
          <p:cNvCxnSpPr/>
          <p:nvPr/>
        </p:nvCxnSpPr>
        <p:spPr>
          <a:xfrm>
            <a:off x="755576" y="2132856"/>
            <a:ext cx="73448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Forme libre 25"/>
          <p:cNvSpPr/>
          <p:nvPr/>
        </p:nvSpPr>
        <p:spPr>
          <a:xfrm>
            <a:off x="8100392" y="3279667"/>
            <a:ext cx="90377" cy="5317"/>
          </a:xfrm>
          <a:custGeom>
            <a:avLst/>
            <a:gdLst>
              <a:gd name="connsiteX0" fmla="*/ 0 w 90377"/>
              <a:gd name="connsiteY0" fmla="*/ 5317 h 5317"/>
              <a:gd name="connsiteX1" fmla="*/ 90377 w 90377"/>
              <a:gd name="connsiteY1" fmla="*/ 0 h 5317"/>
            </a:gdLst>
            <a:ahLst/>
            <a:cxnLst>
              <a:cxn ang="0">
                <a:pos x="connsiteX0" y="connsiteY0"/>
              </a:cxn>
              <a:cxn ang="0">
                <a:pos x="connsiteX1" y="connsiteY1"/>
              </a:cxn>
            </a:cxnLst>
            <a:rect l="l" t="t" r="r" b="b"/>
            <a:pathLst>
              <a:path w="90377" h="5317">
                <a:moveTo>
                  <a:pt x="0" y="5317"/>
                </a:moveTo>
                <a:lnTo>
                  <a:pt x="90377"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orme libre 26"/>
          <p:cNvSpPr/>
          <p:nvPr/>
        </p:nvSpPr>
        <p:spPr>
          <a:xfrm>
            <a:off x="8100392" y="2415571"/>
            <a:ext cx="90377" cy="5317"/>
          </a:xfrm>
          <a:custGeom>
            <a:avLst/>
            <a:gdLst>
              <a:gd name="connsiteX0" fmla="*/ 0 w 90377"/>
              <a:gd name="connsiteY0" fmla="*/ 5317 h 5317"/>
              <a:gd name="connsiteX1" fmla="*/ 90377 w 90377"/>
              <a:gd name="connsiteY1" fmla="*/ 0 h 5317"/>
            </a:gdLst>
            <a:ahLst/>
            <a:cxnLst>
              <a:cxn ang="0">
                <a:pos x="connsiteX0" y="connsiteY0"/>
              </a:cxn>
              <a:cxn ang="0">
                <a:pos x="connsiteX1" y="connsiteY1"/>
              </a:cxn>
            </a:cxnLst>
            <a:rect l="l" t="t" r="r" b="b"/>
            <a:pathLst>
              <a:path w="90377" h="5317">
                <a:moveTo>
                  <a:pt x="0" y="5317"/>
                </a:moveTo>
                <a:lnTo>
                  <a:pt x="90377"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orme libre 27"/>
          <p:cNvSpPr/>
          <p:nvPr/>
        </p:nvSpPr>
        <p:spPr>
          <a:xfrm>
            <a:off x="8100392" y="2991635"/>
            <a:ext cx="90377" cy="5317"/>
          </a:xfrm>
          <a:custGeom>
            <a:avLst/>
            <a:gdLst>
              <a:gd name="connsiteX0" fmla="*/ 0 w 90377"/>
              <a:gd name="connsiteY0" fmla="*/ 5317 h 5317"/>
              <a:gd name="connsiteX1" fmla="*/ 90377 w 90377"/>
              <a:gd name="connsiteY1" fmla="*/ 0 h 5317"/>
            </a:gdLst>
            <a:ahLst/>
            <a:cxnLst>
              <a:cxn ang="0">
                <a:pos x="connsiteX0" y="connsiteY0"/>
              </a:cxn>
              <a:cxn ang="0">
                <a:pos x="connsiteX1" y="connsiteY1"/>
              </a:cxn>
            </a:cxnLst>
            <a:rect l="l" t="t" r="r" b="b"/>
            <a:pathLst>
              <a:path w="90377" h="5317">
                <a:moveTo>
                  <a:pt x="0" y="5317"/>
                </a:moveTo>
                <a:lnTo>
                  <a:pt x="90377"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orme libre 28"/>
          <p:cNvSpPr/>
          <p:nvPr/>
        </p:nvSpPr>
        <p:spPr>
          <a:xfrm>
            <a:off x="8100392" y="2703603"/>
            <a:ext cx="90377" cy="5317"/>
          </a:xfrm>
          <a:custGeom>
            <a:avLst/>
            <a:gdLst>
              <a:gd name="connsiteX0" fmla="*/ 0 w 90377"/>
              <a:gd name="connsiteY0" fmla="*/ 5317 h 5317"/>
              <a:gd name="connsiteX1" fmla="*/ 90377 w 90377"/>
              <a:gd name="connsiteY1" fmla="*/ 0 h 5317"/>
            </a:gdLst>
            <a:ahLst/>
            <a:cxnLst>
              <a:cxn ang="0">
                <a:pos x="connsiteX0" y="connsiteY0"/>
              </a:cxn>
              <a:cxn ang="0">
                <a:pos x="connsiteX1" y="connsiteY1"/>
              </a:cxn>
            </a:cxnLst>
            <a:rect l="l" t="t" r="r" b="b"/>
            <a:pathLst>
              <a:path w="90377" h="5317">
                <a:moveTo>
                  <a:pt x="0" y="5317"/>
                </a:moveTo>
                <a:lnTo>
                  <a:pt x="90377"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p:nvSpPr>
        <p:spPr>
          <a:xfrm>
            <a:off x="8100392" y="2257127"/>
            <a:ext cx="216024" cy="307777"/>
          </a:xfrm>
          <a:prstGeom prst="rect">
            <a:avLst/>
          </a:prstGeom>
          <a:noFill/>
        </p:spPr>
        <p:txBody>
          <a:bodyPr wrap="square" rtlCol="0">
            <a:spAutoFit/>
          </a:bodyPr>
          <a:lstStyle/>
          <a:p>
            <a:r>
              <a:rPr lang="fr-FR" sz="1400" b="1" dirty="0" smtClean="0">
                <a:solidFill>
                  <a:srgbClr val="008000"/>
                </a:solidFill>
              </a:rPr>
              <a:t>6</a:t>
            </a:r>
            <a:endParaRPr lang="fr-FR" sz="1400" b="1" dirty="0">
              <a:solidFill>
                <a:srgbClr val="008000"/>
              </a:solidFill>
            </a:endParaRPr>
          </a:p>
        </p:txBody>
      </p:sp>
      <p:sp>
        <p:nvSpPr>
          <p:cNvPr id="31" name="ZoneTexte 30"/>
          <p:cNvSpPr txBox="1"/>
          <p:nvPr/>
        </p:nvSpPr>
        <p:spPr>
          <a:xfrm>
            <a:off x="8100392" y="2545159"/>
            <a:ext cx="216024" cy="307777"/>
          </a:xfrm>
          <a:prstGeom prst="rect">
            <a:avLst/>
          </a:prstGeom>
          <a:noFill/>
        </p:spPr>
        <p:txBody>
          <a:bodyPr wrap="square" rtlCol="0">
            <a:spAutoFit/>
          </a:bodyPr>
          <a:lstStyle/>
          <a:p>
            <a:r>
              <a:rPr lang="fr-FR" sz="1400" b="1" dirty="0">
                <a:solidFill>
                  <a:srgbClr val="008000"/>
                </a:solidFill>
              </a:rPr>
              <a:t>4</a:t>
            </a:r>
          </a:p>
        </p:txBody>
      </p:sp>
      <p:sp>
        <p:nvSpPr>
          <p:cNvPr id="32" name="ZoneTexte 31"/>
          <p:cNvSpPr txBox="1"/>
          <p:nvPr/>
        </p:nvSpPr>
        <p:spPr>
          <a:xfrm>
            <a:off x="8100392" y="2833191"/>
            <a:ext cx="216024" cy="307777"/>
          </a:xfrm>
          <a:prstGeom prst="rect">
            <a:avLst/>
          </a:prstGeom>
          <a:noFill/>
        </p:spPr>
        <p:txBody>
          <a:bodyPr wrap="square" rtlCol="0">
            <a:spAutoFit/>
          </a:bodyPr>
          <a:lstStyle/>
          <a:p>
            <a:r>
              <a:rPr lang="fr-FR" sz="1400" b="1" dirty="0">
                <a:solidFill>
                  <a:srgbClr val="008000"/>
                </a:solidFill>
              </a:rPr>
              <a:t>2</a:t>
            </a:r>
          </a:p>
        </p:txBody>
      </p:sp>
      <p:sp>
        <p:nvSpPr>
          <p:cNvPr id="36" name="Rectangle 35"/>
          <p:cNvSpPr/>
          <p:nvPr/>
        </p:nvSpPr>
        <p:spPr>
          <a:xfrm>
            <a:off x="0" y="-150366"/>
            <a:ext cx="9144000" cy="34353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p:cNvSpPr txBox="1"/>
          <p:nvPr/>
        </p:nvSpPr>
        <p:spPr>
          <a:xfrm>
            <a:off x="35496" y="5828491"/>
            <a:ext cx="9505056" cy="1431161"/>
          </a:xfrm>
          <a:prstGeom prst="rect">
            <a:avLst/>
          </a:prstGeom>
          <a:noFill/>
        </p:spPr>
        <p:txBody>
          <a:bodyPr wrap="square" rtlCol="0">
            <a:spAutoFit/>
          </a:bodyPr>
          <a:lstStyle/>
          <a:p>
            <a:r>
              <a:rPr lang="fr-FR" sz="2900" b="1" dirty="0" smtClean="0">
                <a:solidFill>
                  <a:srgbClr val="FFFF00"/>
                </a:solidFill>
              </a:rPr>
              <a:t>… et aux variations des paramètres orbitaux de la Terre.</a:t>
            </a:r>
          </a:p>
          <a:p>
            <a:r>
              <a:rPr lang="fr-FR" sz="2900" b="1" dirty="0">
                <a:solidFill>
                  <a:srgbClr val="FFFF00"/>
                </a:solidFill>
              </a:rPr>
              <a:t>Un bel exemple de </a:t>
            </a:r>
            <a:r>
              <a:rPr lang="fr-FR" sz="2900" b="1" dirty="0" smtClean="0">
                <a:solidFill>
                  <a:srgbClr val="FFFF00"/>
                </a:solidFill>
              </a:rPr>
              <a:t>rétroactions positives. </a:t>
            </a:r>
            <a:endParaRPr lang="fr-FR" sz="2900" b="1" dirty="0">
              <a:solidFill>
                <a:srgbClr val="FFFF00"/>
              </a:solidFill>
            </a:endParaRPr>
          </a:p>
          <a:p>
            <a:endParaRPr lang="fr-FR" sz="2900" b="1" dirty="0" smtClean="0">
              <a:solidFill>
                <a:srgbClr val="FFFF00"/>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171400"/>
            <a:ext cx="9180512" cy="6030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6512" y="5723384"/>
            <a:ext cx="1178528" cy="153888"/>
          </a:xfrm>
          <a:prstGeom prst="rect">
            <a:avLst/>
          </a:prstGeom>
        </p:spPr>
        <p:txBody>
          <a:bodyPr wrap="none">
            <a:spAutoFit/>
          </a:bodyPr>
          <a:lstStyle/>
          <a:p>
            <a:r>
              <a:rPr lang="fr-FR" sz="400" dirty="0">
                <a:hlinkClick r:id="rId5"/>
              </a:rPr>
              <a:t>http://www.skyfall.fr/2014/05/12/lindzen-aps</a:t>
            </a:r>
            <a:r>
              <a:rPr lang="fr-FR" sz="400" dirty="0" smtClean="0">
                <a:hlinkClick r:id="rId5"/>
              </a:rPr>
              <a:t>/</a:t>
            </a:r>
            <a:r>
              <a:rPr lang="fr-FR" sz="400" dirty="0" smtClean="0"/>
              <a:t> </a:t>
            </a:r>
            <a:endParaRPr lang="fr-FR" sz="400" dirty="0"/>
          </a:p>
        </p:txBody>
      </p:sp>
      <p:sp>
        <p:nvSpPr>
          <p:cNvPr id="18" name="Forme libre 17"/>
          <p:cNvSpPr/>
          <p:nvPr/>
        </p:nvSpPr>
        <p:spPr>
          <a:xfrm>
            <a:off x="7784123" y="1997188"/>
            <a:ext cx="0" cy="351692"/>
          </a:xfrm>
          <a:custGeom>
            <a:avLst/>
            <a:gdLst>
              <a:gd name="connsiteX0" fmla="*/ 0 w 0"/>
              <a:gd name="connsiteY0" fmla="*/ 351692 h 351692"/>
              <a:gd name="connsiteX1" fmla="*/ 0 w 0"/>
              <a:gd name="connsiteY1" fmla="*/ 0 h 351692"/>
            </a:gdLst>
            <a:ahLst/>
            <a:cxnLst>
              <a:cxn ang="0">
                <a:pos x="connsiteX0" y="connsiteY0"/>
              </a:cxn>
              <a:cxn ang="0">
                <a:pos x="connsiteX1" y="connsiteY1"/>
              </a:cxn>
            </a:cxnLst>
            <a:rect l="l" t="t" r="r" b="b"/>
            <a:pathLst>
              <a:path h="351692">
                <a:moveTo>
                  <a:pt x="0" y="351692"/>
                </a:moveTo>
                <a:lnTo>
                  <a:pt x="0" y="0"/>
                </a:lnTo>
              </a:path>
            </a:pathLst>
          </a:cu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orme libre 18"/>
          <p:cNvSpPr/>
          <p:nvPr/>
        </p:nvSpPr>
        <p:spPr>
          <a:xfrm>
            <a:off x="7784123" y="3373724"/>
            <a:ext cx="0" cy="199292"/>
          </a:xfrm>
          <a:custGeom>
            <a:avLst/>
            <a:gdLst>
              <a:gd name="connsiteX0" fmla="*/ 0 w 0"/>
              <a:gd name="connsiteY0" fmla="*/ 0 h 199292"/>
              <a:gd name="connsiteX1" fmla="*/ 0 w 0"/>
              <a:gd name="connsiteY1" fmla="*/ 199292 h 199292"/>
            </a:gdLst>
            <a:ahLst/>
            <a:cxnLst>
              <a:cxn ang="0">
                <a:pos x="connsiteX0" y="connsiteY0"/>
              </a:cxn>
              <a:cxn ang="0">
                <a:pos x="connsiteX1" y="connsiteY1"/>
              </a:cxn>
            </a:cxnLst>
            <a:rect l="l" t="t" r="r" b="b"/>
            <a:pathLst>
              <a:path h="199292">
                <a:moveTo>
                  <a:pt x="0" y="0"/>
                </a:moveTo>
                <a:lnTo>
                  <a:pt x="0" y="199292"/>
                </a:lnTo>
              </a:path>
            </a:pathLst>
          </a:cu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orme libre 19"/>
          <p:cNvSpPr/>
          <p:nvPr/>
        </p:nvSpPr>
        <p:spPr>
          <a:xfrm>
            <a:off x="7789985" y="4489938"/>
            <a:ext cx="0" cy="193431"/>
          </a:xfrm>
          <a:custGeom>
            <a:avLst/>
            <a:gdLst>
              <a:gd name="connsiteX0" fmla="*/ 0 w 0"/>
              <a:gd name="connsiteY0" fmla="*/ 193431 h 193431"/>
              <a:gd name="connsiteX1" fmla="*/ 0 w 0"/>
              <a:gd name="connsiteY1" fmla="*/ 0 h 193431"/>
            </a:gdLst>
            <a:ahLst/>
            <a:cxnLst>
              <a:cxn ang="0">
                <a:pos x="connsiteX0" y="connsiteY0"/>
              </a:cxn>
              <a:cxn ang="0">
                <a:pos x="connsiteX1" y="connsiteY1"/>
              </a:cxn>
            </a:cxnLst>
            <a:rect l="l" t="t" r="r" b="b"/>
            <a:pathLst>
              <a:path h="193431">
                <a:moveTo>
                  <a:pt x="0" y="193431"/>
                </a:moveTo>
                <a:lnTo>
                  <a:pt x="0" y="0"/>
                </a:lnTo>
              </a:path>
            </a:pathLst>
          </a:cu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287524" y="3564632"/>
            <a:ext cx="72008" cy="792088"/>
          </a:xfrm>
          <a:prstGeom prst="rect">
            <a:avLst/>
          </a:prstGeom>
          <a:gradFill flip="none" rotWithShape="1">
            <a:gsLst>
              <a:gs pos="25000">
                <a:srgbClr val="FF0000"/>
              </a:gs>
              <a:gs pos="99000">
                <a:srgbClr val="0066FF"/>
              </a:gs>
              <a:gs pos="95000">
                <a:srgbClr val="0066FF"/>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8073572" y="4664567"/>
            <a:ext cx="72008" cy="792088"/>
          </a:xfrm>
          <a:prstGeom prst="rect">
            <a:avLst/>
          </a:prstGeom>
          <a:gradFill flip="none" rotWithShape="1">
            <a:gsLst>
              <a:gs pos="25000">
                <a:srgbClr val="FF0000"/>
              </a:gs>
              <a:gs pos="99000">
                <a:srgbClr val="0066FF"/>
              </a:gs>
              <a:gs pos="95000">
                <a:srgbClr val="0066FF"/>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586561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7384"/>
            <a:ext cx="9144000" cy="6001643"/>
          </a:xfrm>
          <a:prstGeom prst="rect">
            <a:avLst/>
          </a:prstGeom>
          <a:noFill/>
        </p:spPr>
        <p:txBody>
          <a:bodyPr wrap="square" rtlCol="0">
            <a:spAutoFit/>
          </a:bodyPr>
          <a:lstStyle/>
          <a:p>
            <a:r>
              <a:rPr lang="fr-FR" sz="3200" b="1" dirty="0" smtClean="0">
                <a:solidFill>
                  <a:srgbClr val="FFFF00"/>
                </a:solidFill>
              </a:rPr>
              <a:t>En effet, l’effet des variations d’ensoleillement (due aux paramètres astronomiques) sur la température est théoriquement très faible, bien inférieur à ce qui est constaté.</a:t>
            </a:r>
          </a:p>
          <a:p>
            <a:r>
              <a:rPr lang="fr-FR" sz="3200" b="1" dirty="0" smtClean="0">
                <a:solidFill>
                  <a:srgbClr val="FFFF00"/>
                </a:solidFill>
              </a:rPr>
              <a:t>L’effet des variation du CO</a:t>
            </a:r>
            <a:r>
              <a:rPr lang="fr-FR" sz="3200" b="1" baseline="-25000" dirty="0" smtClean="0">
                <a:solidFill>
                  <a:srgbClr val="FFFF00"/>
                </a:solidFill>
              </a:rPr>
              <a:t>2</a:t>
            </a:r>
            <a:r>
              <a:rPr lang="fr-FR" sz="3200" b="1" dirty="0" smtClean="0">
                <a:solidFill>
                  <a:srgbClr val="FFFF00"/>
                </a:solidFill>
              </a:rPr>
              <a:t> atmosphérique sur la température (effet de serre) se comprend très bien. Mais pourquoi les variations de CO</a:t>
            </a:r>
            <a:r>
              <a:rPr lang="fr-FR" sz="3200" b="1" baseline="-25000" dirty="0" smtClean="0">
                <a:solidFill>
                  <a:srgbClr val="FFFF00"/>
                </a:solidFill>
              </a:rPr>
              <a:t>2</a:t>
            </a:r>
            <a:r>
              <a:rPr lang="fr-FR" sz="3200" b="1" dirty="0" smtClean="0">
                <a:solidFill>
                  <a:srgbClr val="FFFF00"/>
                </a:solidFill>
              </a:rPr>
              <a:t> et de température </a:t>
            </a:r>
          </a:p>
          <a:p>
            <a:r>
              <a:rPr lang="fr-FR" sz="3200" b="1" dirty="0" smtClean="0">
                <a:solidFill>
                  <a:srgbClr val="FFFF00"/>
                </a:solidFill>
              </a:rPr>
              <a:t>sont-elles liées aux si </a:t>
            </a:r>
          </a:p>
          <a:p>
            <a:r>
              <a:rPr lang="fr-FR" sz="3200" b="1" dirty="0" smtClean="0">
                <a:solidFill>
                  <a:srgbClr val="FFFF00"/>
                </a:solidFill>
              </a:rPr>
              <a:t>petites variations des </a:t>
            </a:r>
          </a:p>
          <a:p>
            <a:r>
              <a:rPr lang="fr-FR" sz="3200" b="1" dirty="0" smtClean="0">
                <a:solidFill>
                  <a:srgbClr val="FFFF00"/>
                </a:solidFill>
              </a:rPr>
              <a:t>paramètres </a:t>
            </a:r>
          </a:p>
          <a:p>
            <a:r>
              <a:rPr lang="fr-FR" sz="3200" b="1" dirty="0" smtClean="0">
                <a:solidFill>
                  <a:srgbClr val="FFFF00"/>
                </a:solidFill>
              </a:rPr>
              <a:t>orbitaux de la Terre ?</a:t>
            </a:r>
            <a:endParaRPr lang="fr-FR" sz="3200" b="1" dirty="0">
              <a:solidFill>
                <a:srgbClr val="FFFF00"/>
              </a:solidFill>
            </a:endParaRPr>
          </a:p>
        </p:txBody>
      </p:sp>
      <p:sp>
        <p:nvSpPr>
          <p:cNvPr id="6" name="Forme libre 5"/>
          <p:cNvSpPr/>
          <p:nvPr/>
        </p:nvSpPr>
        <p:spPr>
          <a:xfrm>
            <a:off x="6777937" y="4921339"/>
            <a:ext cx="1322455" cy="1459989"/>
          </a:xfrm>
          <a:custGeom>
            <a:avLst/>
            <a:gdLst>
              <a:gd name="connsiteX0" fmla="*/ 0 w 1322455"/>
              <a:gd name="connsiteY0" fmla="*/ 1280755 h 1459989"/>
              <a:gd name="connsiteX1" fmla="*/ 29785 w 1322455"/>
              <a:gd name="connsiteY1" fmla="*/ 1167572 h 1459989"/>
              <a:gd name="connsiteX2" fmla="*/ 77441 w 1322455"/>
              <a:gd name="connsiteY2" fmla="*/ 1069282 h 1459989"/>
              <a:gd name="connsiteX3" fmla="*/ 110205 w 1322455"/>
              <a:gd name="connsiteY3" fmla="*/ 1003755 h 1459989"/>
              <a:gd name="connsiteX4" fmla="*/ 166796 w 1322455"/>
              <a:gd name="connsiteY4" fmla="*/ 950142 h 1459989"/>
              <a:gd name="connsiteX5" fmla="*/ 238280 w 1322455"/>
              <a:gd name="connsiteY5" fmla="*/ 926314 h 1459989"/>
              <a:gd name="connsiteX6" fmla="*/ 285936 w 1322455"/>
              <a:gd name="connsiteY6" fmla="*/ 944185 h 1459989"/>
              <a:gd name="connsiteX7" fmla="*/ 339549 w 1322455"/>
              <a:gd name="connsiteY7" fmla="*/ 994819 h 1459989"/>
              <a:gd name="connsiteX8" fmla="*/ 393162 w 1322455"/>
              <a:gd name="connsiteY8" fmla="*/ 1113959 h 1459989"/>
              <a:gd name="connsiteX9" fmla="*/ 416990 w 1322455"/>
              <a:gd name="connsiteY9" fmla="*/ 1256927 h 1459989"/>
              <a:gd name="connsiteX10" fmla="*/ 425926 w 1322455"/>
              <a:gd name="connsiteY10" fmla="*/ 1307562 h 1459989"/>
              <a:gd name="connsiteX11" fmla="*/ 431883 w 1322455"/>
              <a:gd name="connsiteY11" fmla="*/ 1370110 h 1459989"/>
              <a:gd name="connsiteX12" fmla="*/ 416990 w 1322455"/>
              <a:gd name="connsiteY12" fmla="*/ 1423723 h 1459989"/>
              <a:gd name="connsiteX13" fmla="*/ 411033 w 1322455"/>
              <a:gd name="connsiteY13" fmla="*/ 1441594 h 1459989"/>
              <a:gd name="connsiteX14" fmla="*/ 396141 w 1322455"/>
              <a:gd name="connsiteY14" fmla="*/ 1456487 h 1459989"/>
              <a:gd name="connsiteX15" fmla="*/ 384227 w 1322455"/>
              <a:gd name="connsiteY15" fmla="*/ 1456487 h 1459989"/>
              <a:gd name="connsiteX16" fmla="*/ 375291 w 1322455"/>
              <a:gd name="connsiteY16" fmla="*/ 1417766 h 1459989"/>
              <a:gd name="connsiteX17" fmla="*/ 363377 w 1322455"/>
              <a:gd name="connsiteY17" fmla="*/ 1376067 h 1459989"/>
              <a:gd name="connsiteX18" fmla="*/ 366356 w 1322455"/>
              <a:gd name="connsiteY18" fmla="*/ 1310540 h 1459989"/>
              <a:gd name="connsiteX19" fmla="*/ 366356 w 1322455"/>
              <a:gd name="connsiteY19" fmla="*/ 1245013 h 1459989"/>
              <a:gd name="connsiteX20" fmla="*/ 396141 w 1322455"/>
              <a:gd name="connsiteY20" fmla="*/ 1158637 h 1459989"/>
              <a:gd name="connsiteX21" fmla="*/ 428904 w 1322455"/>
              <a:gd name="connsiteY21" fmla="*/ 1030561 h 1459989"/>
              <a:gd name="connsiteX22" fmla="*/ 476560 w 1322455"/>
              <a:gd name="connsiteY22" fmla="*/ 962056 h 1459989"/>
              <a:gd name="connsiteX23" fmla="*/ 512302 w 1322455"/>
              <a:gd name="connsiteY23" fmla="*/ 914400 h 1459989"/>
              <a:gd name="connsiteX24" fmla="*/ 586765 w 1322455"/>
              <a:gd name="connsiteY24" fmla="*/ 905464 h 1459989"/>
              <a:gd name="connsiteX25" fmla="*/ 649314 w 1322455"/>
              <a:gd name="connsiteY25" fmla="*/ 941206 h 1459989"/>
              <a:gd name="connsiteX26" fmla="*/ 676120 w 1322455"/>
              <a:gd name="connsiteY26" fmla="*/ 988862 h 1459989"/>
              <a:gd name="connsiteX27" fmla="*/ 708884 w 1322455"/>
              <a:gd name="connsiteY27" fmla="*/ 1036518 h 1459989"/>
              <a:gd name="connsiteX28" fmla="*/ 714841 w 1322455"/>
              <a:gd name="connsiteY28" fmla="*/ 1093110 h 1459989"/>
              <a:gd name="connsiteX29" fmla="*/ 711862 w 1322455"/>
              <a:gd name="connsiteY29" fmla="*/ 1125873 h 1459989"/>
              <a:gd name="connsiteX30" fmla="*/ 699948 w 1322455"/>
              <a:gd name="connsiteY30" fmla="*/ 1149701 h 1459989"/>
              <a:gd name="connsiteX31" fmla="*/ 682077 w 1322455"/>
              <a:gd name="connsiteY31" fmla="*/ 1149701 h 1459989"/>
              <a:gd name="connsiteX32" fmla="*/ 670163 w 1322455"/>
              <a:gd name="connsiteY32" fmla="*/ 1143744 h 1459989"/>
              <a:gd name="connsiteX33" fmla="*/ 634421 w 1322455"/>
              <a:gd name="connsiteY33" fmla="*/ 1078217 h 1459989"/>
              <a:gd name="connsiteX34" fmla="*/ 610593 w 1322455"/>
              <a:gd name="connsiteY34" fmla="*/ 991841 h 1459989"/>
              <a:gd name="connsiteX35" fmla="*/ 583787 w 1322455"/>
              <a:gd name="connsiteY35" fmla="*/ 831002 h 1459989"/>
              <a:gd name="connsiteX36" fmla="*/ 595701 w 1322455"/>
              <a:gd name="connsiteY36" fmla="*/ 702926 h 1459989"/>
              <a:gd name="connsiteX37" fmla="*/ 607615 w 1322455"/>
              <a:gd name="connsiteY37" fmla="*/ 637399 h 1459989"/>
              <a:gd name="connsiteX38" fmla="*/ 640378 w 1322455"/>
              <a:gd name="connsiteY38" fmla="*/ 562936 h 1459989"/>
              <a:gd name="connsiteX39" fmla="*/ 679099 w 1322455"/>
              <a:gd name="connsiteY39" fmla="*/ 518259 h 1459989"/>
              <a:gd name="connsiteX40" fmla="*/ 729733 w 1322455"/>
              <a:gd name="connsiteY40" fmla="*/ 497409 h 1459989"/>
              <a:gd name="connsiteX41" fmla="*/ 804196 w 1322455"/>
              <a:gd name="connsiteY41" fmla="*/ 497409 h 1459989"/>
              <a:gd name="connsiteX42" fmla="*/ 887594 w 1322455"/>
              <a:gd name="connsiteY42" fmla="*/ 548044 h 1459989"/>
              <a:gd name="connsiteX43" fmla="*/ 947164 w 1322455"/>
              <a:gd name="connsiteY43" fmla="*/ 592721 h 1459989"/>
              <a:gd name="connsiteX44" fmla="*/ 985884 w 1322455"/>
              <a:gd name="connsiteY44" fmla="*/ 631442 h 1459989"/>
              <a:gd name="connsiteX45" fmla="*/ 1027583 w 1322455"/>
              <a:gd name="connsiteY45" fmla="*/ 673141 h 1459989"/>
              <a:gd name="connsiteX46" fmla="*/ 1096089 w 1322455"/>
              <a:gd name="connsiteY46" fmla="*/ 765475 h 1459989"/>
              <a:gd name="connsiteX47" fmla="*/ 1179487 w 1322455"/>
              <a:gd name="connsiteY47" fmla="*/ 860787 h 1459989"/>
              <a:gd name="connsiteX48" fmla="*/ 1212250 w 1322455"/>
              <a:gd name="connsiteY48" fmla="*/ 956099 h 1459989"/>
              <a:gd name="connsiteX49" fmla="*/ 1256928 w 1322455"/>
              <a:gd name="connsiteY49" fmla="*/ 1033540 h 1459989"/>
              <a:gd name="connsiteX50" fmla="*/ 1274799 w 1322455"/>
              <a:gd name="connsiteY50" fmla="*/ 1125873 h 1459989"/>
              <a:gd name="connsiteX51" fmla="*/ 1268842 w 1322455"/>
              <a:gd name="connsiteY51" fmla="*/ 1182465 h 1459989"/>
              <a:gd name="connsiteX52" fmla="*/ 1236078 w 1322455"/>
              <a:gd name="connsiteY52" fmla="*/ 1247992 h 1459989"/>
              <a:gd name="connsiteX53" fmla="*/ 1203315 w 1322455"/>
              <a:gd name="connsiteY53" fmla="*/ 1259906 h 1459989"/>
              <a:gd name="connsiteX54" fmla="*/ 1167573 w 1322455"/>
              <a:gd name="connsiteY54" fmla="*/ 1259906 h 1459989"/>
              <a:gd name="connsiteX55" fmla="*/ 1110981 w 1322455"/>
              <a:gd name="connsiteY55" fmla="*/ 1239056 h 1459989"/>
              <a:gd name="connsiteX56" fmla="*/ 1030562 w 1322455"/>
              <a:gd name="connsiteY56" fmla="*/ 1170551 h 1459989"/>
              <a:gd name="connsiteX57" fmla="*/ 982906 w 1322455"/>
              <a:gd name="connsiteY57" fmla="*/ 1087153 h 1459989"/>
              <a:gd name="connsiteX58" fmla="*/ 929293 w 1322455"/>
              <a:gd name="connsiteY58" fmla="*/ 959077 h 1459989"/>
              <a:gd name="connsiteX59" fmla="*/ 890572 w 1322455"/>
              <a:gd name="connsiteY59" fmla="*/ 777389 h 1459989"/>
              <a:gd name="connsiteX60" fmla="*/ 902486 w 1322455"/>
              <a:gd name="connsiteY60" fmla="*/ 631442 h 1459989"/>
              <a:gd name="connsiteX61" fmla="*/ 941207 w 1322455"/>
              <a:gd name="connsiteY61" fmla="*/ 467624 h 1459989"/>
              <a:gd name="connsiteX62" fmla="*/ 1024605 w 1322455"/>
              <a:gd name="connsiteY62" fmla="*/ 294871 h 1459989"/>
              <a:gd name="connsiteX63" fmla="*/ 1081196 w 1322455"/>
              <a:gd name="connsiteY63" fmla="*/ 211473 h 1459989"/>
              <a:gd name="connsiteX64" fmla="*/ 1161616 w 1322455"/>
              <a:gd name="connsiteY64" fmla="*/ 119140 h 1459989"/>
              <a:gd name="connsiteX65" fmla="*/ 1322455 w 1322455"/>
              <a:gd name="connsiteY65" fmla="*/ 0 h 145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22455" h="1459989">
                <a:moveTo>
                  <a:pt x="0" y="1280755"/>
                </a:moveTo>
                <a:cubicBezTo>
                  <a:pt x="8439" y="1241786"/>
                  <a:pt x="16878" y="1202817"/>
                  <a:pt x="29785" y="1167572"/>
                </a:cubicBezTo>
                <a:cubicBezTo>
                  <a:pt x="42692" y="1132327"/>
                  <a:pt x="64038" y="1096585"/>
                  <a:pt x="77441" y="1069282"/>
                </a:cubicBezTo>
                <a:cubicBezTo>
                  <a:pt x="90844" y="1041979"/>
                  <a:pt x="95313" y="1023612"/>
                  <a:pt x="110205" y="1003755"/>
                </a:cubicBezTo>
                <a:cubicBezTo>
                  <a:pt x="125097" y="983898"/>
                  <a:pt x="145450" y="963049"/>
                  <a:pt x="166796" y="950142"/>
                </a:cubicBezTo>
                <a:cubicBezTo>
                  <a:pt x="188142" y="937235"/>
                  <a:pt x="218424" y="927307"/>
                  <a:pt x="238280" y="926314"/>
                </a:cubicBezTo>
                <a:cubicBezTo>
                  <a:pt x="258136" y="925321"/>
                  <a:pt x="269058" y="932767"/>
                  <a:pt x="285936" y="944185"/>
                </a:cubicBezTo>
                <a:cubicBezTo>
                  <a:pt x="302814" y="955602"/>
                  <a:pt x="321678" y="966523"/>
                  <a:pt x="339549" y="994819"/>
                </a:cubicBezTo>
                <a:cubicBezTo>
                  <a:pt x="357420" y="1023115"/>
                  <a:pt x="380255" y="1070274"/>
                  <a:pt x="393162" y="1113959"/>
                </a:cubicBezTo>
                <a:cubicBezTo>
                  <a:pt x="406069" y="1157644"/>
                  <a:pt x="411529" y="1224660"/>
                  <a:pt x="416990" y="1256927"/>
                </a:cubicBezTo>
                <a:cubicBezTo>
                  <a:pt x="422451" y="1289194"/>
                  <a:pt x="423444" y="1288698"/>
                  <a:pt x="425926" y="1307562"/>
                </a:cubicBezTo>
                <a:cubicBezTo>
                  <a:pt x="428408" y="1326426"/>
                  <a:pt x="433372" y="1350750"/>
                  <a:pt x="431883" y="1370110"/>
                </a:cubicBezTo>
                <a:cubicBezTo>
                  <a:pt x="430394" y="1389470"/>
                  <a:pt x="420465" y="1411809"/>
                  <a:pt x="416990" y="1423723"/>
                </a:cubicBezTo>
                <a:cubicBezTo>
                  <a:pt x="413515" y="1435637"/>
                  <a:pt x="414508" y="1436133"/>
                  <a:pt x="411033" y="1441594"/>
                </a:cubicBezTo>
                <a:cubicBezTo>
                  <a:pt x="407558" y="1447055"/>
                  <a:pt x="400609" y="1454005"/>
                  <a:pt x="396141" y="1456487"/>
                </a:cubicBezTo>
                <a:cubicBezTo>
                  <a:pt x="391673" y="1458969"/>
                  <a:pt x="387702" y="1462940"/>
                  <a:pt x="384227" y="1456487"/>
                </a:cubicBezTo>
                <a:cubicBezTo>
                  <a:pt x="380752" y="1450034"/>
                  <a:pt x="378766" y="1431169"/>
                  <a:pt x="375291" y="1417766"/>
                </a:cubicBezTo>
                <a:cubicBezTo>
                  <a:pt x="371816" y="1404363"/>
                  <a:pt x="364866" y="1393938"/>
                  <a:pt x="363377" y="1376067"/>
                </a:cubicBezTo>
                <a:cubicBezTo>
                  <a:pt x="361888" y="1358196"/>
                  <a:pt x="365859" y="1332382"/>
                  <a:pt x="366356" y="1310540"/>
                </a:cubicBezTo>
                <a:cubicBezTo>
                  <a:pt x="366853" y="1288698"/>
                  <a:pt x="361392" y="1270330"/>
                  <a:pt x="366356" y="1245013"/>
                </a:cubicBezTo>
                <a:cubicBezTo>
                  <a:pt x="371320" y="1219696"/>
                  <a:pt x="385716" y="1194379"/>
                  <a:pt x="396141" y="1158637"/>
                </a:cubicBezTo>
                <a:cubicBezTo>
                  <a:pt x="406566" y="1122895"/>
                  <a:pt x="415501" y="1063324"/>
                  <a:pt x="428904" y="1030561"/>
                </a:cubicBezTo>
                <a:cubicBezTo>
                  <a:pt x="442307" y="997798"/>
                  <a:pt x="462660" y="981416"/>
                  <a:pt x="476560" y="962056"/>
                </a:cubicBezTo>
                <a:cubicBezTo>
                  <a:pt x="490460" y="942696"/>
                  <a:pt x="493934" y="923832"/>
                  <a:pt x="512302" y="914400"/>
                </a:cubicBezTo>
                <a:cubicBezTo>
                  <a:pt x="530670" y="904968"/>
                  <a:pt x="563930" y="900996"/>
                  <a:pt x="586765" y="905464"/>
                </a:cubicBezTo>
                <a:cubicBezTo>
                  <a:pt x="609600" y="909932"/>
                  <a:pt x="634422" y="927306"/>
                  <a:pt x="649314" y="941206"/>
                </a:cubicBezTo>
                <a:cubicBezTo>
                  <a:pt x="664206" y="955106"/>
                  <a:pt x="666192" y="972977"/>
                  <a:pt x="676120" y="988862"/>
                </a:cubicBezTo>
                <a:cubicBezTo>
                  <a:pt x="686048" y="1004747"/>
                  <a:pt x="702431" y="1019143"/>
                  <a:pt x="708884" y="1036518"/>
                </a:cubicBezTo>
                <a:cubicBezTo>
                  <a:pt x="715337" y="1053893"/>
                  <a:pt x="714345" y="1078218"/>
                  <a:pt x="714841" y="1093110"/>
                </a:cubicBezTo>
                <a:cubicBezTo>
                  <a:pt x="715337" y="1108002"/>
                  <a:pt x="714344" y="1116441"/>
                  <a:pt x="711862" y="1125873"/>
                </a:cubicBezTo>
                <a:cubicBezTo>
                  <a:pt x="709380" y="1135305"/>
                  <a:pt x="704912" y="1145730"/>
                  <a:pt x="699948" y="1149701"/>
                </a:cubicBezTo>
                <a:cubicBezTo>
                  <a:pt x="694984" y="1153672"/>
                  <a:pt x="687041" y="1150694"/>
                  <a:pt x="682077" y="1149701"/>
                </a:cubicBezTo>
                <a:cubicBezTo>
                  <a:pt x="677113" y="1148708"/>
                  <a:pt x="678106" y="1155658"/>
                  <a:pt x="670163" y="1143744"/>
                </a:cubicBezTo>
                <a:cubicBezTo>
                  <a:pt x="662220" y="1131830"/>
                  <a:pt x="644349" y="1103534"/>
                  <a:pt x="634421" y="1078217"/>
                </a:cubicBezTo>
                <a:cubicBezTo>
                  <a:pt x="624493" y="1052900"/>
                  <a:pt x="619032" y="1033043"/>
                  <a:pt x="610593" y="991841"/>
                </a:cubicBezTo>
                <a:cubicBezTo>
                  <a:pt x="602154" y="950639"/>
                  <a:pt x="586269" y="879154"/>
                  <a:pt x="583787" y="831002"/>
                </a:cubicBezTo>
                <a:cubicBezTo>
                  <a:pt x="581305" y="782849"/>
                  <a:pt x="591730" y="735193"/>
                  <a:pt x="595701" y="702926"/>
                </a:cubicBezTo>
                <a:cubicBezTo>
                  <a:pt x="599672" y="670659"/>
                  <a:pt x="600169" y="660731"/>
                  <a:pt x="607615" y="637399"/>
                </a:cubicBezTo>
                <a:cubicBezTo>
                  <a:pt x="615061" y="614067"/>
                  <a:pt x="628464" y="582793"/>
                  <a:pt x="640378" y="562936"/>
                </a:cubicBezTo>
                <a:cubicBezTo>
                  <a:pt x="652292" y="543079"/>
                  <a:pt x="664207" y="529180"/>
                  <a:pt x="679099" y="518259"/>
                </a:cubicBezTo>
                <a:cubicBezTo>
                  <a:pt x="693991" y="507338"/>
                  <a:pt x="708884" y="500884"/>
                  <a:pt x="729733" y="497409"/>
                </a:cubicBezTo>
                <a:cubicBezTo>
                  <a:pt x="750583" y="493934"/>
                  <a:pt x="777886" y="488970"/>
                  <a:pt x="804196" y="497409"/>
                </a:cubicBezTo>
                <a:cubicBezTo>
                  <a:pt x="830506" y="505848"/>
                  <a:pt x="863766" y="532159"/>
                  <a:pt x="887594" y="548044"/>
                </a:cubicBezTo>
                <a:cubicBezTo>
                  <a:pt x="911422" y="563929"/>
                  <a:pt x="930782" y="578821"/>
                  <a:pt x="947164" y="592721"/>
                </a:cubicBezTo>
                <a:cubicBezTo>
                  <a:pt x="963546" y="606621"/>
                  <a:pt x="985884" y="631442"/>
                  <a:pt x="985884" y="631442"/>
                </a:cubicBezTo>
                <a:cubicBezTo>
                  <a:pt x="999287" y="644845"/>
                  <a:pt x="1009216" y="650802"/>
                  <a:pt x="1027583" y="673141"/>
                </a:cubicBezTo>
                <a:cubicBezTo>
                  <a:pt x="1045951" y="695480"/>
                  <a:pt x="1070772" y="734201"/>
                  <a:pt x="1096089" y="765475"/>
                </a:cubicBezTo>
                <a:cubicBezTo>
                  <a:pt x="1121406" y="796749"/>
                  <a:pt x="1160127" y="829016"/>
                  <a:pt x="1179487" y="860787"/>
                </a:cubicBezTo>
                <a:cubicBezTo>
                  <a:pt x="1198847" y="892558"/>
                  <a:pt x="1199343" y="927307"/>
                  <a:pt x="1212250" y="956099"/>
                </a:cubicBezTo>
                <a:cubicBezTo>
                  <a:pt x="1225157" y="984891"/>
                  <a:pt x="1246503" y="1005244"/>
                  <a:pt x="1256928" y="1033540"/>
                </a:cubicBezTo>
                <a:cubicBezTo>
                  <a:pt x="1267353" y="1061836"/>
                  <a:pt x="1272813" y="1101052"/>
                  <a:pt x="1274799" y="1125873"/>
                </a:cubicBezTo>
                <a:cubicBezTo>
                  <a:pt x="1276785" y="1150694"/>
                  <a:pt x="1275296" y="1162112"/>
                  <a:pt x="1268842" y="1182465"/>
                </a:cubicBezTo>
                <a:cubicBezTo>
                  <a:pt x="1262388" y="1202818"/>
                  <a:pt x="1246999" y="1235085"/>
                  <a:pt x="1236078" y="1247992"/>
                </a:cubicBezTo>
                <a:cubicBezTo>
                  <a:pt x="1225157" y="1260899"/>
                  <a:pt x="1214732" y="1257920"/>
                  <a:pt x="1203315" y="1259906"/>
                </a:cubicBezTo>
                <a:cubicBezTo>
                  <a:pt x="1191898" y="1261892"/>
                  <a:pt x="1182962" y="1263381"/>
                  <a:pt x="1167573" y="1259906"/>
                </a:cubicBezTo>
                <a:cubicBezTo>
                  <a:pt x="1152184" y="1256431"/>
                  <a:pt x="1133816" y="1253948"/>
                  <a:pt x="1110981" y="1239056"/>
                </a:cubicBezTo>
                <a:cubicBezTo>
                  <a:pt x="1088146" y="1224163"/>
                  <a:pt x="1051908" y="1195868"/>
                  <a:pt x="1030562" y="1170551"/>
                </a:cubicBezTo>
                <a:cubicBezTo>
                  <a:pt x="1009216" y="1145234"/>
                  <a:pt x="999784" y="1122399"/>
                  <a:pt x="982906" y="1087153"/>
                </a:cubicBezTo>
                <a:cubicBezTo>
                  <a:pt x="966028" y="1051907"/>
                  <a:pt x="944682" y="1010704"/>
                  <a:pt x="929293" y="959077"/>
                </a:cubicBezTo>
                <a:cubicBezTo>
                  <a:pt x="913904" y="907450"/>
                  <a:pt x="895040" y="831995"/>
                  <a:pt x="890572" y="777389"/>
                </a:cubicBezTo>
                <a:cubicBezTo>
                  <a:pt x="886104" y="722783"/>
                  <a:pt x="894047" y="683069"/>
                  <a:pt x="902486" y="631442"/>
                </a:cubicBezTo>
                <a:cubicBezTo>
                  <a:pt x="910925" y="579814"/>
                  <a:pt x="920854" y="523719"/>
                  <a:pt x="941207" y="467624"/>
                </a:cubicBezTo>
                <a:cubicBezTo>
                  <a:pt x="961560" y="411529"/>
                  <a:pt x="1001274" y="337563"/>
                  <a:pt x="1024605" y="294871"/>
                </a:cubicBezTo>
                <a:cubicBezTo>
                  <a:pt x="1047937" y="252179"/>
                  <a:pt x="1058361" y="240761"/>
                  <a:pt x="1081196" y="211473"/>
                </a:cubicBezTo>
                <a:cubicBezTo>
                  <a:pt x="1104031" y="182185"/>
                  <a:pt x="1121406" y="154385"/>
                  <a:pt x="1161616" y="119140"/>
                </a:cubicBezTo>
                <a:cubicBezTo>
                  <a:pt x="1201826" y="83895"/>
                  <a:pt x="1262140" y="41947"/>
                  <a:pt x="1322455" y="0"/>
                </a:cubicBez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3502500"/>
            <a:ext cx="5091170" cy="3382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66196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79072"/>
            <a:ext cx="9144000" cy="3724096"/>
          </a:xfrm>
          <a:prstGeom prst="rect">
            <a:avLst/>
          </a:prstGeom>
          <a:noFill/>
        </p:spPr>
        <p:txBody>
          <a:bodyPr wrap="square" rtlCol="0">
            <a:spAutoFit/>
          </a:bodyPr>
          <a:lstStyle/>
          <a:p>
            <a:r>
              <a:rPr lang="fr-FR" sz="2950" b="1" dirty="0" smtClean="0">
                <a:solidFill>
                  <a:srgbClr val="FFFF00"/>
                </a:solidFill>
              </a:rPr>
              <a:t>Si l’astronomie augmente un peu la température, </a:t>
            </a:r>
          </a:p>
          <a:p>
            <a:pPr marL="514350" indent="-514350">
              <a:buAutoNum type="arabicParenBoth"/>
            </a:pPr>
            <a:r>
              <a:rPr lang="fr-FR" sz="2950" b="1" dirty="0" smtClean="0">
                <a:solidFill>
                  <a:srgbClr val="FFFF00"/>
                </a:solidFill>
              </a:rPr>
              <a:t>il y aura un peu moins de glace et de neige, et </a:t>
            </a:r>
          </a:p>
          <a:p>
            <a:r>
              <a:rPr lang="fr-FR" sz="2950" b="1" dirty="0">
                <a:solidFill>
                  <a:srgbClr val="FFFF00"/>
                </a:solidFill>
              </a:rPr>
              <a:t>(</a:t>
            </a:r>
            <a:r>
              <a:rPr lang="fr-FR" sz="2950" b="1" dirty="0" smtClean="0">
                <a:solidFill>
                  <a:srgbClr val="FFFF00"/>
                </a:solidFill>
              </a:rPr>
              <a:t>2) la température de l’océan augmentera un peu. </a:t>
            </a:r>
          </a:p>
          <a:p>
            <a:pPr marL="457200" indent="-457200">
              <a:buFontTx/>
              <a:buChar char="-"/>
            </a:pPr>
            <a:r>
              <a:rPr lang="fr-FR" sz="2950" b="1" dirty="0" smtClean="0">
                <a:solidFill>
                  <a:srgbClr val="FFFF00"/>
                </a:solidFill>
              </a:rPr>
              <a:t>Un peu moins de neige et de glace  </a:t>
            </a:r>
            <a:r>
              <a:rPr lang="fr-FR" sz="2950" b="1" dirty="0" smtClean="0">
                <a:solidFill>
                  <a:srgbClr val="FFFF00"/>
                </a:solidFill>
                <a:sym typeface="Wingdings" panose="05000000000000000000" pitchFamily="2" charset="2"/>
              </a:rPr>
              <a:t> La Terre renvoie moins d’énergie vers l’espace et la température monte.</a:t>
            </a:r>
          </a:p>
          <a:p>
            <a:pPr marL="457200" indent="-457200">
              <a:buFontTx/>
              <a:buChar char="-"/>
            </a:pPr>
            <a:r>
              <a:rPr lang="fr-FR" sz="2950" b="1" dirty="0" smtClean="0">
                <a:solidFill>
                  <a:srgbClr val="FFFF00"/>
                </a:solidFill>
                <a:sym typeface="Wingdings" panose="05000000000000000000" pitchFamily="2" charset="2"/>
              </a:rPr>
              <a:t>Un océan un peu plus chaud contient moins de CO</a:t>
            </a:r>
            <a:r>
              <a:rPr lang="fr-FR" sz="2950" b="1" baseline="-25000" dirty="0" smtClean="0">
                <a:solidFill>
                  <a:srgbClr val="FFFF00"/>
                </a:solidFill>
                <a:sym typeface="Wingdings" panose="05000000000000000000" pitchFamily="2" charset="2"/>
              </a:rPr>
              <a:t>2</a:t>
            </a:r>
            <a:r>
              <a:rPr lang="fr-FR" sz="2950" b="1" dirty="0" smtClean="0">
                <a:solidFill>
                  <a:srgbClr val="FFFF00"/>
                </a:solidFill>
                <a:sym typeface="Wingdings" panose="05000000000000000000" pitchFamily="2" charset="2"/>
              </a:rPr>
              <a:t> dissout, qui part  </a:t>
            </a:r>
          </a:p>
        </p:txBody>
      </p:sp>
      <p:sp>
        <p:nvSpPr>
          <p:cNvPr id="6" name="Forme libre 5"/>
          <p:cNvSpPr/>
          <p:nvPr/>
        </p:nvSpPr>
        <p:spPr>
          <a:xfrm>
            <a:off x="6777937" y="4921339"/>
            <a:ext cx="1322455" cy="1459989"/>
          </a:xfrm>
          <a:custGeom>
            <a:avLst/>
            <a:gdLst>
              <a:gd name="connsiteX0" fmla="*/ 0 w 1322455"/>
              <a:gd name="connsiteY0" fmla="*/ 1280755 h 1459989"/>
              <a:gd name="connsiteX1" fmla="*/ 29785 w 1322455"/>
              <a:gd name="connsiteY1" fmla="*/ 1167572 h 1459989"/>
              <a:gd name="connsiteX2" fmla="*/ 77441 w 1322455"/>
              <a:gd name="connsiteY2" fmla="*/ 1069282 h 1459989"/>
              <a:gd name="connsiteX3" fmla="*/ 110205 w 1322455"/>
              <a:gd name="connsiteY3" fmla="*/ 1003755 h 1459989"/>
              <a:gd name="connsiteX4" fmla="*/ 166796 w 1322455"/>
              <a:gd name="connsiteY4" fmla="*/ 950142 h 1459989"/>
              <a:gd name="connsiteX5" fmla="*/ 238280 w 1322455"/>
              <a:gd name="connsiteY5" fmla="*/ 926314 h 1459989"/>
              <a:gd name="connsiteX6" fmla="*/ 285936 w 1322455"/>
              <a:gd name="connsiteY6" fmla="*/ 944185 h 1459989"/>
              <a:gd name="connsiteX7" fmla="*/ 339549 w 1322455"/>
              <a:gd name="connsiteY7" fmla="*/ 994819 h 1459989"/>
              <a:gd name="connsiteX8" fmla="*/ 393162 w 1322455"/>
              <a:gd name="connsiteY8" fmla="*/ 1113959 h 1459989"/>
              <a:gd name="connsiteX9" fmla="*/ 416990 w 1322455"/>
              <a:gd name="connsiteY9" fmla="*/ 1256927 h 1459989"/>
              <a:gd name="connsiteX10" fmla="*/ 425926 w 1322455"/>
              <a:gd name="connsiteY10" fmla="*/ 1307562 h 1459989"/>
              <a:gd name="connsiteX11" fmla="*/ 431883 w 1322455"/>
              <a:gd name="connsiteY11" fmla="*/ 1370110 h 1459989"/>
              <a:gd name="connsiteX12" fmla="*/ 416990 w 1322455"/>
              <a:gd name="connsiteY12" fmla="*/ 1423723 h 1459989"/>
              <a:gd name="connsiteX13" fmla="*/ 411033 w 1322455"/>
              <a:gd name="connsiteY13" fmla="*/ 1441594 h 1459989"/>
              <a:gd name="connsiteX14" fmla="*/ 396141 w 1322455"/>
              <a:gd name="connsiteY14" fmla="*/ 1456487 h 1459989"/>
              <a:gd name="connsiteX15" fmla="*/ 384227 w 1322455"/>
              <a:gd name="connsiteY15" fmla="*/ 1456487 h 1459989"/>
              <a:gd name="connsiteX16" fmla="*/ 375291 w 1322455"/>
              <a:gd name="connsiteY16" fmla="*/ 1417766 h 1459989"/>
              <a:gd name="connsiteX17" fmla="*/ 363377 w 1322455"/>
              <a:gd name="connsiteY17" fmla="*/ 1376067 h 1459989"/>
              <a:gd name="connsiteX18" fmla="*/ 366356 w 1322455"/>
              <a:gd name="connsiteY18" fmla="*/ 1310540 h 1459989"/>
              <a:gd name="connsiteX19" fmla="*/ 366356 w 1322455"/>
              <a:gd name="connsiteY19" fmla="*/ 1245013 h 1459989"/>
              <a:gd name="connsiteX20" fmla="*/ 396141 w 1322455"/>
              <a:gd name="connsiteY20" fmla="*/ 1158637 h 1459989"/>
              <a:gd name="connsiteX21" fmla="*/ 428904 w 1322455"/>
              <a:gd name="connsiteY21" fmla="*/ 1030561 h 1459989"/>
              <a:gd name="connsiteX22" fmla="*/ 476560 w 1322455"/>
              <a:gd name="connsiteY22" fmla="*/ 962056 h 1459989"/>
              <a:gd name="connsiteX23" fmla="*/ 512302 w 1322455"/>
              <a:gd name="connsiteY23" fmla="*/ 914400 h 1459989"/>
              <a:gd name="connsiteX24" fmla="*/ 586765 w 1322455"/>
              <a:gd name="connsiteY24" fmla="*/ 905464 h 1459989"/>
              <a:gd name="connsiteX25" fmla="*/ 649314 w 1322455"/>
              <a:gd name="connsiteY25" fmla="*/ 941206 h 1459989"/>
              <a:gd name="connsiteX26" fmla="*/ 676120 w 1322455"/>
              <a:gd name="connsiteY26" fmla="*/ 988862 h 1459989"/>
              <a:gd name="connsiteX27" fmla="*/ 708884 w 1322455"/>
              <a:gd name="connsiteY27" fmla="*/ 1036518 h 1459989"/>
              <a:gd name="connsiteX28" fmla="*/ 714841 w 1322455"/>
              <a:gd name="connsiteY28" fmla="*/ 1093110 h 1459989"/>
              <a:gd name="connsiteX29" fmla="*/ 711862 w 1322455"/>
              <a:gd name="connsiteY29" fmla="*/ 1125873 h 1459989"/>
              <a:gd name="connsiteX30" fmla="*/ 699948 w 1322455"/>
              <a:gd name="connsiteY30" fmla="*/ 1149701 h 1459989"/>
              <a:gd name="connsiteX31" fmla="*/ 682077 w 1322455"/>
              <a:gd name="connsiteY31" fmla="*/ 1149701 h 1459989"/>
              <a:gd name="connsiteX32" fmla="*/ 670163 w 1322455"/>
              <a:gd name="connsiteY32" fmla="*/ 1143744 h 1459989"/>
              <a:gd name="connsiteX33" fmla="*/ 634421 w 1322455"/>
              <a:gd name="connsiteY33" fmla="*/ 1078217 h 1459989"/>
              <a:gd name="connsiteX34" fmla="*/ 610593 w 1322455"/>
              <a:gd name="connsiteY34" fmla="*/ 991841 h 1459989"/>
              <a:gd name="connsiteX35" fmla="*/ 583787 w 1322455"/>
              <a:gd name="connsiteY35" fmla="*/ 831002 h 1459989"/>
              <a:gd name="connsiteX36" fmla="*/ 595701 w 1322455"/>
              <a:gd name="connsiteY36" fmla="*/ 702926 h 1459989"/>
              <a:gd name="connsiteX37" fmla="*/ 607615 w 1322455"/>
              <a:gd name="connsiteY37" fmla="*/ 637399 h 1459989"/>
              <a:gd name="connsiteX38" fmla="*/ 640378 w 1322455"/>
              <a:gd name="connsiteY38" fmla="*/ 562936 h 1459989"/>
              <a:gd name="connsiteX39" fmla="*/ 679099 w 1322455"/>
              <a:gd name="connsiteY39" fmla="*/ 518259 h 1459989"/>
              <a:gd name="connsiteX40" fmla="*/ 729733 w 1322455"/>
              <a:gd name="connsiteY40" fmla="*/ 497409 h 1459989"/>
              <a:gd name="connsiteX41" fmla="*/ 804196 w 1322455"/>
              <a:gd name="connsiteY41" fmla="*/ 497409 h 1459989"/>
              <a:gd name="connsiteX42" fmla="*/ 887594 w 1322455"/>
              <a:gd name="connsiteY42" fmla="*/ 548044 h 1459989"/>
              <a:gd name="connsiteX43" fmla="*/ 947164 w 1322455"/>
              <a:gd name="connsiteY43" fmla="*/ 592721 h 1459989"/>
              <a:gd name="connsiteX44" fmla="*/ 985884 w 1322455"/>
              <a:gd name="connsiteY44" fmla="*/ 631442 h 1459989"/>
              <a:gd name="connsiteX45" fmla="*/ 1027583 w 1322455"/>
              <a:gd name="connsiteY45" fmla="*/ 673141 h 1459989"/>
              <a:gd name="connsiteX46" fmla="*/ 1096089 w 1322455"/>
              <a:gd name="connsiteY46" fmla="*/ 765475 h 1459989"/>
              <a:gd name="connsiteX47" fmla="*/ 1179487 w 1322455"/>
              <a:gd name="connsiteY47" fmla="*/ 860787 h 1459989"/>
              <a:gd name="connsiteX48" fmla="*/ 1212250 w 1322455"/>
              <a:gd name="connsiteY48" fmla="*/ 956099 h 1459989"/>
              <a:gd name="connsiteX49" fmla="*/ 1256928 w 1322455"/>
              <a:gd name="connsiteY49" fmla="*/ 1033540 h 1459989"/>
              <a:gd name="connsiteX50" fmla="*/ 1274799 w 1322455"/>
              <a:gd name="connsiteY50" fmla="*/ 1125873 h 1459989"/>
              <a:gd name="connsiteX51" fmla="*/ 1268842 w 1322455"/>
              <a:gd name="connsiteY51" fmla="*/ 1182465 h 1459989"/>
              <a:gd name="connsiteX52" fmla="*/ 1236078 w 1322455"/>
              <a:gd name="connsiteY52" fmla="*/ 1247992 h 1459989"/>
              <a:gd name="connsiteX53" fmla="*/ 1203315 w 1322455"/>
              <a:gd name="connsiteY53" fmla="*/ 1259906 h 1459989"/>
              <a:gd name="connsiteX54" fmla="*/ 1167573 w 1322455"/>
              <a:gd name="connsiteY54" fmla="*/ 1259906 h 1459989"/>
              <a:gd name="connsiteX55" fmla="*/ 1110981 w 1322455"/>
              <a:gd name="connsiteY55" fmla="*/ 1239056 h 1459989"/>
              <a:gd name="connsiteX56" fmla="*/ 1030562 w 1322455"/>
              <a:gd name="connsiteY56" fmla="*/ 1170551 h 1459989"/>
              <a:gd name="connsiteX57" fmla="*/ 982906 w 1322455"/>
              <a:gd name="connsiteY57" fmla="*/ 1087153 h 1459989"/>
              <a:gd name="connsiteX58" fmla="*/ 929293 w 1322455"/>
              <a:gd name="connsiteY58" fmla="*/ 959077 h 1459989"/>
              <a:gd name="connsiteX59" fmla="*/ 890572 w 1322455"/>
              <a:gd name="connsiteY59" fmla="*/ 777389 h 1459989"/>
              <a:gd name="connsiteX60" fmla="*/ 902486 w 1322455"/>
              <a:gd name="connsiteY60" fmla="*/ 631442 h 1459989"/>
              <a:gd name="connsiteX61" fmla="*/ 941207 w 1322455"/>
              <a:gd name="connsiteY61" fmla="*/ 467624 h 1459989"/>
              <a:gd name="connsiteX62" fmla="*/ 1024605 w 1322455"/>
              <a:gd name="connsiteY62" fmla="*/ 294871 h 1459989"/>
              <a:gd name="connsiteX63" fmla="*/ 1081196 w 1322455"/>
              <a:gd name="connsiteY63" fmla="*/ 211473 h 1459989"/>
              <a:gd name="connsiteX64" fmla="*/ 1161616 w 1322455"/>
              <a:gd name="connsiteY64" fmla="*/ 119140 h 1459989"/>
              <a:gd name="connsiteX65" fmla="*/ 1322455 w 1322455"/>
              <a:gd name="connsiteY65" fmla="*/ 0 h 145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22455" h="1459989">
                <a:moveTo>
                  <a:pt x="0" y="1280755"/>
                </a:moveTo>
                <a:cubicBezTo>
                  <a:pt x="8439" y="1241786"/>
                  <a:pt x="16878" y="1202817"/>
                  <a:pt x="29785" y="1167572"/>
                </a:cubicBezTo>
                <a:cubicBezTo>
                  <a:pt x="42692" y="1132327"/>
                  <a:pt x="64038" y="1096585"/>
                  <a:pt x="77441" y="1069282"/>
                </a:cubicBezTo>
                <a:cubicBezTo>
                  <a:pt x="90844" y="1041979"/>
                  <a:pt x="95313" y="1023612"/>
                  <a:pt x="110205" y="1003755"/>
                </a:cubicBezTo>
                <a:cubicBezTo>
                  <a:pt x="125097" y="983898"/>
                  <a:pt x="145450" y="963049"/>
                  <a:pt x="166796" y="950142"/>
                </a:cubicBezTo>
                <a:cubicBezTo>
                  <a:pt x="188142" y="937235"/>
                  <a:pt x="218424" y="927307"/>
                  <a:pt x="238280" y="926314"/>
                </a:cubicBezTo>
                <a:cubicBezTo>
                  <a:pt x="258136" y="925321"/>
                  <a:pt x="269058" y="932767"/>
                  <a:pt x="285936" y="944185"/>
                </a:cubicBezTo>
                <a:cubicBezTo>
                  <a:pt x="302814" y="955602"/>
                  <a:pt x="321678" y="966523"/>
                  <a:pt x="339549" y="994819"/>
                </a:cubicBezTo>
                <a:cubicBezTo>
                  <a:pt x="357420" y="1023115"/>
                  <a:pt x="380255" y="1070274"/>
                  <a:pt x="393162" y="1113959"/>
                </a:cubicBezTo>
                <a:cubicBezTo>
                  <a:pt x="406069" y="1157644"/>
                  <a:pt x="411529" y="1224660"/>
                  <a:pt x="416990" y="1256927"/>
                </a:cubicBezTo>
                <a:cubicBezTo>
                  <a:pt x="422451" y="1289194"/>
                  <a:pt x="423444" y="1288698"/>
                  <a:pt x="425926" y="1307562"/>
                </a:cubicBezTo>
                <a:cubicBezTo>
                  <a:pt x="428408" y="1326426"/>
                  <a:pt x="433372" y="1350750"/>
                  <a:pt x="431883" y="1370110"/>
                </a:cubicBezTo>
                <a:cubicBezTo>
                  <a:pt x="430394" y="1389470"/>
                  <a:pt x="420465" y="1411809"/>
                  <a:pt x="416990" y="1423723"/>
                </a:cubicBezTo>
                <a:cubicBezTo>
                  <a:pt x="413515" y="1435637"/>
                  <a:pt x="414508" y="1436133"/>
                  <a:pt x="411033" y="1441594"/>
                </a:cubicBezTo>
                <a:cubicBezTo>
                  <a:pt x="407558" y="1447055"/>
                  <a:pt x="400609" y="1454005"/>
                  <a:pt x="396141" y="1456487"/>
                </a:cubicBezTo>
                <a:cubicBezTo>
                  <a:pt x="391673" y="1458969"/>
                  <a:pt x="387702" y="1462940"/>
                  <a:pt x="384227" y="1456487"/>
                </a:cubicBezTo>
                <a:cubicBezTo>
                  <a:pt x="380752" y="1450034"/>
                  <a:pt x="378766" y="1431169"/>
                  <a:pt x="375291" y="1417766"/>
                </a:cubicBezTo>
                <a:cubicBezTo>
                  <a:pt x="371816" y="1404363"/>
                  <a:pt x="364866" y="1393938"/>
                  <a:pt x="363377" y="1376067"/>
                </a:cubicBezTo>
                <a:cubicBezTo>
                  <a:pt x="361888" y="1358196"/>
                  <a:pt x="365859" y="1332382"/>
                  <a:pt x="366356" y="1310540"/>
                </a:cubicBezTo>
                <a:cubicBezTo>
                  <a:pt x="366853" y="1288698"/>
                  <a:pt x="361392" y="1270330"/>
                  <a:pt x="366356" y="1245013"/>
                </a:cubicBezTo>
                <a:cubicBezTo>
                  <a:pt x="371320" y="1219696"/>
                  <a:pt x="385716" y="1194379"/>
                  <a:pt x="396141" y="1158637"/>
                </a:cubicBezTo>
                <a:cubicBezTo>
                  <a:pt x="406566" y="1122895"/>
                  <a:pt x="415501" y="1063324"/>
                  <a:pt x="428904" y="1030561"/>
                </a:cubicBezTo>
                <a:cubicBezTo>
                  <a:pt x="442307" y="997798"/>
                  <a:pt x="462660" y="981416"/>
                  <a:pt x="476560" y="962056"/>
                </a:cubicBezTo>
                <a:cubicBezTo>
                  <a:pt x="490460" y="942696"/>
                  <a:pt x="493934" y="923832"/>
                  <a:pt x="512302" y="914400"/>
                </a:cubicBezTo>
                <a:cubicBezTo>
                  <a:pt x="530670" y="904968"/>
                  <a:pt x="563930" y="900996"/>
                  <a:pt x="586765" y="905464"/>
                </a:cubicBezTo>
                <a:cubicBezTo>
                  <a:pt x="609600" y="909932"/>
                  <a:pt x="634422" y="927306"/>
                  <a:pt x="649314" y="941206"/>
                </a:cubicBezTo>
                <a:cubicBezTo>
                  <a:pt x="664206" y="955106"/>
                  <a:pt x="666192" y="972977"/>
                  <a:pt x="676120" y="988862"/>
                </a:cubicBezTo>
                <a:cubicBezTo>
                  <a:pt x="686048" y="1004747"/>
                  <a:pt x="702431" y="1019143"/>
                  <a:pt x="708884" y="1036518"/>
                </a:cubicBezTo>
                <a:cubicBezTo>
                  <a:pt x="715337" y="1053893"/>
                  <a:pt x="714345" y="1078218"/>
                  <a:pt x="714841" y="1093110"/>
                </a:cubicBezTo>
                <a:cubicBezTo>
                  <a:pt x="715337" y="1108002"/>
                  <a:pt x="714344" y="1116441"/>
                  <a:pt x="711862" y="1125873"/>
                </a:cubicBezTo>
                <a:cubicBezTo>
                  <a:pt x="709380" y="1135305"/>
                  <a:pt x="704912" y="1145730"/>
                  <a:pt x="699948" y="1149701"/>
                </a:cubicBezTo>
                <a:cubicBezTo>
                  <a:pt x="694984" y="1153672"/>
                  <a:pt x="687041" y="1150694"/>
                  <a:pt x="682077" y="1149701"/>
                </a:cubicBezTo>
                <a:cubicBezTo>
                  <a:pt x="677113" y="1148708"/>
                  <a:pt x="678106" y="1155658"/>
                  <a:pt x="670163" y="1143744"/>
                </a:cubicBezTo>
                <a:cubicBezTo>
                  <a:pt x="662220" y="1131830"/>
                  <a:pt x="644349" y="1103534"/>
                  <a:pt x="634421" y="1078217"/>
                </a:cubicBezTo>
                <a:cubicBezTo>
                  <a:pt x="624493" y="1052900"/>
                  <a:pt x="619032" y="1033043"/>
                  <a:pt x="610593" y="991841"/>
                </a:cubicBezTo>
                <a:cubicBezTo>
                  <a:pt x="602154" y="950639"/>
                  <a:pt x="586269" y="879154"/>
                  <a:pt x="583787" y="831002"/>
                </a:cubicBezTo>
                <a:cubicBezTo>
                  <a:pt x="581305" y="782849"/>
                  <a:pt x="591730" y="735193"/>
                  <a:pt x="595701" y="702926"/>
                </a:cubicBezTo>
                <a:cubicBezTo>
                  <a:pt x="599672" y="670659"/>
                  <a:pt x="600169" y="660731"/>
                  <a:pt x="607615" y="637399"/>
                </a:cubicBezTo>
                <a:cubicBezTo>
                  <a:pt x="615061" y="614067"/>
                  <a:pt x="628464" y="582793"/>
                  <a:pt x="640378" y="562936"/>
                </a:cubicBezTo>
                <a:cubicBezTo>
                  <a:pt x="652292" y="543079"/>
                  <a:pt x="664207" y="529180"/>
                  <a:pt x="679099" y="518259"/>
                </a:cubicBezTo>
                <a:cubicBezTo>
                  <a:pt x="693991" y="507338"/>
                  <a:pt x="708884" y="500884"/>
                  <a:pt x="729733" y="497409"/>
                </a:cubicBezTo>
                <a:cubicBezTo>
                  <a:pt x="750583" y="493934"/>
                  <a:pt x="777886" y="488970"/>
                  <a:pt x="804196" y="497409"/>
                </a:cubicBezTo>
                <a:cubicBezTo>
                  <a:pt x="830506" y="505848"/>
                  <a:pt x="863766" y="532159"/>
                  <a:pt x="887594" y="548044"/>
                </a:cubicBezTo>
                <a:cubicBezTo>
                  <a:pt x="911422" y="563929"/>
                  <a:pt x="930782" y="578821"/>
                  <a:pt x="947164" y="592721"/>
                </a:cubicBezTo>
                <a:cubicBezTo>
                  <a:pt x="963546" y="606621"/>
                  <a:pt x="985884" y="631442"/>
                  <a:pt x="985884" y="631442"/>
                </a:cubicBezTo>
                <a:cubicBezTo>
                  <a:pt x="999287" y="644845"/>
                  <a:pt x="1009216" y="650802"/>
                  <a:pt x="1027583" y="673141"/>
                </a:cubicBezTo>
                <a:cubicBezTo>
                  <a:pt x="1045951" y="695480"/>
                  <a:pt x="1070772" y="734201"/>
                  <a:pt x="1096089" y="765475"/>
                </a:cubicBezTo>
                <a:cubicBezTo>
                  <a:pt x="1121406" y="796749"/>
                  <a:pt x="1160127" y="829016"/>
                  <a:pt x="1179487" y="860787"/>
                </a:cubicBezTo>
                <a:cubicBezTo>
                  <a:pt x="1198847" y="892558"/>
                  <a:pt x="1199343" y="927307"/>
                  <a:pt x="1212250" y="956099"/>
                </a:cubicBezTo>
                <a:cubicBezTo>
                  <a:pt x="1225157" y="984891"/>
                  <a:pt x="1246503" y="1005244"/>
                  <a:pt x="1256928" y="1033540"/>
                </a:cubicBezTo>
                <a:cubicBezTo>
                  <a:pt x="1267353" y="1061836"/>
                  <a:pt x="1272813" y="1101052"/>
                  <a:pt x="1274799" y="1125873"/>
                </a:cubicBezTo>
                <a:cubicBezTo>
                  <a:pt x="1276785" y="1150694"/>
                  <a:pt x="1275296" y="1162112"/>
                  <a:pt x="1268842" y="1182465"/>
                </a:cubicBezTo>
                <a:cubicBezTo>
                  <a:pt x="1262388" y="1202818"/>
                  <a:pt x="1246999" y="1235085"/>
                  <a:pt x="1236078" y="1247992"/>
                </a:cubicBezTo>
                <a:cubicBezTo>
                  <a:pt x="1225157" y="1260899"/>
                  <a:pt x="1214732" y="1257920"/>
                  <a:pt x="1203315" y="1259906"/>
                </a:cubicBezTo>
                <a:cubicBezTo>
                  <a:pt x="1191898" y="1261892"/>
                  <a:pt x="1182962" y="1263381"/>
                  <a:pt x="1167573" y="1259906"/>
                </a:cubicBezTo>
                <a:cubicBezTo>
                  <a:pt x="1152184" y="1256431"/>
                  <a:pt x="1133816" y="1253948"/>
                  <a:pt x="1110981" y="1239056"/>
                </a:cubicBezTo>
                <a:cubicBezTo>
                  <a:pt x="1088146" y="1224163"/>
                  <a:pt x="1051908" y="1195868"/>
                  <a:pt x="1030562" y="1170551"/>
                </a:cubicBezTo>
                <a:cubicBezTo>
                  <a:pt x="1009216" y="1145234"/>
                  <a:pt x="999784" y="1122399"/>
                  <a:pt x="982906" y="1087153"/>
                </a:cubicBezTo>
                <a:cubicBezTo>
                  <a:pt x="966028" y="1051907"/>
                  <a:pt x="944682" y="1010704"/>
                  <a:pt x="929293" y="959077"/>
                </a:cubicBezTo>
                <a:cubicBezTo>
                  <a:pt x="913904" y="907450"/>
                  <a:pt x="895040" y="831995"/>
                  <a:pt x="890572" y="777389"/>
                </a:cubicBezTo>
                <a:cubicBezTo>
                  <a:pt x="886104" y="722783"/>
                  <a:pt x="894047" y="683069"/>
                  <a:pt x="902486" y="631442"/>
                </a:cubicBezTo>
                <a:cubicBezTo>
                  <a:pt x="910925" y="579814"/>
                  <a:pt x="920854" y="523719"/>
                  <a:pt x="941207" y="467624"/>
                </a:cubicBezTo>
                <a:cubicBezTo>
                  <a:pt x="961560" y="411529"/>
                  <a:pt x="1001274" y="337563"/>
                  <a:pt x="1024605" y="294871"/>
                </a:cubicBezTo>
                <a:cubicBezTo>
                  <a:pt x="1047937" y="252179"/>
                  <a:pt x="1058361" y="240761"/>
                  <a:pt x="1081196" y="211473"/>
                </a:cubicBezTo>
                <a:cubicBezTo>
                  <a:pt x="1104031" y="182185"/>
                  <a:pt x="1121406" y="154385"/>
                  <a:pt x="1161616" y="119140"/>
                </a:cubicBezTo>
                <a:cubicBezTo>
                  <a:pt x="1201826" y="83895"/>
                  <a:pt x="1262140" y="41947"/>
                  <a:pt x="1322455" y="0"/>
                </a:cubicBez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467544" y="3501008"/>
            <a:ext cx="3241888" cy="1477328"/>
          </a:xfrm>
          <a:prstGeom prst="rect">
            <a:avLst/>
          </a:prstGeom>
          <a:noFill/>
        </p:spPr>
        <p:txBody>
          <a:bodyPr wrap="square" rtlCol="0">
            <a:spAutoFit/>
          </a:bodyPr>
          <a:lstStyle/>
          <a:p>
            <a:r>
              <a:rPr lang="fr-FR" sz="3000" b="1" dirty="0" smtClean="0">
                <a:solidFill>
                  <a:srgbClr val="FFFF00"/>
                </a:solidFill>
              </a:rPr>
              <a:t>dans l’atmosphère, ce qui fait monter la température.</a:t>
            </a:r>
            <a:endParaRPr lang="fr-FR" sz="3000" b="1" dirty="0">
              <a:solidFill>
                <a:srgbClr val="FFFF00"/>
              </a:solidFill>
            </a:endParaRPr>
          </a:p>
        </p:txBody>
      </p:sp>
      <p:sp>
        <p:nvSpPr>
          <p:cNvPr id="5" name="ZoneTexte 4"/>
          <p:cNvSpPr txBox="1"/>
          <p:nvPr/>
        </p:nvSpPr>
        <p:spPr>
          <a:xfrm>
            <a:off x="0" y="4869160"/>
            <a:ext cx="3995936" cy="2062103"/>
          </a:xfrm>
          <a:prstGeom prst="rect">
            <a:avLst/>
          </a:prstGeom>
          <a:noFill/>
        </p:spPr>
        <p:txBody>
          <a:bodyPr wrap="square" rtlCol="0">
            <a:spAutoFit/>
          </a:bodyPr>
          <a:lstStyle/>
          <a:p>
            <a:r>
              <a:rPr lang="fr-FR" sz="3200" b="1" dirty="0" smtClean="0">
                <a:solidFill>
                  <a:srgbClr val="FFFF00"/>
                </a:solidFill>
              </a:rPr>
              <a:t>Et inversement si l’astronomie fait baisser un peu la température.</a:t>
            </a:r>
            <a:endParaRPr lang="fr-FR" sz="3200" b="1" dirty="0">
              <a:solidFill>
                <a:srgbClr val="FFFF00"/>
              </a:solidFill>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3502500"/>
            <a:ext cx="5091170" cy="3382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95948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0" y="-76200"/>
            <a:ext cx="91440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spcBef>
                <a:spcPct val="50000"/>
              </a:spcBef>
            </a:pPr>
            <a:r>
              <a:rPr lang="fr-FR" sz="3200" b="1" dirty="0">
                <a:solidFill>
                  <a:srgbClr val="FFFF00"/>
                </a:solidFill>
                <a:latin typeface="Calibri" panose="020F0502020204030204" pitchFamily="34" charset="0"/>
                <a:cs typeface="Arial" charset="0"/>
              </a:rPr>
              <a:t>Depuis quelques millions d’années,               l’Astronomie fournissait le signal, </a:t>
            </a:r>
            <a:r>
              <a:rPr lang="fr-FR" sz="3200" b="1" dirty="0" smtClean="0">
                <a:solidFill>
                  <a:srgbClr val="FFFF00"/>
                </a:solidFill>
                <a:latin typeface="Calibri" panose="020F0502020204030204" pitchFamily="34" charset="0"/>
                <a:cs typeface="Arial" charset="0"/>
              </a:rPr>
              <a:t>et                             </a:t>
            </a:r>
            <a:r>
              <a:rPr lang="fr-FR" sz="3200" b="1" dirty="0">
                <a:solidFill>
                  <a:srgbClr val="FFFF00"/>
                </a:solidFill>
                <a:latin typeface="Calibri" panose="020F0502020204030204" pitchFamily="34" charset="0"/>
                <a:cs typeface="Arial" charset="0"/>
              </a:rPr>
              <a:t>le </a:t>
            </a:r>
            <a:r>
              <a:rPr lang="fr-FR" sz="3200" b="1" dirty="0" smtClean="0">
                <a:solidFill>
                  <a:srgbClr val="FFFF00"/>
                </a:solidFill>
                <a:latin typeface="Calibri" panose="020F0502020204030204" pitchFamily="34" charset="0"/>
                <a:cs typeface="Arial" charset="0"/>
              </a:rPr>
              <a:t>CO</a:t>
            </a:r>
            <a:r>
              <a:rPr lang="fr-FR" sz="3200" b="1" baseline="-25000" dirty="0">
                <a:solidFill>
                  <a:srgbClr val="FFFF00"/>
                </a:solidFill>
                <a:latin typeface="Calibri" panose="020F0502020204030204" pitchFamily="34" charset="0"/>
                <a:cs typeface="Arial" charset="0"/>
                <a:sym typeface="Wingdings" pitchFamily="2" charset="2"/>
              </a:rPr>
              <a:t>2</a:t>
            </a:r>
            <a:r>
              <a:rPr lang="fr-FR" sz="3200" b="1" dirty="0" smtClean="0">
                <a:solidFill>
                  <a:srgbClr val="FFFF00"/>
                </a:solidFill>
                <a:latin typeface="Calibri" panose="020F0502020204030204" pitchFamily="34" charset="0"/>
                <a:cs typeface="Arial" charset="0"/>
              </a:rPr>
              <a:t> </a:t>
            </a:r>
            <a:r>
              <a:rPr lang="fr-FR" sz="3200" b="1" dirty="0">
                <a:solidFill>
                  <a:srgbClr val="FFFF00"/>
                </a:solidFill>
                <a:latin typeface="Calibri" panose="020F0502020204030204" pitchFamily="34" charset="0"/>
                <a:cs typeface="Arial" charset="0"/>
              </a:rPr>
              <a:t>jouait le rôle d’amplificateur.       </a:t>
            </a:r>
            <a:r>
              <a:rPr lang="fr-FR" sz="3200" b="1" dirty="0" smtClean="0">
                <a:solidFill>
                  <a:srgbClr val="FFFF00"/>
                </a:solidFill>
                <a:latin typeface="Calibri" panose="020F0502020204030204" pitchFamily="34" charset="0"/>
                <a:cs typeface="Arial" charset="0"/>
              </a:rPr>
              <a:t>                          </a:t>
            </a:r>
            <a:r>
              <a:rPr lang="fr-FR" sz="3200" b="1" dirty="0">
                <a:solidFill>
                  <a:srgbClr val="FFFF00"/>
                </a:solidFill>
                <a:latin typeface="Calibri" panose="020F0502020204030204" pitchFamily="34" charset="0"/>
                <a:cs typeface="Arial" charset="0"/>
              </a:rPr>
              <a:t>Depuis 150 ans, le signal ne varie pas                          (ou peu) mais l’Homme augmente </a:t>
            </a:r>
            <a:r>
              <a:rPr lang="fr-FR" sz="3200" b="1" dirty="0" smtClean="0">
                <a:solidFill>
                  <a:srgbClr val="FFFF00"/>
                </a:solidFill>
                <a:latin typeface="Calibri" panose="020F0502020204030204" pitchFamily="34" charset="0"/>
                <a:cs typeface="Arial" charset="0"/>
              </a:rPr>
              <a:t>  considérablement </a:t>
            </a:r>
            <a:r>
              <a:rPr lang="fr-FR" sz="3200" b="1" dirty="0">
                <a:solidFill>
                  <a:srgbClr val="FFFF00"/>
                </a:solidFill>
                <a:latin typeface="Calibri" panose="020F0502020204030204" pitchFamily="34" charset="0"/>
                <a:cs typeface="Arial" charset="0"/>
              </a:rPr>
              <a:t>l’amplificateur. Pourvu que ça ne s’emballe pas ! Quand ça s’emballe avec un amplificateur « audio », on obtient un effet dit  «  de Larsen ».</a:t>
            </a:r>
          </a:p>
        </p:txBody>
      </p:sp>
      <p:pic>
        <p:nvPicPr>
          <p:cNvPr id="757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886200"/>
            <a:ext cx="6096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76200"/>
            <a:ext cx="25146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1" name="Text Box 5"/>
          <p:cNvSpPr txBox="1">
            <a:spLocks noChangeArrowheads="1"/>
          </p:cNvSpPr>
          <p:nvPr/>
        </p:nvSpPr>
        <p:spPr bwMode="auto">
          <a:xfrm>
            <a:off x="76200" y="52578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spcBef>
                <a:spcPct val="50000"/>
              </a:spcBef>
            </a:pPr>
            <a:r>
              <a:rPr lang="fr-FR" sz="3200" b="1" dirty="0">
                <a:solidFill>
                  <a:srgbClr val="FFFF00"/>
                </a:solidFill>
                <a:latin typeface="Calibri" panose="020F0502020204030204" pitchFamily="34" charset="0"/>
                <a:cs typeface="Arial" charset="0"/>
              </a:rPr>
              <a:t>Que risque d’être un possible effet de Larsen en climatologie ? Personne ne le sait, mais évitons de jouer les apprentis sorciers !</a:t>
            </a:r>
          </a:p>
        </p:txBody>
      </p:sp>
    </p:spTree>
    <p:extLst>
      <p:ext uri="{BB962C8B-B14F-4D97-AF65-F5344CB8AC3E}">
        <p14:creationId xmlns:p14="http://schemas.microsoft.com/office/powerpoint/2010/main" val="39063623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3850"/>
            <a:ext cx="6161278" cy="3144818"/>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64" y="3082462"/>
            <a:ext cx="5757701" cy="2938826"/>
          </a:xfrm>
          <a:prstGeom prst="rect">
            <a:avLst/>
          </a:prstGeom>
        </p:spPr>
      </p:pic>
      <p:sp>
        <p:nvSpPr>
          <p:cNvPr id="11" name="ZoneTexte 10"/>
          <p:cNvSpPr txBox="1"/>
          <p:nvPr/>
        </p:nvSpPr>
        <p:spPr>
          <a:xfrm>
            <a:off x="8100392" y="3140968"/>
            <a:ext cx="1393684" cy="461665"/>
          </a:xfrm>
          <a:prstGeom prst="rect">
            <a:avLst/>
          </a:prstGeom>
          <a:noFill/>
        </p:spPr>
        <p:txBody>
          <a:bodyPr wrap="square" rtlCol="0">
            <a:spAutoFit/>
          </a:bodyPr>
          <a:lstStyle/>
          <a:p>
            <a:r>
              <a:rPr lang="fr-FR" sz="2400" b="1" dirty="0" smtClean="0">
                <a:solidFill>
                  <a:schemeClr val="bg1"/>
                </a:solidFill>
              </a:rPr>
              <a:t>-50 Ma</a:t>
            </a:r>
            <a:endParaRPr lang="fr-FR" sz="2400" b="1" dirty="0">
              <a:solidFill>
                <a:schemeClr val="bg1"/>
              </a:solidFill>
            </a:endParaRPr>
          </a:p>
        </p:txBody>
      </p:sp>
      <p:sp>
        <p:nvSpPr>
          <p:cNvPr id="2" name="ZoneTexte 1"/>
          <p:cNvSpPr txBox="1"/>
          <p:nvPr/>
        </p:nvSpPr>
        <p:spPr>
          <a:xfrm>
            <a:off x="0" y="5805264"/>
            <a:ext cx="9144000" cy="1077218"/>
          </a:xfrm>
          <a:prstGeom prst="rect">
            <a:avLst/>
          </a:prstGeom>
          <a:noFill/>
        </p:spPr>
        <p:txBody>
          <a:bodyPr wrap="square" rtlCol="0">
            <a:spAutoFit/>
          </a:bodyPr>
          <a:lstStyle/>
          <a:p>
            <a:r>
              <a:rPr lang="fr-FR" sz="3200" b="1" u="sng" dirty="0" smtClean="0">
                <a:solidFill>
                  <a:srgbClr val="FFFF00"/>
                </a:solidFill>
              </a:rPr>
              <a:t>Deuxième changement </a:t>
            </a:r>
            <a:r>
              <a:rPr lang="fr-FR" sz="3200" b="1" dirty="0" smtClean="0">
                <a:solidFill>
                  <a:srgbClr val="FFFF00"/>
                </a:solidFill>
              </a:rPr>
              <a:t>: </a:t>
            </a:r>
          </a:p>
          <a:p>
            <a:r>
              <a:rPr lang="fr-FR" sz="3200" b="1" dirty="0" smtClean="0">
                <a:solidFill>
                  <a:srgbClr val="FFFF00"/>
                </a:solidFill>
              </a:rPr>
              <a:t>le refroidissement depuis 50 Ma.</a:t>
            </a:r>
            <a:endParaRPr lang="fr-FR" sz="3200" b="1" dirty="0">
              <a:solidFill>
                <a:srgbClr val="FFFF00"/>
              </a:solidFill>
            </a:endParaRPr>
          </a:p>
        </p:txBody>
      </p:sp>
      <p:sp>
        <p:nvSpPr>
          <p:cNvPr id="12" name="ZoneTexte 11"/>
          <p:cNvSpPr txBox="1"/>
          <p:nvPr/>
        </p:nvSpPr>
        <p:spPr>
          <a:xfrm>
            <a:off x="251520" y="3358733"/>
            <a:ext cx="2304256" cy="830997"/>
          </a:xfrm>
          <a:prstGeom prst="rect">
            <a:avLst/>
          </a:prstGeom>
          <a:noFill/>
          <a:ln>
            <a:solidFill>
              <a:srgbClr val="33CCFF"/>
            </a:solidFill>
          </a:ln>
        </p:spPr>
        <p:txBody>
          <a:bodyPr wrap="square" rtlCol="0">
            <a:spAutoFit/>
          </a:bodyPr>
          <a:lstStyle/>
          <a:p>
            <a:pPr algn="ctr"/>
            <a:r>
              <a:rPr lang="fr-FR" sz="2400" b="1" dirty="0" smtClean="0">
                <a:solidFill>
                  <a:srgbClr val="33CCFF"/>
                </a:solidFill>
              </a:rPr>
              <a:t>Calotte polaire antarctique</a:t>
            </a:r>
            <a:endParaRPr lang="fr-FR" sz="2400" b="1" dirty="0">
              <a:solidFill>
                <a:srgbClr val="33CCFF"/>
              </a:solidFill>
            </a:endParaRPr>
          </a:p>
        </p:txBody>
      </p:sp>
      <p:sp>
        <p:nvSpPr>
          <p:cNvPr id="13" name="ZoneTexte 12"/>
          <p:cNvSpPr txBox="1"/>
          <p:nvPr/>
        </p:nvSpPr>
        <p:spPr>
          <a:xfrm>
            <a:off x="611560" y="4581128"/>
            <a:ext cx="2304256" cy="1200329"/>
          </a:xfrm>
          <a:prstGeom prst="rect">
            <a:avLst/>
          </a:prstGeom>
          <a:noFill/>
          <a:ln>
            <a:solidFill>
              <a:srgbClr val="00B050"/>
            </a:solidFill>
          </a:ln>
        </p:spPr>
        <p:txBody>
          <a:bodyPr wrap="square" rtlCol="0">
            <a:spAutoFit/>
          </a:bodyPr>
          <a:lstStyle/>
          <a:p>
            <a:pPr algn="ctr"/>
            <a:r>
              <a:rPr lang="fr-FR" sz="2400" b="1" dirty="0" smtClean="0">
                <a:solidFill>
                  <a:srgbClr val="00B050"/>
                </a:solidFill>
              </a:rPr>
              <a:t>Antarctique couverte de forêts</a:t>
            </a:r>
            <a:endParaRPr lang="fr-FR" sz="2400" b="1" dirty="0">
              <a:solidFill>
                <a:srgbClr val="00B050"/>
              </a:solidFill>
            </a:endParaRPr>
          </a:p>
        </p:txBody>
      </p:sp>
      <p:cxnSp>
        <p:nvCxnSpPr>
          <p:cNvPr id="15" name="Connecteur droit 14"/>
          <p:cNvCxnSpPr>
            <a:stCxn id="12" idx="3"/>
          </p:cNvCxnSpPr>
          <p:nvPr/>
        </p:nvCxnSpPr>
        <p:spPr>
          <a:xfrm flipV="1">
            <a:off x="2555776" y="2996953"/>
            <a:ext cx="1152128" cy="777279"/>
          </a:xfrm>
          <a:prstGeom prst="line">
            <a:avLst/>
          </a:prstGeom>
          <a:ln w="19050">
            <a:solidFill>
              <a:srgbClr val="33CCFF"/>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stCxn id="13" idx="3"/>
          </p:cNvCxnSpPr>
          <p:nvPr/>
        </p:nvCxnSpPr>
        <p:spPr>
          <a:xfrm>
            <a:off x="2915816" y="5181293"/>
            <a:ext cx="3208950" cy="600164"/>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6444208" y="116632"/>
            <a:ext cx="2016224" cy="646331"/>
          </a:xfrm>
          <a:prstGeom prst="rect">
            <a:avLst/>
          </a:prstGeom>
          <a:noFill/>
          <a:ln>
            <a:solidFill>
              <a:srgbClr val="A79C65"/>
            </a:solidFill>
          </a:ln>
        </p:spPr>
        <p:txBody>
          <a:bodyPr wrap="square" rtlCol="0">
            <a:spAutoFit/>
          </a:bodyPr>
          <a:lstStyle/>
          <a:p>
            <a:pPr algn="ctr"/>
            <a:r>
              <a:rPr lang="fr-FR" b="1" dirty="0" smtClean="0">
                <a:solidFill>
                  <a:srgbClr val="A79C65"/>
                </a:solidFill>
              </a:rPr>
              <a:t>Groenland couvert de Toundra</a:t>
            </a:r>
            <a:endParaRPr lang="fr-FR" b="1" dirty="0">
              <a:solidFill>
                <a:srgbClr val="A79C65"/>
              </a:solidFill>
            </a:endParaRPr>
          </a:p>
        </p:txBody>
      </p:sp>
      <p:cxnSp>
        <p:nvCxnSpPr>
          <p:cNvPr id="14" name="Connecteur droit 13"/>
          <p:cNvCxnSpPr/>
          <p:nvPr/>
        </p:nvCxnSpPr>
        <p:spPr>
          <a:xfrm>
            <a:off x="2915816" y="188640"/>
            <a:ext cx="3528392" cy="185684"/>
          </a:xfrm>
          <a:prstGeom prst="line">
            <a:avLst/>
          </a:prstGeom>
          <a:ln w="19050">
            <a:solidFill>
              <a:srgbClr val="A79C65"/>
            </a:solidFill>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5050524" y="116632"/>
            <a:ext cx="1393684" cy="461665"/>
          </a:xfrm>
          <a:prstGeom prst="rect">
            <a:avLst/>
          </a:prstGeom>
          <a:noFill/>
        </p:spPr>
        <p:txBody>
          <a:bodyPr wrap="square" rtlCol="0">
            <a:spAutoFit/>
          </a:bodyPr>
          <a:lstStyle/>
          <a:p>
            <a:r>
              <a:rPr lang="fr-FR" sz="2400" b="1" dirty="0" smtClean="0">
                <a:solidFill>
                  <a:schemeClr val="bg1"/>
                </a:solidFill>
              </a:rPr>
              <a:t>-15 Ma</a:t>
            </a:r>
            <a:endParaRPr lang="fr-FR" sz="2400" b="1" dirty="0">
              <a:solidFill>
                <a:schemeClr val="bg1"/>
              </a:solidFill>
            </a:endParaRPr>
          </a:p>
        </p:txBody>
      </p:sp>
      <p:sp>
        <p:nvSpPr>
          <p:cNvPr id="16" name="ZoneTexte 15"/>
          <p:cNvSpPr txBox="1"/>
          <p:nvPr/>
        </p:nvSpPr>
        <p:spPr>
          <a:xfrm>
            <a:off x="6596608" y="1846565"/>
            <a:ext cx="2016224" cy="646331"/>
          </a:xfrm>
          <a:prstGeom prst="rect">
            <a:avLst/>
          </a:prstGeom>
          <a:noFill/>
          <a:ln>
            <a:solidFill>
              <a:srgbClr val="00B050"/>
            </a:solidFill>
          </a:ln>
        </p:spPr>
        <p:txBody>
          <a:bodyPr wrap="square" rtlCol="0">
            <a:spAutoFit/>
          </a:bodyPr>
          <a:lstStyle/>
          <a:p>
            <a:pPr algn="ctr"/>
            <a:r>
              <a:rPr lang="fr-FR" b="1" dirty="0" smtClean="0">
                <a:solidFill>
                  <a:srgbClr val="00B050"/>
                </a:solidFill>
              </a:rPr>
              <a:t>Groenland couvert de forêts</a:t>
            </a:r>
            <a:endParaRPr lang="fr-FR" b="1" dirty="0">
              <a:solidFill>
                <a:srgbClr val="00B050"/>
              </a:solidFill>
            </a:endParaRPr>
          </a:p>
        </p:txBody>
      </p:sp>
      <p:cxnSp>
        <p:nvCxnSpPr>
          <p:cNvPr id="18" name="Connecteur droit 17"/>
          <p:cNvCxnSpPr/>
          <p:nvPr/>
        </p:nvCxnSpPr>
        <p:spPr>
          <a:xfrm flipH="1">
            <a:off x="6124766" y="2492896"/>
            <a:ext cx="1414759" cy="86583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6690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aremurex.net/germina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14" y="4965953"/>
            <a:ext cx="2582800" cy="14153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496" y="6330225"/>
            <a:ext cx="639919" cy="123111"/>
          </a:xfrm>
          <a:prstGeom prst="rect">
            <a:avLst/>
          </a:prstGeom>
        </p:spPr>
        <p:txBody>
          <a:bodyPr wrap="none">
            <a:spAutoFit/>
          </a:bodyPr>
          <a:lstStyle/>
          <a:p>
            <a:r>
              <a:rPr lang="fr-FR" sz="200" dirty="0">
                <a:hlinkClick r:id="rId3"/>
              </a:rPr>
              <a:t>http://</a:t>
            </a:r>
            <a:r>
              <a:rPr lang="fr-FR" sz="200" dirty="0" smtClean="0">
                <a:hlinkClick r:id="rId3"/>
              </a:rPr>
              <a:t>www.maremurex.net/germinal.html</a:t>
            </a:r>
            <a:r>
              <a:rPr lang="fr-FR" sz="200" dirty="0" smtClean="0"/>
              <a:t> </a:t>
            </a:r>
            <a:endParaRPr lang="fr-FR" sz="200" dirty="0"/>
          </a:p>
        </p:txBody>
      </p:sp>
      <p:pic>
        <p:nvPicPr>
          <p:cNvPr id="1028" name="Picture 4" descr="Bientôt la reprise du raffinage du pétrole au Niger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4598" y="4977486"/>
            <a:ext cx="2637522" cy="14038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915816" y="6258217"/>
            <a:ext cx="2286000" cy="123111"/>
          </a:xfrm>
          <a:prstGeom prst="rect">
            <a:avLst/>
          </a:prstGeom>
        </p:spPr>
        <p:txBody>
          <a:bodyPr wrap="square">
            <a:spAutoFit/>
          </a:bodyPr>
          <a:lstStyle/>
          <a:p>
            <a:r>
              <a:rPr lang="fr-FR" sz="200" dirty="0">
                <a:hlinkClick r:id="rId5"/>
              </a:rPr>
              <a:t>http://www.ecodafrik.com/bientot-la-reprise-du-raffinage-du-petrole-au-nigeria</a:t>
            </a:r>
            <a:r>
              <a:rPr lang="fr-FR" sz="200" dirty="0" smtClean="0">
                <a:hlinkClick r:id="rId5"/>
              </a:rPr>
              <a:t>/</a:t>
            </a:r>
            <a:r>
              <a:rPr lang="fr-FR" sz="200" dirty="0" smtClean="0"/>
              <a:t> </a:t>
            </a:r>
            <a:endParaRPr lang="fr-FR" sz="200" dirty="0"/>
          </a:p>
        </p:txBody>
      </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9561" y="4971676"/>
            <a:ext cx="2500871" cy="1409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868144" y="6330225"/>
            <a:ext cx="2123728" cy="123111"/>
          </a:xfrm>
          <a:prstGeom prst="rect">
            <a:avLst/>
          </a:prstGeom>
        </p:spPr>
        <p:txBody>
          <a:bodyPr wrap="square">
            <a:spAutoFit/>
          </a:bodyPr>
          <a:lstStyle/>
          <a:p>
            <a:r>
              <a:rPr lang="fr-FR" sz="200" dirty="0">
                <a:hlinkClick r:id="rId7"/>
              </a:rPr>
              <a:t>http://</a:t>
            </a:r>
            <a:r>
              <a:rPr lang="fr-FR" sz="200" dirty="0" smtClean="0">
                <a:hlinkClick r:id="rId7"/>
              </a:rPr>
              <a:t>fr.ubergizmo.com/2014/11/04/rechauffement-climatique.html?inf_by=5b3a875f671db8977f8b4667</a:t>
            </a:r>
            <a:r>
              <a:rPr lang="fr-FR" sz="200" dirty="0" smtClean="0"/>
              <a:t> </a:t>
            </a:r>
            <a:endParaRPr lang="fr-FR" sz="200" dirty="0"/>
          </a:p>
        </p:txBody>
      </p:sp>
      <p:sp>
        <p:nvSpPr>
          <p:cNvPr id="7" name="Flèche droite 6"/>
          <p:cNvSpPr/>
          <p:nvPr/>
        </p:nvSpPr>
        <p:spPr>
          <a:xfrm>
            <a:off x="35496" y="1740648"/>
            <a:ext cx="9001000" cy="1976384"/>
          </a:xfrm>
          <a:prstGeom prst="rightArrow">
            <a:avLst>
              <a:gd name="adj1" fmla="val 78929"/>
              <a:gd name="adj2" fmla="val 2301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618" y="2060848"/>
            <a:ext cx="1878614" cy="1347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35495" y="4797152"/>
            <a:ext cx="8568953" cy="400110"/>
          </a:xfrm>
          <a:prstGeom prst="rect">
            <a:avLst/>
          </a:prstGeom>
          <a:noFill/>
        </p:spPr>
        <p:txBody>
          <a:bodyPr wrap="square" rtlCol="0">
            <a:spAutoFit/>
          </a:bodyPr>
          <a:lstStyle/>
          <a:p>
            <a:r>
              <a:rPr lang="fr-FR" sz="2000" b="1" dirty="0" smtClean="0">
                <a:solidFill>
                  <a:schemeClr val="bg1"/>
                </a:solidFill>
              </a:rPr>
              <a:t>1850                                                         2018                                                            2300</a:t>
            </a:r>
            <a:endParaRPr lang="fr-FR" sz="2000" b="1" dirty="0">
              <a:solidFill>
                <a:schemeClr val="bg1"/>
              </a:solidFill>
            </a:endParaRPr>
          </a:p>
        </p:txBody>
      </p:sp>
      <p:sp>
        <p:nvSpPr>
          <p:cNvPr id="9" name="Flèche droite 8"/>
          <p:cNvSpPr/>
          <p:nvPr/>
        </p:nvSpPr>
        <p:spPr>
          <a:xfrm>
            <a:off x="86618" y="4653136"/>
            <a:ext cx="8949878" cy="2016224"/>
          </a:xfrm>
          <a:prstGeom prst="rightArrow">
            <a:avLst>
              <a:gd name="adj1" fmla="val 80147"/>
              <a:gd name="adj2" fmla="val 25330"/>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p:cNvSpPr/>
          <p:nvPr/>
        </p:nvSpPr>
        <p:spPr>
          <a:xfrm>
            <a:off x="-36512" y="3377897"/>
            <a:ext cx="845840" cy="123111"/>
          </a:xfrm>
          <a:prstGeom prst="rect">
            <a:avLst/>
          </a:prstGeom>
        </p:spPr>
        <p:txBody>
          <a:bodyPr wrap="square">
            <a:spAutoFit/>
          </a:bodyPr>
          <a:lstStyle/>
          <a:p>
            <a:r>
              <a:rPr lang="fr-FR" sz="200" dirty="0">
                <a:hlinkClick r:id="rId9"/>
              </a:rPr>
              <a:t>http://</a:t>
            </a:r>
            <a:r>
              <a:rPr lang="fr-FR" sz="200" dirty="0" smtClean="0">
                <a:hlinkClick r:id="rId9"/>
              </a:rPr>
              <a:t>www.lemiroirdutemps.com/article-25764740.html</a:t>
            </a:r>
            <a:r>
              <a:rPr lang="fr-FR" sz="200" dirty="0" smtClean="0"/>
              <a:t> </a:t>
            </a:r>
            <a:endParaRPr lang="fr-FR" sz="200" dirty="0"/>
          </a:p>
        </p:txBody>
      </p:sp>
      <p:pic>
        <p:nvPicPr>
          <p:cNvPr id="1031"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92280" y="1988840"/>
            <a:ext cx="1445504" cy="1429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60209" y="1988840"/>
            <a:ext cx="1532917" cy="14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563888" y="3377897"/>
            <a:ext cx="1637928" cy="123111"/>
          </a:xfrm>
          <a:prstGeom prst="rect">
            <a:avLst/>
          </a:prstGeom>
        </p:spPr>
        <p:txBody>
          <a:bodyPr wrap="square">
            <a:spAutoFit/>
          </a:bodyPr>
          <a:lstStyle/>
          <a:p>
            <a:r>
              <a:rPr lang="fr-FR" sz="200" dirty="0">
                <a:hlinkClick r:id="rId12"/>
              </a:rPr>
              <a:t>http://www.laterredufutur.com/accueil/quand-la-terre-etait-une-boule-de-neige/sturtian-glaciation-cryogenian-period</a:t>
            </a:r>
            <a:r>
              <a:rPr lang="fr-FR" sz="200" dirty="0" smtClean="0">
                <a:hlinkClick r:id="rId12"/>
              </a:rPr>
              <a:t>/</a:t>
            </a:r>
            <a:r>
              <a:rPr lang="fr-FR" sz="200" dirty="0" smtClean="0"/>
              <a:t> </a:t>
            </a:r>
            <a:endParaRPr lang="fr-FR" sz="200" dirty="0"/>
          </a:p>
        </p:txBody>
      </p:sp>
      <p:sp>
        <p:nvSpPr>
          <p:cNvPr id="12" name="ZoneTexte 11"/>
          <p:cNvSpPr txBox="1"/>
          <p:nvPr/>
        </p:nvSpPr>
        <p:spPr>
          <a:xfrm>
            <a:off x="-36512" y="1907540"/>
            <a:ext cx="8568952" cy="369332"/>
          </a:xfrm>
          <a:prstGeom prst="rect">
            <a:avLst/>
          </a:prstGeom>
          <a:noFill/>
        </p:spPr>
        <p:txBody>
          <a:bodyPr wrap="square" rtlCol="0">
            <a:spAutoFit/>
          </a:bodyPr>
          <a:lstStyle/>
          <a:p>
            <a:r>
              <a:rPr lang="fr-FR" b="1" dirty="0" smtClean="0">
                <a:solidFill>
                  <a:schemeClr val="bg1"/>
                </a:solidFill>
              </a:rPr>
              <a:t>- 4,5 Ga                                                - 2,3 Ga                                                          0 </a:t>
            </a:r>
            <a:r>
              <a:rPr lang="fr-FR" b="1" dirty="0">
                <a:solidFill>
                  <a:schemeClr val="bg1"/>
                </a:solidFill>
              </a:rPr>
              <a:t>G</a:t>
            </a:r>
            <a:r>
              <a:rPr lang="fr-FR" b="1" dirty="0" smtClean="0">
                <a:solidFill>
                  <a:schemeClr val="bg1"/>
                </a:solidFill>
              </a:rPr>
              <a:t>a</a:t>
            </a:r>
            <a:endParaRPr lang="fr-FR" b="1" dirty="0">
              <a:solidFill>
                <a:schemeClr val="bg1"/>
              </a:solidFill>
            </a:endParaRPr>
          </a:p>
        </p:txBody>
      </p:sp>
      <p:sp>
        <p:nvSpPr>
          <p:cNvPr id="3" name="Rectangle 2"/>
          <p:cNvSpPr/>
          <p:nvPr/>
        </p:nvSpPr>
        <p:spPr>
          <a:xfrm>
            <a:off x="-36512" y="1907540"/>
            <a:ext cx="9073008" cy="20255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13"/>
          <p:cNvSpPr/>
          <p:nvPr/>
        </p:nvSpPr>
        <p:spPr>
          <a:xfrm>
            <a:off x="8460432" y="1556792"/>
            <a:ext cx="683568" cy="18826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ZoneTexte 19"/>
          <p:cNvSpPr txBox="1"/>
          <p:nvPr/>
        </p:nvSpPr>
        <p:spPr>
          <a:xfrm>
            <a:off x="-36512" y="-22160"/>
            <a:ext cx="9217024" cy="2246769"/>
          </a:xfrm>
          <a:prstGeom prst="rect">
            <a:avLst/>
          </a:prstGeom>
          <a:noFill/>
        </p:spPr>
        <p:txBody>
          <a:bodyPr wrap="square" rtlCol="0">
            <a:spAutoFit/>
          </a:bodyPr>
          <a:lstStyle/>
          <a:p>
            <a:r>
              <a:rPr lang="fr-FR" sz="2750" b="1" dirty="0" smtClean="0">
                <a:solidFill>
                  <a:srgbClr val="FFFF00"/>
                </a:solidFill>
              </a:rPr>
              <a:t>Une difficulté : la relativité du temps. Par exemple, 450 ans de combustion de carbone fossile et de perturbations </a:t>
            </a:r>
            <a:r>
              <a:rPr lang="fr-FR" sz="2750" b="1" dirty="0">
                <a:solidFill>
                  <a:srgbClr val="FFFF00"/>
                </a:solidFill>
              </a:rPr>
              <a:t>intenses du </a:t>
            </a:r>
            <a:r>
              <a:rPr lang="fr-FR" sz="2750" b="1" dirty="0" smtClean="0">
                <a:solidFill>
                  <a:srgbClr val="FFFF00"/>
                </a:solidFill>
              </a:rPr>
              <a:t>climat </a:t>
            </a:r>
            <a:r>
              <a:rPr lang="fr-FR" sz="2750" b="1" dirty="0">
                <a:solidFill>
                  <a:srgbClr val="FFFF00"/>
                </a:solidFill>
              </a:rPr>
              <a:t>(avant qu’on ait tout épuisé</a:t>
            </a:r>
            <a:r>
              <a:rPr lang="fr-FR" sz="2750" b="1" dirty="0" smtClean="0">
                <a:solidFill>
                  <a:srgbClr val="FFFF00"/>
                </a:solidFill>
              </a:rPr>
              <a:t>), </a:t>
            </a:r>
            <a:r>
              <a:rPr lang="fr-FR" sz="2750" b="1" dirty="0">
                <a:solidFill>
                  <a:srgbClr val="FFFF00"/>
                </a:solidFill>
              </a:rPr>
              <a:t>450 ans qui nous paraissent si long </a:t>
            </a:r>
            <a:r>
              <a:rPr lang="fr-FR" sz="2750" b="1" dirty="0" smtClean="0">
                <a:solidFill>
                  <a:srgbClr val="FFFF00"/>
                </a:solidFill>
              </a:rPr>
              <a:t>(c’est comme depuis les Guerres de Religions et la St-Barthélémy), qu’est-ce que ça représente ? </a:t>
            </a:r>
          </a:p>
        </p:txBody>
      </p:sp>
    </p:spTree>
    <p:extLst>
      <p:ext uri="{BB962C8B-B14F-4D97-AF65-F5344CB8AC3E}">
        <p14:creationId xmlns:p14="http://schemas.microsoft.com/office/powerpoint/2010/main" val="20128894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27" y="72008"/>
            <a:ext cx="5327953" cy="674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9160" y="296551"/>
            <a:ext cx="5350213" cy="6858000"/>
          </a:xfrm>
          <a:prstGeom prst="rect">
            <a:avLst/>
          </a:prstGeom>
        </p:spPr>
      </p:pic>
      <p:sp>
        <p:nvSpPr>
          <p:cNvPr id="5" name="Flèche vers le bas 4"/>
          <p:cNvSpPr/>
          <p:nvPr/>
        </p:nvSpPr>
        <p:spPr>
          <a:xfrm>
            <a:off x="1979712" y="1736812"/>
            <a:ext cx="144016" cy="10801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vers le bas 5"/>
          <p:cNvSpPr/>
          <p:nvPr/>
        </p:nvSpPr>
        <p:spPr>
          <a:xfrm>
            <a:off x="4211960" y="1736812"/>
            <a:ext cx="144016" cy="108012"/>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6512" y="6669360"/>
            <a:ext cx="4572000" cy="153888"/>
          </a:xfrm>
          <a:prstGeom prst="rect">
            <a:avLst/>
          </a:prstGeom>
        </p:spPr>
        <p:txBody>
          <a:bodyPr>
            <a:spAutoFit/>
          </a:bodyPr>
          <a:lstStyle/>
          <a:p>
            <a:r>
              <a:rPr lang="fr-FR" sz="400" dirty="0">
                <a:hlinkClick r:id="rId4"/>
              </a:rPr>
              <a:t>https://</a:t>
            </a:r>
            <a:r>
              <a:rPr lang="fr-FR" sz="400" dirty="0" smtClean="0">
                <a:hlinkClick r:id="rId4"/>
              </a:rPr>
              <a:t>www.refletsdelaphysique.fr/articles/refdp/pdf/2017/04/refdp2017-55p6.pdf</a:t>
            </a:r>
            <a:r>
              <a:rPr lang="fr-FR" sz="400" dirty="0" smtClean="0"/>
              <a:t> </a:t>
            </a:r>
            <a:endParaRPr lang="fr-FR" sz="400" dirty="0"/>
          </a:p>
        </p:txBody>
      </p:sp>
      <p:sp>
        <p:nvSpPr>
          <p:cNvPr id="8" name="ZoneTexte 7"/>
          <p:cNvSpPr txBox="1"/>
          <p:nvPr/>
        </p:nvSpPr>
        <p:spPr>
          <a:xfrm>
            <a:off x="5364088" y="-27384"/>
            <a:ext cx="3779912" cy="6863417"/>
          </a:xfrm>
          <a:prstGeom prst="rect">
            <a:avLst/>
          </a:prstGeom>
          <a:noFill/>
        </p:spPr>
        <p:txBody>
          <a:bodyPr wrap="square" rtlCol="0">
            <a:spAutoFit/>
          </a:bodyPr>
          <a:lstStyle/>
          <a:p>
            <a:r>
              <a:rPr lang="fr-FR" sz="2800" b="1" dirty="0" smtClean="0">
                <a:solidFill>
                  <a:srgbClr val="FFFF00"/>
                </a:solidFill>
              </a:rPr>
              <a:t>La température se déduit de données géologiques, paléontologiques …</a:t>
            </a:r>
          </a:p>
          <a:p>
            <a:endParaRPr lang="fr-FR" sz="1000" b="1" dirty="0">
              <a:solidFill>
                <a:srgbClr val="FFFF00"/>
              </a:solidFill>
            </a:endParaRPr>
          </a:p>
          <a:p>
            <a:r>
              <a:rPr lang="fr-FR" sz="2800" b="1" dirty="0" smtClean="0">
                <a:solidFill>
                  <a:srgbClr val="FFFF00"/>
                </a:solidFill>
              </a:rPr>
              <a:t>Le CO</a:t>
            </a:r>
            <a:r>
              <a:rPr lang="fr-FR" sz="2800" b="1" baseline="-25000" dirty="0" smtClean="0">
                <a:solidFill>
                  <a:srgbClr val="FFFF00"/>
                </a:solidFill>
              </a:rPr>
              <a:t>2</a:t>
            </a:r>
            <a:r>
              <a:rPr lang="fr-FR" sz="2800" b="1" dirty="0" smtClean="0">
                <a:solidFill>
                  <a:srgbClr val="FFFF00"/>
                </a:solidFill>
              </a:rPr>
              <a:t> se déduit de données géologiques , </a:t>
            </a:r>
            <a:r>
              <a:rPr lang="fr-FR" sz="2800" b="1" dirty="0" err="1" smtClean="0">
                <a:solidFill>
                  <a:srgbClr val="FFFF00"/>
                </a:solidFill>
              </a:rPr>
              <a:t>paléobiologiques</a:t>
            </a:r>
            <a:r>
              <a:rPr lang="fr-FR" sz="2800" b="1" dirty="0" smtClean="0">
                <a:solidFill>
                  <a:srgbClr val="FFFF00"/>
                </a:solidFill>
              </a:rPr>
              <a:t> … indirectement liées à la teneur en CO</a:t>
            </a:r>
            <a:r>
              <a:rPr lang="fr-FR" sz="2800" b="1" baseline="-25000" dirty="0" smtClean="0">
                <a:solidFill>
                  <a:srgbClr val="FFFF00"/>
                </a:solidFill>
              </a:rPr>
              <a:t>2</a:t>
            </a:r>
            <a:r>
              <a:rPr lang="fr-FR" sz="2800" b="1" dirty="0" smtClean="0">
                <a:solidFill>
                  <a:srgbClr val="FFFF00"/>
                </a:solidFill>
              </a:rPr>
              <a:t> atmosphérique.</a:t>
            </a:r>
          </a:p>
          <a:p>
            <a:endParaRPr lang="fr-FR" sz="1000" b="1" dirty="0">
              <a:solidFill>
                <a:srgbClr val="FFFF00"/>
              </a:solidFill>
            </a:endParaRPr>
          </a:p>
          <a:p>
            <a:r>
              <a:rPr lang="fr-FR" sz="2800" b="1" dirty="0" smtClean="0">
                <a:solidFill>
                  <a:srgbClr val="FFFF00"/>
                </a:solidFill>
              </a:rPr>
              <a:t>On voit une très nette baisse de température (-8 à 12°C) qui semble corrélée à une baisse du CO</a:t>
            </a:r>
            <a:r>
              <a:rPr lang="fr-FR" sz="2800" b="1" baseline="-25000" dirty="0" smtClean="0">
                <a:solidFill>
                  <a:srgbClr val="FFFF00"/>
                </a:solidFill>
              </a:rPr>
              <a:t>2</a:t>
            </a:r>
            <a:r>
              <a:rPr lang="fr-FR" sz="2800" b="1" dirty="0" smtClean="0">
                <a:solidFill>
                  <a:srgbClr val="FFFF00"/>
                </a:solidFill>
              </a:rPr>
              <a:t> ( /4)</a:t>
            </a:r>
            <a:endParaRPr lang="fr-FR" sz="2800" b="1" dirty="0">
              <a:solidFill>
                <a:srgbClr val="FFFF00"/>
              </a:solidFill>
            </a:endParaRPr>
          </a:p>
        </p:txBody>
      </p:sp>
      <p:sp>
        <p:nvSpPr>
          <p:cNvPr id="10" name="Forme libre 9"/>
          <p:cNvSpPr/>
          <p:nvPr/>
        </p:nvSpPr>
        <p:spPr>
          <a:xfrm>
            <a:off x="1024467" y="1618826"/>
            <a:ext cx="4195233" cy="0"/>
          </a:xfrm>
          <a:custGeom>
            <a:avLst/>
            <a:gdLst>
              <a:gd name="connsiteX0" fmla="*/ 0 w 4195233"/>
              <a:gd name="connsiteY0" fmla="*/ 0 h 0"/>
              <a:gd name="connsiteX1" fmla="*/ 4195233 w 4195233"/>
              <a:gd name="connsiteY1" fmla="*/ 0 h 0"/>
            </a:gdLst>
            <a:ahLst/>
            <a:cxnLst>
              <a:cxn ang="0">
                <a:pos x="connsiteX0" y="connsiteY0"/>
              </a:cxn>
              <a:cxn ang="0">
                <a:pos x="connsiteX1" y="connsiteY1"/>
              </a:cxn>
            </a:cxnLst>
            <a:rect l="l" t="t" r="r" b="b"/>
            <a:pathLst>
              <a:path w="4195233">
                <a:moveTo>
                  <a:pt x="0" y="0"/>
                </a:moveTo>
                <a:lnTo>
                  <a:pt x="4195233" y="0"/>
                </a:lnTo>
              </a:path>
            </a:pathLst>
          </a:cu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10"/>
          <p:cNvSpPr/>
          <p:nvPr/>
        </p:nvSpPr>
        <p:spPr>
          <a:xfrm>
            <a:off x="1043608" y="5661248"/>
            <a:ext cx="4195233" cy="0"/>
          </a:xfrm>
          <a:custGeom>
            <a:avLst/>
            <a:gdLst>
              <a:gd name="connsiteX0" fmla="*/ 0 w 4195233"/>
              <a:gd name="connsiteY0" fmla="*/ 0 h 0"/>
              <a:gd name="connsiteX1" fmla="*/ 4195233 w 4195233"/>
              <a:gd name="connsiteY1" fmla="*/ 0 h 0"/>
            </a:gdLst>
            <a:ahLst/>
            <a:cxnLst>
              <a:cxn ang="0">
                <a:pos x="connsiteX0" y="connsiteY0"/>
              </a:cxn>
              <a:cxn ang="0">
                <a:pos x="connsiteX1" y="connsiteY1"/>
              </a:cxn>
            </a:cxnLst>
            <a:rect l="l" t="t" r="r" b="b"/>
            <a:pathLst>
              <a:path w="4195233">
                <a:moveTo>
                  <a:pt x="0" y="0"/>
                </a:moveTo>
                <a:lnTo>
                  <a:pt x="4195233" y="0"/>
                </a:ln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926366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3850"/>
            <a:ext cx="6161278" cy="3144818"/>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811" y="3082462"/>
            <a:ext cx="5757701" cy="2938826"/>
          </a:xfrm>
          <a:prstGeom prst="rect">
            <a:avLst/>
          </a:prstGeom>
        </p:spPr>
      </p:pic>
      <p:sp>
        <p:nvSpPr>
          <p:cNvPr id="10" name="ZoneTexte 9"/>
          <p:cNvSpPr txBox="1"/>
          <p:nvPr/>
        </p:nvSpPr>
        <p:spPr>
          <a:xfrm>
            <a:off x="5050524" y="116632"/>
            <a:ext cx="1393684" cy="461665"/>
          </a:xfrm>
          <a:prstGeom prst="rect">
            <a:avLst/>
          </a:prstGeom>
          <a:noFill/>
        </p:spPr>
        <p:txBody>
          <a:bodyPr wrap="square" rtlCol="0">
            <a:spAutoFit/>
          </a:bodyPr>
          <a:lstStyle/>
          <a:p>
            <a:r>
              <a:rPr lang="fr-FR" sz="2400" b="1" dirty="0" smtClean="0">
                <a:solidFill>
                  <a:schemeClr val="bg1"/>
                </a:solidFill>
              </a:rPr>
              <a:t>-15 Ma</a:t>
            </a:r>
            <a:endParaRPr lang="fr-FR" sz="2400" b="1" dirty="0">
              <a:solidFill>
                <a:schemeClr val="bg1"/>
              </a:solidFill>
            </a:endParaRPr>
          </a:p>
        </p:txBody>
      </p:sp>
      <p:sp>
        <p:nvSpPr>
          <p:cNvPr id="11" name="ZoneTexte 10"/>
          <p:cNvSpPr txBox="1"/>
          <p:nvPr/>
        </p:nvSpPr>
        <p:spPr>
          <a:xfrm>
            <a:off x="8100392" y="3140968"/>
            <a:ext cx="1393684" cy="461665"/>
          </a:xfrm>
          <a:prstGeom prst="rect">
            <a:avLst/>
          </a:prstGeom>
          <a:noFill/>
        </p:spPr>
        <p:txBody>
          <a:bodyPr wrap="square" rtlCol="0">
            <a:spAutoFit/>
          </a:bodyPr>
          <a:lstStyle/>
          <a:p>
            <a:r>
              <a:rPr lang="fr-FR" sz="2400" b="1" dirty="0" smtClean="0">
                <a:solidFill>
                  <a:schemeClr val="bg1"/>
                </a:solidFill>
              </a:rPr>
              <a:t>-50 Ma</a:t>
            </a:r>
            <a:endParaRPr lang="fr-FR" sz="2400" b="1" dirty="0">
              <a:solidFill>
                <a:schemeClr val="bg1"/>
              </a:solidFill>
            </a:endParaRPr>
          </a:p>
        </p:txBody>
      </p:sp>
      <p:sp>
        <p:nvSpPr>
          <p:cNvPr id="2" name="ZoneTexte 1"/>
          <p:cNvSpPr txBox="1"/>
          <p:nvPr/>
        </p:nvSpPr>
        <p:spPr>
          <a:xfrm>
            <a:off x="0" y="2996952"/>
            <a:ext cx="4283968" cy="3108543"/>
          </a:xfrm>
          <a:prstGeom prst="rect">
            <a:avLst/>
          </a:prstGeom>
          <a:noFill/>
        </p:spPr>
        <p:txBody>
          <a:bodyPr wrap="square" rtlCol="0">
            <a:spAutoFit/>
          </a:bodyPr>
          <a:lstStyle/>
          <a:p>
            <a:r>
              <a:rPr lang="fr-FR" sz="2800" b="1" dirty="0" smtClean="0">
                <a:solidFill>
                  <a:srgbClr val="FFFF00"/>
                </a:solidFill>
              </a:rPr>
              <a:t>Première cause : les séparations </a:t>
            </a:r>
          </a:p>
          <a:p>
            <a:r>
              <a:rPr lang="fr-FR" sz="2800" b="1" dirty="0" smtClean="0">
                <a:solidFill>
                  <a:srgbClr val="FFFF00"/>
                </a:solidFill>
              </a:rPr>
              <a:t>Antarctique / Australie </a:t>
            </a:r>
          </a:p>
          <a:p>
            <a:r>
              <a:rPr lang="fr-FR" sz="2800" b="1" dirty="0" smtClean="0">
                <a:solidFill>
                  <a:srgbClr val="FFFF00"/>
                </a:solidFill>
              </a:rPr>
              <a:t>et Antarctique / </a:t>
            </a:r>
          </a:p>
          <a:p>
            <a:r>
              <a:rPr lang="fr-FR" sz="2800" b="1" dirty="0" smtClean="0">
                <a:solidFill>
                  <a:srgbClr val="FFFF00"/>
                </a:solidFill>
              </a:rPr>
              <a:t>Patagonie permettent l’établissement d’un courant </a:t>
            </a:r>
            <a:r>
              <a:rPr lang="fr-FR" sz="2800" b="1" dirty="0" err="1" smtClean="0">
                <a:solidFill>
                  <a:srgbClr val="FFFF00"/>
                </a:solidFill>
              </a:rPr>
              <a:t>circum</a:t>
            </a:r>
            <a:r>
              <a:rPr lang="fr-FR" sz="2800" b="1" dirty="0" smtClean="0">
                <a:solidFill>
                  <a:srgbClr val="FFFF00"/>
                </a:solidFill>
              </a:rPr>
              <a:t>-antarctique</a:t>
            </a:r>
          </a:p>
        </p:txBody>
      </p:sp>
      <p:sp>
        <p:nvSpPr>
          <p:cNvPr id="7" name="Forme libre 6"/>
          <p:cNvSpPr/>
          <p:nvPr/>
        </p:nvSpPr>
        <p:spPr>
          <a:xfrm>
            <a:off x="1701209" y="2582384"/>
            <a:ext cx="3179135" cy="277774"/>
          </a:xfrm>
          <a:custGeom>
            <a:avLst/>
            <a:gdLst>
              <a:gd name="connsiteX0" fmla="*/ 0 w 3179135"/>
              <a:gd name="connsiteY0" fmla="*/ 277774 h 277774"/>
              <a:gd name="connsiteX1" fmla="*/ 627321 w 3179135"/>
              <a:gd name="connsiteY1" fmla="*/ 128918 h 277774"/>
              <a:gd name="connsiteX2" fmla="*/ 1233377 w 3179135"/>
              <a:gd name="connsiteY2" fmla="*/ 65123 h 277774"/>
              <a:gd name="connsiteX3" fmla="*/ 1945758 w 3179135"/>
              <a:gd name="connsiteY3" fmla="*/ 1328 h 277774"/>
              <a:gd name="connsiteX4" fmla="*/ 2785731 w 3179135"/>
              <a:gd name="connsiteY4" fmla="*/ 33225 h 277774"/>
              <a:gd name="connsiteX5" fmla="*/ 3179135 w 3179135"/>
              <a:gd name="connsiteY5" fmla="*/ 160816 h 27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9135" h="277774">
                <a:moveTo>
                  <a:pt x="0" y="277774"/>
                </a:moveTo>
                <a:cubicBezTo>
                  <a:pt x="210879" y="221067"/>
                  <a:pt x="421758" y="164360"/>
                  <a:pt x="627321" y="128918"/>
                </a:cubicBezTo>
                <a:cubicBezTo>
                  <a:pt x="832884" y="93476"/>
                  <a:pt x="1233377" y="65123"/>
                  <a:pt x="1233377" y="65123"/>
                </a:cubicBezTo>
                <a:cubicBezTo>
                  <a:pt x="1453117" y="43858"/>
                  <a:pt x="1687032" y="6644"/>
                  <a:pt x="1945758" y="1328"/>
                </a:cubicBezTo>
                <a:cubicBezTo>
                  <a:pt x="2204484" y="-3988"/>
                  <a:pt x="2580168" y="6644"/>
                  <a:pt x="2785731" y="33225"/>
                </a:cubicBezTo>
                <a:cubicBezTo>
                  <a:pt x="2991294" y="59806"/>
                  <a:pt x="3085214" y="110311"/>
                  <a:pt x="3179135" y="160816"/>
                </a:cubicBezTo>
              </a:path>
            </a:pathLst>
          </a:custGeom>
          <a:noFill/>
          <a:ln w="762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riangle isocèle 7"/>
          <p:cNvSpPr/>
          <p:nvPr/>
        </p:nvSpPr>
        <p:spPr>
          <a:xfrm rot="5239713">
            <a:off x="3203848" y="2348880"/>
            <a:ext cx="360040" cy="504056"/>
          </a:xfrm>
          <a:prstGeom prst="triangl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36512" y="5981982"/>
            <a:ext cx="9180512" cy="954107"/>
          </a:xfrm>
          <a:prstGeom prst="rect">
            <a:avLst/>
          </a:prstGeom>
          <a:noFill/>
        </p:spPr>
        <p:txBody>
          <a:bodyPr wrap="square" rtlCol="0">
            <a:spAutoFit/>
          </a:bodyPr>
          <a:lstStyle/>
          <a:p>
            <a:r>
              <a:rPr lang="fr-FR" sz="2800" b="1" dirty="0">
                <a:solidFill>
                  <a:srgbClr val="FFFF00"/>
                </a:solidFill>
              </a:rPr>
              <a:t>c</a:t>
            </a:r>
            <a:r>
              <a:rPr lang="fr-FR" sz="2800" b="1" dirty="0" smtClean="0">
                <a:solidFill>
                  <a:srgbClr val="FFFF00"/>
                </a:solidFill>
              </a:rPr>
              <a:t>e qui modifie complètement la température de tout l’océan et par la même le climat mondial. </a:t>
            </a:r>
            <a:endParaRPr lang="fr-FR" sz="2800" b="1" dirty="0">
              <a:solidFill>
                <a:srgbClr val="FFFF00"/>
              </a:solidFill>
            </a:endParaRPr>
          </a:p>
        </p:txBody>
      </p:sp>
      <p:sp>
        <p:nvSpPr>
          <p:cNvPr id="5" name="ZoneTexte 4"/>
          <p:cNvSpPr txBox="1"/>
          <p:nvPr/>
        </p:nvSpPr>
        <p:spPr>
          <a:xfrm>
            <a:off x="7236296" y="5229200"/>
            <a:ext cx="504056" cy="707886"/>
          </a:xfrm>
          <a:prstGeom prst="rect">
            <a:avLst/>
          </a:prstGeom>
          <a:noFill/>
        </p:spPr>
        <p:txBody>
          <a:bodyPr wrap="square" rtlCol="0">
            <a:spAutoFit/>
          </a:bodyPr>
          <a:lstStyle/>
          <a:p>
            <a:r>
              <a:rPr lang="fr-FR" sz="4000" b="1" dirty="0">
                <a:solidFill>
                  <a:srgbClr val="FF0000"/>
                </a:solidFill>
              </a:rPr>
              <a:t>X</a:t>
            </a:r>
          </a:p>
        </p:txBody>
      </p:sp>
      <p:sp>
        <p:nvSpPr>
          <p:cNvPr id="13" name="Forme libre 12"/>
          <p:cNvSpPr/>
          <p:nvPr/>
        </p:nvSpPr>
        <p:spPr>
          <a:xfrm>
            <a:off x="5796136" y="5517232"/>
            <a:ext cx="56382" cy="45719"/>
          </a:xfrm>
          <a:custGeom>
            <a:avLst/>
            <a:gdLst>
              <a:gd name="connsiteX0" fmla="*/ 1 w 72405"/>
              <a:gd name="connsiteY0" fmla="*/ 15278 h 51473"/>
              <a:gd name="connsiteX1" fmla="*/ 57151 w 72405"/>
              <a:gd name="connsiteY1" fmla="*/ 51473 h 51473"/>
              <a:gd name="connsiteX2" fmla="*/ 72391 w 72405"/>
              <a:gd name="connsiteY2" fmla="*/ 15278 h 51473"/>
              <a:gd name="connsiteX3" fmla="*/ 59056 w 72405"/>
              <a:gd name="connsiteY3" fmla="*/ 38 h 51473"/>
              <a:gd name="connsiteX4" fmla="*/ 1 w 72405"/>
              <a:gd name="connsiteY4" fmla="*/ 15278 h 51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05" h="51473">
                <a:moveTo>
                  <a:pt x="1" y="15278"/>
                </a:moveTo>
                <a:cubicBezTo>
                  <a:pt x="-316" y="23850"/>
                  <a:pt x="45086" y="51473"/>
                  <a:pt x="57151" y="51473"/>
                </a:cubicBezTo>
                <a:cubicBezTo>
                  <a:pt x="69216" y="51473"/>
                  <a:pt x="72074" y="23850"/>
                  <a:pt x="72391" y="15278"/>
                </a:cubicBezTo>
                <a:cubicBezTo>
                  <a:pt x="72708" y="6706"/>
                  <a:pt x="67628" y="-597"/>
                  <a:pt x="59056" y="38"/>
                </a:cubicBezTo>
                <a:cubicBezTo>
                  <a:pt x="50484" y="673"/>
                  <a:pt x="318" y="6706"/>
                  <a:pt x="1" y="15278"/>
                </a:cubicBezTo>
                <a:close/>
              </a:path>
            </a:pathLst>
          </a:custGeom>
          <a:solidFill>
            <a:srgbClr val="0E6C2D"/>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orme libre 13"/>
          <p:cNvSpPr/>
          <p:nvPr/>
        </p:nvSpPr>
        <p:spPr>
          <a:xfrm rot="16200000">
            <a:off x="5894433" y="5589241"/>
            <a:ext cx="45719" cy="45719"/>
          </a:xfrm>
          <a:custGeom>
            <a:avLst/>
            <a:gdLst>
              <a:gd name="connsiteX0" fmla="*/ 1 w 72405"/>
              <a:gd name="connsiteY0" fmla="*/ 15278 h 51473"/>
              <a:gd name="connsiteX1" fmla="*/ 57151 w 72405"/>
              <a:gd name="connsiteY1" fmla="*/ 51473 h 51473"/>
              <a:gd name="connsiteX2" fmla="*/ 72391 w 72405"/>
              <a:gd name="connsiteY2" fmla="*/ 15278 h 51473"/>
              <a:gd name="connsiteX3" fmla="*/ 59056 w 72405"/>
              <a:gd name="connsiteY3" fmla="*/ 38 h 51473"/>
              <a:gd name="connsiteX4" fmla="*/ 1 w 72405"/>
              <a:gd name="connsiteY4" fmla="*/ 15278 h 51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05" h="51473">
                <a:moveTo>
                  <a:pt x="1" y="15278"/>
                </a:moveTo>
                <a:cubicBezTo>
                  <a:pt x="-316" y="23850"/>
                  <a:pt x="45086" y="51473"/>
                  <a:pt x="57151" y="51473"/>
                </a:cubicBezTo>
                <a:cubicBezTo>
                  <a:pt x="69216" y="51473"/>
                  <a:pt x="72074" y="23850"/>
                  <a:pt x="72391" y="15278"/>
                </a:cubicBezTo>
                <a:cubicBezTo>
                  <a:pt x="72708" y="6706"/>
                  <a:pt x="67628" y="-597"/>
                  <a:pt x="59056" y="38"/>
                </a:cubicBezTo>
                <a:cubicBezTo>
                  <a:pt x="50484" y="673"/>
                  <a:pt x="318" y="6706"/>
                  <a:pt x="1" y="15278"/>
                </a:cubicBezTo>
                <a:close/>
              </a:path>
            </a:pathLst>
          </a:custGeom>
          <a:solidFill>
            <a:srgbClr val="0E6C2D"/>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5495338" y="5258157"/>
            <a:ext cx="504056" cy="707886"/>
          </a:xfrm>
          <a:prstGeom prst="rect">
            <a:avLst/>
          </a:prstGeom>
          <a:noFill/>
        </p:spPr>
        <p:txBody>
          <a:bodyPr wrap="square" rtlCol="0">
            <a:spAutoFit/>
          </a:bodyPr>
          <a:lstStyle/>
          <a:p>
            <a:r>
              <a:rPr lang="fr-FR" sz="4000" b="1" dirty="0">
                <a:solidFill>
                  <a:srgbClr val="FF0000"/>
                </a:solidFill>
              </a:rPr>
              <a:t>X</a:t>
            </a:r>
          </a:p>
        </p:txBody>
      </p:sp>
      <p:sp>
        <p:nvSpPr>
          <p:cNvPr id="15" name="Forme libre 14"/>
          <p:cNvSpPr/>
          <p:nvPr/>
        </p:nvSpPr>
        <p:spPr>
          <a:xfrm>
            <a:off x="5707728" y="5494372"/>
            <a:ext cx="45719" cy="45719"/>
          </a:xfrm>
          <a:custGeom>
            <a:avLst/>
            <a:gdLst>
              <a:gd name="connsiteX0" fmla="*/ 1 w 72405"/>
              <a:gd name="connsiteY0" fmla="*/ 15278 h 51473"/>
              <a:gd name="connsiteX1" fmla="*/ 57151 w 72405"/>
              <a:gd name="connsiteY1" fmla="*/ 51473 h 51473"/>
              <a:gd name="connsiteX2" fmla="*/ 72391 w 72405"/>
              <a:gd name="connsiteY2" fmla="*/ 15278 h 51473"/>
              <a:gd name="connsiteX3" fmla="*/ 59056 w 72405"/>
              <a:gd name="connsiteY3" fmla="*/ 38 h 51473"/>
              <a:gd name="connsiteX4" fmla="*/ 1 w 72405"/>
              <a:gd name="connsiteY4" fmla="*/ 15278 h 51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05" h="51473">
                <a:moveTo>
                  <a:pt x="1" y="15278"/>
                </a:moveTo>
                <a:cubicBezTo>
                  <a:pt x="-316" y="23850"/>
                  <a:pt x="45086" y="51473"/>
                  <a:pt x="57151" y="51473"/>
                </a:cubicBezTo>
                <a:cubicBezTo>
                  <a:pt x="69216" y="51473"/>
                  <a:pt x="72074" y="23850"/>
                  <a:pt x="72391" y="15278"/>
                </a:cubicBezTo>
                <a:cubicBezTo>
                  <a:pt x="72708" y="6706"/>
                  <a:pt x="67628" y="-597"/>
                  <a:pt x="59056" y="38"/>
                </a:cubicBezTo>
                <a:cubicBezTo>
                  <a:pt x="50484" y="673"/>
                  <a:pt x="318" y="6706"/>
                  <a:pt x="1" y="15278"/>
                </a:cubicBezTo>
                <a:close/>
              </a:path>
            </a:pathLst>
          </a:custGeom>
          <a:solidFill>
            <a:srgbClr val="0E6C2D"/>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orme libre 15"/>
          <p:cNvSpPr/>
          <p:nvPr/>
        </p:nvSpPr>
        <p:spPr>
          <a:xfrm>
            <a:off x="5856877" y="5652019"/>
            <a:ext cx="45719" cy="45719"/>
          </a:xfrm>
          <a:custGeom>
            <a:avLst/>
            <a:gdLst>
              <a:gd name="connsiteX0" fmla="*/ 1 w 72405"/>
              <a:gd name="connsiteY0" fmla="*/ 15278 h 51473"/>
              <a:gd name="connsiteX1" fmla="*/ 57151 w 72405"/>
              <a:gd name="connsiteY1" fmla="*/ 51473 h 51473"/>
              <a:gd name="connsiteX2" fmla="*/ 72391 w 72405"/>
              <a:gd name="connsiteY2" fmla="*/ 15278 h 51473"/>
              <a:gd name="connsiteX3" fmla="*/ 59056 w 72405"/>
              <a:gd name="connsiteY3" fmla="*/ 38 h 51473"/>
              <a:gd name="connsiteX4" fmla="*/ 1 w 72405"/>
              <a:gd name="connsiteY4" fmla="*/ 15278 h 51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05" h="51473">
                <a:moveTo>
                  <a:pt x="1" y="15278"/>
                </a:moveTo>
                <a:cubicBezTo>
                  <a:pt x="-316" y="23850"/>
                  <a:pt x="45086" y="51473"/>
                  <a:pt x="57151" y="51473"/>
                </a:cubicBezTo>
                <a:cubicBezTo>
                  <a:pt x="69216" y="51473"/>
                  <a:pt x="72074" y="23850"/>
                  <a:pt x="72391" y="15278"/>
                </a:cubicBezTo>
                <a:cubicBezTo>
                  <a:pt x="72708" y="6706"/>
                  <a:pt x="67628" y="-597"/>
                  <a:pt x="59056" y="38"/>
                </a:cubicBezTo>
                <a:cubicBezTo>
                  <a:pt x="50484" y="673"/>
                  <a:pt x="318" y="6706"/>
                  <a:pt x="1" y="15278"/>
                </a:cubicBezTo>
                <a:close/>
              </a:path>
            </a:pathLst>
          </a:custGeom>
          <a:solidFill>
            <a:srgbClr val="0E6C2D"/>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orme libre 16"/>
          <p:cNvSpPr/>
          <p:nvPr/>
        </p:nvSpPr>
        <p:spPr>
          <a:xfrm>
            <a:off x="5852518" y="5560283"/>
            <a:ext cx="45719" cy="45719"/>
          </a:xfrm>
          <a:custGeom>
            <a:avLst/>
            <a:gdLst>
              <a:gd name="connsiteX0" fmla="*/ 1 w 72405"/>
              <a:gd name="connsiteY0" fmla="*/ 15278 h 51473"/>
              <a:gd name="connsiteX1" fmla="*/ 57151 w 72405"/>
              <a:gd name="connsiteY1" fmla="*/ 51473 h 51473"/>
              <a:gd name="connsiteX2" fmla="*/ 72391 w 72405"/>
              <a:gd name="connsiteY2" fmla="*/ 15278 h 51473"/>
              <a:gd name="connsiteX3" fmla="*/ 59056 w 72405"/>
              <a:gd name="connsiteY3" fmla="*/ 38 h 51473"/>
              <a:gd name="connsiteX4" fmla="*/ 1 w 72405"/>
              <a:gd name="connsiteY4" fmla="*/ 15278 h 51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05" h="51473">
                <a:moveTo>
                  <a:pt x="1" y="15278"/>
                </a:moveTo>
                <a:cubicBezTo>
                  <a:pt x="-316" y="23850"/>
                  <a:pt x="45086" y="51473"/>
                  <a:pt x="57151" y="51473"/>
                </a:cubicBezTo>
                <a:cubicBezTo>
                  <a:pt x="69216" y="51473"/>
                  <a:pt x="72074" y="23850"/>
                  <a:pt x="72391" y="15278"/>
                </a:cubicBezTo>
                <a:cubicBezTo>
                  <a:pt x="72708" y="6706"/>
                  <a:pt x="67628" y="-597"/>
                  <a:pt x="59056" y="38"/>
                </a:cubicBezTo>
                <a:cubicBezTo>
                  <a:pt x="50484" y="673"/>
                  <a:pt x="318" y="6706"/>
                  <a:pt x="1" y="15278"/>
                </a:cubicBezTo>
                <a:close/>
              </a:path>
            </a:pathLst>
          </a:custGeom>
          <a:solidFill>
            <a:srgbClr val="0E6C2D"/>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orme libre 17"/>
          <p:cNvSpPr/>
          <p:nvPr/>
        </p:nvSpPr>
        <p:spPr>
          <a:xfrm>
            <a:off x="5753447" y="5483294"/>
            <a:ext cx="45719" cy="45719"/>
          </a:xfrm>
          <a:custGeom>
            <a:avLst/>
            <a:gdLst>
              <a:gd name="connsiteX0" fmla="*/ 1 w 72405"/>
              <a:gd name="connsiteY0" fmla="*/ 15278 h 51473"/>
              <a:gd name="connsiteX1" fmla="*/ 57151 w 72405"/>
              <a:gd name="connsiteY1" fmla="*/ 51473 h 51473"/>
              <a:gd name="connsiteX2" fmla="*/ 72391 w 72405"/>
              <a:gd name="connsiteY2" fmla="*/ 15278 h 51473"/>
              <a:gd name="connsiteX3" fmla="*/ 59056 w 72405"/>
              <a:gd name="connsiteY3" fmla="*/ 38 h 51473"/>
              <a:gd name="connsiteX4" fmla="*/ 1 w 72405"/>
              <a:gd name="connsiteY4" fmla="*/ 15278 h 51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05" h="51473">
                <a:moveTo>
                  <a:pt x="1" y="15278"/>
                </a:moveTo>
                <a:cubicBezTo>
                  <a:pt x="-316" y="23850"/>
                  <a:pt x="45086" y="51473"/>
                  <a:pt x="57151" y="51473"/>
                </a:cubicBezTo>
                <a:cubicBezTo>
                  <a:pt x="69216" y="51473"/>
                  <a:pt x="72074" y="23850"/>
                  <a:pt x="72391" y="15278"/>
                </a:cubicBezTo>
                <a:cubicBezTo>
                  <a:pt x="72708" y="6706"/>
                  <a:pt x="67628" y="-597"/>
                  <a:pt x="59056" y="38"/>
                </a:cubicBezTo>
                <a:cubicBezTo>
                  <a:pt x="50484" y="673"/>
                  <a:pt x="318" y="6706"/>
                  <a:pt x="1" y="15278"/>
                </a:cubicBezTo>
                <a:close/>
              </a:path>
            </a:pathLst>
          </a:custGeom>
          <a:solidFill>
            <a:srgbClr val="0E6C2D"/>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orme libre 18"/>
          <p:cNvSpPr/>
          <p:nvPr/>
        </p:nvSpPr>
        <p:spPr>
          <a:xfrm>
            <a:off x="5905847" y="5635694"/>
            <a:ext cx="45719" cy="45719"/>
          </a:xfrm>
          <a:custGeom>
            <a:avLst/>
            <a:gdLst>
              <a:gd name="connsiteX0" fmla="*/ 1 w 72405"/>
              <a:gd name="connsiteY0" fmla="*/ 15278 h 51473"/>
              <a:gd name="connsiteX1" fmla="*/ 57151 w 72405"/>
              <a:gd name="connsiteY1" fmla="*/ 51473 h 51473"/>
              <a:gd name="connsiteX2" fmla="*/ 72391 w 72405"/>
              <a:gd name="connsiteY2" fmla="*/ 15278 h 51473"/>
              <a:gd name="connsiteX3" fmla="*/ 59056 w 72405"/>
              <a:gd name="connsiteY3" fmla="*/ 38 h 51473"/>
              <a:gd name="connsiteX4" fmla="*/ 1 w 72405"/>
              <a:gd name="connsiteY4" fmla="*/ 15278 h 51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05" h="51473">
                <a:moveTo>
                  <a:pt x="1" y="15278"/>
                </a:moveTo>
                <a:cubicBezTo>
                  <a:pt x="-316" y="23850"/>
                  <a:pt x="45086" y="51473"/>
                  <a:pt x="57151" y="51473"/>
                </a:cubicBezTo>
                <a:cubicBezTo>
                  <a:pt x="69216" y="51473"/>
                  <a:pt x="72074" y="23850"/>
                  <a:pt x="72391" y="15278"/>
                </a:cubicBezTo>
                <a:cubicBezTo>
                  <a:pt x="72708" y="6706"/>
                  <a:pt x="67628" y="-597"/>
                  <a:pt x="59056" y="38"/>
                </a:cubicBezTo>
                <a:cubicBezTo>
                  <a:pt x="50484" y="673"/>
                  <a:pt x="318" y="6706"/>
                  <a:pt x="1" y="15278"/>
                </a:cubicBezTo>
                <a:close/>
              </a:path>
            </a:pathLst>
          </a:custGeom>
          <a:solidFill>
            <a:srgbClr val="0E6C2D"/>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505299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3850"/>
            <a:ext cx="6161278" cy="3144818"/>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811" y="3082462"/>
            <a:ext cx="5757701" cy="2938826"/>
          </a:xfrm>
          <a:prstGeom prst="rect">
            <a:avLst/>
          </a:prstGeom>
        </p:spPr>
      </p:pic>
      <p:sp>
        <p:nvSpPr>
          <p:cNvPr id="10" name="ZoneTexte 9"/>
          <p:cNvSpPr txBox="1"/>
          <p:nvPr/>
        </p:nvSpPr>
        <p:spPr>
          <a:xfrm>
            <a:off x="5050524" y="116632"/>
            <a:ext cx="1393684" cy="461665"/>
          </a:xfrm>
          <a:prstGeom prst="rect">
            <a:avLst/>
          </a:prstGeom>
          <a:noFill/>
        </p:spPr>
        <p:txBody>
          <a:bodyPr wrap="square" rtlCol="0">
            <a:spAutoFit/>
          </a:bodyPr>
          <a:lstStyle/>
          <a:p>
            <a:r>
              <a:rPr lang="fr-FR" sz="2400" b="1" dirty="0" smtClean="0">
                <a:solidFill>
                  <a:schemeClr val="bg1"/>
                </a:solidFill>
              </a:rPr>
              <a:t>-15 Ma</a:t>
            </a:r>
            <a:endParaRPr lang="fr-FR" sz="2400" b="1" dirty="0">
              <a:solidFill>
                <a:schemeClr val="bg1"/>
              </a:solidFill>
            </a:endParaRPr>
          </a:p>
        </p:txBody>
      </p:sp>
      <p:sp>
        <p:nvSpPr>
          <p:cNvPr id="11" name="ZoneTexte 10"/>
          <p:cNvSpPr txBox="1"/>
          <p:nvPr/>
        </p:nvSpPr>
        <p:spPr>
          <a:xfrm>
            <a:off x="8100392" y="3140968"/>
            <a:ext cx="1393684" cy="461665"/>
          </a:xfrm>
          <a:prstGeom prst="rect">
            <a:avLst/>
          </a:prstGeom>
          <a:noFill/>
        </p:spPr>
        <p:txBody>
          <a:bodyPr wrap="square" rtlCol="0">
            <a:spAutoFit/>
          </a:bodyPr>
          <a:lstStyle/>
          <a:p>
            <a:r>
              <a:rPr lang="fr-FR" sz="2400" b="1" dirty="0" smtClean="0">
                <a:solidFill>
                  <a:schemeClr val="bg1"/>
                </a:solidFill>
              </a:rPr>
              <a:t>-50 Ma</a:t>
            </a:r>
            <a:endParaRPr lang="fr-FR" sz="2400" b="1" dirty="0">
              <a:solidFill>
                <a:schemeClr val="bg1"/>
              </a:solidFill>
            </a:endParaRPr>
          </a:p>
        </p:txBody>
      </p:sp>
      <p:sp>
        <p:nvSpPr>
          <p:cNvPr id="2" name="ZoneTexte 1"/>
          <p:cNvSpPr txBox="1"/>
          <p:nvPr/>
        </p:nvSpPr>
        <p:spPr>
          <a:xfrm>
            <a:off x="0" y="2924944"/>
            <a:ext cx="4283968" cy="3970318"/>
          </a:xfrm>
          <a:prstGeom prst="rect">
            <a:avLst/>
          </a:prstGeom>
          <a:noFill/>
        </p:spPr>
        <p:txBody>
          <a:bodyPr wrap="square" rtlCol="0">
            <a:spAutoFit/>
          </a:bodyPr>
          <a:lstStyle/>
          <a:p>
            <a:r>
              <a:rPr lang="fr-FR" sz="2800" b="1" dirty="0" smtClean="0">
                <a:solidFill>
                  <a:srgbClr val="FFFF00"/>
                </a:solidFill>
              </a:rPr>
              <a:t>Deuxième cause : </a:t>
            </a:r>
          </a:p>
          <a:p>
            <a:r>
              <a:rPr lang="fr-FR" sz="2800" b="1" dirty="0" smtClean="0">
                <a:solidFill>
                  <a:srgbClr val="FFFF00"/>
                </a:solidFill>
              </a:rPr>
              <a:t>la collision </a:t>
            </a:r>
          </a:p>
          <a:p>
            <a:r>
              <a:rPr lang="fr-FR" sz="2800" b="1" dirty="0" smtClean="0">
                <a:solidFill>
                  <a:srgbClr val="FFFF00"/>
                </a:solidFill>
              </a:rPr>
              <a:t>Afrique + Arabie + Inde dans  l’Eurasie fabrique </a:t>
            </a:r>
          </a:p>
          <a:p>
            <a:r>
              <a:rPr lang="fr-FR" sz="2800" b="1" dirty="0" smtClean="0">
                <a:solidFill>
                  <a:srgbClr val="FFFF00"/>
                </a:solidFill>
              </a:rPr>
              <a:t>une énorme chaîne de montagne. Or, altérer        et éroder une chaine de montagne absorbe  beaucoup de CO</a:t>
            </a:r>
            <a:r>
              <a:rPr lang="fr-FR" sz="2800" b="1" baseline="-25000" dirty="0" smtClean="0">
                <a:solidFill>
                  <a:srgbClr val="FFFF00"/>
                </a:solidFill>
              </a:rPr>
              <a:t>2</a:t>
            </a:r>
            <a:r>
              <a:rPr lang="fr-FR" sz="2800" b="1" dirty="0" smtClean="0">
                <a:solidFill>
                  <a:srgbClr val="FFFF00"/>
                </a:solidFill>
              </a:rPr>
              <a:t>, </a:t>
            </a:r>
          </a:p>
        </p:txBody>
      </p:sp>
      <p:sp>
        <p:nvSpPr>
          <p:cNvPr id="9" name="ZoneTexte 8"/>
          <p:cNvSpPr txBox="1"/>
          <p:nvPr/>
        </p:nvSpPr>
        <p:spPr>
          <a:xfrm>
            <a:off x="2699792" y="6334780"/>
            <a:ext cx="6156176" cy="523220"/>
          </a:xfrm>
          <a:prstGeom prst="rect">
            <a:avLst/>
          </a:prstGeom>
          <a:noFill/>
        </p:spPr>
        <p:txBody>
          <a:bodyPr wrap="square" rtlCol="0">
            <a:spAutoFit/>
          </a:bodyPr>
          <a:lstStyle/>
          <a:p>
            <a:r>
              <a:rPr lang="fr-FR" sz="2800" b="1" dirty="0">
                <a:solidFill>
                  <a:srgbClr val="FFFF00"/>
                </a:solidFill>
              </a:rPr>
              <a:t>c</a:t>
            </a:r>
            <a:r>
              <a:rPr lang="fr-FR" sz="2800" b="1" dirty="0" smtClean="0">
                <a:solidFill>
                  <a:srgbClr val="FFFF00"/>
                </a:solidFill>
              </a:rPr>
              <a:t>e qui fait baisser l’effet de serre. </a:t>
            </a:r>
            <a:endParaRPr lang="fr-FR" sz="2800" b="1" dirty="0">
              <a:solidFill>
                <a:srgbClr val="FFFF00"/>
              </a:solidFill>
            </a:endParaRPr>
          </a:p>
        </p:txBody>
      </p:sp>
      <p:sp>
        <p:nvSpPr>
          <p:cNvPr id="5" name="Triangle isocèle 4"/>
          <p:cNvSpPr/>
          <p:nvPr/>
        </p:nvSpPr>
        <p:spPr>
          <a:xfrm rot="10800000" flipV="1">
            <a:off x="2987824" y="620688"/>
            <a:ext cx="144016" cy="170738"/>
          </a:xfrm>
          <a:prstGeom prst="triangle">
            <a:avLst>
              <a:gd name="adj" fmla="val 44569"/>
            </a:avLst>
          </a:prstGeom>
          <a:gradFill flip="none" rotWithShape="1">
            <a:gsLst>
              <a:gs pos="0">
                <a:schemeClr val="bg1"/>
              </a:gs>
              <a:gs pos="70000">
                <a:schemeClr val="accent6">
                  <a:lumMod val="75000"/>
                </a:schemeClr>
              </a:gs>
              <a:gs pos="100000">
                <a:schemeClr val="accent6">
                  <a:lumMod val="75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riangle isocèle 11"/>
          <p:cNvSpPr/>
          <p:nvPr/>
        </p:nvSpPr>
        <p:spPr>
          <a:xfrm rot="10800000" flipV="1">
            <a:off x="3085527" y="578297"/>
            <a:ext cx="144016" cy="170738"/>
          </a:xfrm>
          <a:prstGeom prst="triangle">
            <a:avLst>
              <a:gd name="adj" fmla="val 44569"/>
            </a:avLst>
          </a:prstGeom>
          <a:gradFill flip="none" rotWithShape="1">
            <a:gsLst>
              <a:gs pos="0">
                <a:schemeClr val="bg1"/>
              </a:gs>
              <a:gs pos="70000">
                <a:schemeClr val="accent6">
                  <a:lumMod val="75000"/>
                </a:schemeClr>
              </a:gs>
              <a:gs pos="100000">
                <a:schemeClr val="accent6">
                  <a:lumMod val="75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p:cNvSpPr/>
          <p:nvPr/>
        </p:nvSpPr>
        <p:spPr>
          <a:xfrm rot="10800000" flipV="1">
            <a:off x="3203848" y="578296"/>
            <a:ext cx="144016" cy="170738"/>
          </a:xfrm>
          <a:prstGeom prst="triangle">
            <a:avLst>
              <a:gd name="adj" fmla="val 44569"/>
            </a:avLst>
          </a:prstGeom>
          <a:gradFill flip="none" rotWithShape="1">
            <a:gsLst>
              <a:gs pos="0">
                <a:schemeClr val="bg1"/>
              </a:gs>
              <a:gs pos="70000">
                <a:schemeClr val="accent6">
                  <a:lumMod val="75000"/>
                </a:schemeClr>
              </a:gs>
              <a:gs pos="100000">
                <a:schemeClr val="accent6">
                  <a:lumMod val="75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riangle isocèle 13"/>
          <p:cNvSpPr/>
          <p:nvPr/>
        </p:nvSpPr>
        <p:spPr>
          <a:xfrm rot="10800000" flipV="1">
            <a:off x="3291561" y="620400"/>
            <a:ext cx="144016" cy="170738"/>
          </a:xfrm>
          <a:prstGeom prst="triangle">
            <a:avLst>
              <a:gd name="adj" fmla="val 44569"/>
            </a:avLst>
          </a:prstGeom>
          <a:gradFill flip="none" rotWithShape="1">
            <a:gsLst>
              <a:gs pos="0">
                <a:schemeClr val="bg1"/>
              </a:gs>
              <a:gs pos="70000">
                <a:schemeClr val="accent6">
                  <a:lumMod val="75000"/>
                </a:schemeClr>
              </a:gs>
              <a:gs pos="100000">
                <a:schemeClr val="accent6">
                  <a:lumMod val="75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riangle isocèle 14"/>
          <p:cNvSpPr/>
          <p:nvPr/>
        </p:nvSpPr>
        <p:spPr>
          <a:xfrm rot="10800000" flipV="1">
            <a:off x="3401248" y="620399"/>
            <a:ext cx="144016" cy="170738"/>
          </a:xfrm>
          <a:prstGeom prst="triangle">
            <a:avLst>
              <a:gd name="adj" fmla="val 44569"/>
            </a:avLst>
          </a:prstGeom>
          <a:gradFill flip="none" rotWithShape="1">
            <a:gsLst>
              <a:gs pos="0">
                <a:schemeClr val="bg1"/>
              </a:gs>
              <a:gs pos="70000">
                <a:schemeClr val="accent6">
                  <a:lumMod val="75000"/>
                </a:schemeClr>
              </a:gs>
              <a:gs pos="100000">
                <a:schemeClr val="accent6">
                  <a:lumMod val="75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riangle isocèle 15"/>
          <p:cNvSpPr/>
          <p:nvPr/>
        </p:nvSpPr>
        <p:spPr>
          <a:xfrm rot="10800000" flipV="1">
            <a:off x="3363569" y="714539"/>
            <a:ext cx="144016" cy="170738"/>
          </a:xfrm>
          <a:prstGeom prst="triangle">
            <a:avLst>
              <a:gd name="adj" fmla="val 44569"/>
            </a:avLst>
          </a:prstGeom>
          <a:gradFill flip="none" rotWithShape="1">
            <a:gsLst>
              <a:gs pos="0">
                <a:schemeClr val="bg1"/>
              </a:gs>
              <a:gs pos="70000">
                <a:schemeClr val="accent6">
                  <a:lumMod val="75000"/>
                </a:schemeClr>
              </a:gs>
              <a:gs pos="100000">
                <a:schemeClr val="accent6">
                  <a:lumMod val="75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riangle isocèle 16"/>
          <p:cNvSpPr/>
          <p:nvPr/>
        </p:nvSpPr>
        <p:spPr>
          <a:xfrm rot="10800000" flipV="1">
            <a:off x="3499197" y="714539"/>
            <a:ext cx="144016" cy="170738"/>
          </a:xfrm>
          <a:prstGeom prst="triangle">
            <a:avLst>
              <a:gd name="adj" fmla="val 44569"/>
            </a:avLst>
          </a:prstGeom>
          <a:gradFill flip="none" rotWithShape="1">
            <a:gsLst>
              <a:gs pos="0">
                <a:schemeClr val="bg1"/>
              </a:gs>
              <a:gs pos="70000">
                <a:schemeClr val="accent6">
                  <a:lumMod val="75000"/>
                </a:schemeClr>
              </a:gs>
              <a:gs pos="100000">
                <a:schemeClr val="accent6">
                  <a:lumMod val="75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riangle isocèle 17"/>
          <p:cNvSpPr/>
          <p:nvPr/>
        </p:nvSpPr>
        <p:spPr>
          <a:xfrm rot="10800000" flipV="1">
            <a:off x="3594189" y="789310"/>
            <a:ext cx="144016" cy="170738"/>
          </a:xfrm>
          <a:prstGeom prst="triangle">
            <a:avLst>
              <a:gd name="adj" fmla="val 44569"/>
            </a:avLst>
          </a:prstGeom>
          <a:gradFill flip="none" rotWithShape="1">
            <a:gsLst>
              <a:gs pos="0">
                <a:schemeClr val="bg1"/>
              </a:gs>
              <a:gs pos="70000">
                <a:schemeClr val="accent6">
                  <a:lumMod val="75000"/>
                </a:schemeClr>
              </a:gs>
              <a:gs pos="100000">
                <a:schemeClr val="accent6">
                  <a:lumMod val="75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riangle isocèle 18"/>
          <p:cNvSpPr/>
          <p:nvPr/>
        </p:nvSpPr>
        <p:spPr>
          <a:xfrm rot="10800000" flipV="1">
            <a:off x="3683096" y="831414"/>
            <a:ext cx="144016" cy="170738"/>
          </a:xfrm>
          <a:prstGeom prst="triangle">
            <a:avLst>
              <a:gd name="adj" fmla="val 44569"/>
            </a:avLst>
          </a:prstGeom>
          <a:gradFill flip="none" rotWithShape="1">
            <a:gsLst>
              <a:gs pos="0">
                <a:schemeClr val="bg1"/>
              </a:gs>
              <a:gs pos="70000">
                <a:schemeClr val="accent6">
                  <a:lumMod val="75000"/>
                </a:schemeClr>
              </a:gs>
              <a:gs pos="100000">
                <a:schemeClr val="accent6">
                  <a:lumMod val="75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Triangle isocèle 19"/>
          <p:cNvSpPr/>
          <p:nvPr/>
        </p:nvSpPr>
        <p:spPr>
          <a:xfrm rot="10800000" flipV="1">
            <a:off x="3778088" y="885277"/>
            <a:ext cx="144016" cy="170738"/>
          </a:xfrm>
          <a:prstGeom prst="triangle">
            <a:avLst>
              <a:gd name="adj" fmla="val 44569"/>
            </a:avLst>
          </a:prstGeom>
          <a:gradFill flip="none" rotWithShape="1">
            <a:gsLst>
              <a:gs pos="0">
                <a:schemeClr val="bg1"/>
              </a:gs>
              <a:gs pos="70000">
                <a:schemeClr val="accent6">
                  <a:lumMod val="75000"/>
                </a:schemeClr>
              </a:gs>
              <a:gs pos="100000">
                <a:schemeClr val="accent6">
                  <a:lumMod val="75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riangle isocèle 20"/>
          <p:cNvSpPr/>
          <p:nvPr/>
        </p:nvSpPr>
        <p:spPr>
          <a:xfrm rot="10800000" flipV="1">
            <a:off x="3778088" y="775360"/>
            <a:ext cx="144016" cy="170738"/>
          </a:xfrm>
          <a:prstGeom prst="triangle">
            <a:avLst>
              <a:gd name="adj" fmla="val 44569"/>
            </a:avLst>
          </a:prstGeom>
          <a:gradFill flip="none" rotWithShape="1">
            <a:gsLst>
              <a:gs pos="0">
                <a:schemeClr val="bg1"/>
              </a:gs>
              <a:gs pos="70000">
                <a:schemeClr val="accent6">
                  <a:lumMod val="75000"/>
                </a:schemeClr>
              </a:gs>
              <a:gs pos="100000">
                <a:schemeClr val="accent6">
                  <a:lumMod val="75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Triangle isocèle 21"/>
          <p:cNvSpPr/>
          <p:nvPr/>
        </p:nvSpPr>
        <p:spPr>
          <a:xfrm rot="10800000" flipV="1">
            <a:off x="3889979" y="915688"/>
            <a:ext cx="144016" cy="170738"/>
          </a:xfrm>
          <a:prstGeom prst="triangle">
            <a:avLst>
              <a:gd name="adj" fmla="val 44569"/>
            </a:avLst>
          </a:prstGeom>
          <a:gradFill flip="none" rotWithShape="1">
            <a:gsLst>
              <a:gs pos="0">
                <a:schemeClr val="bg1"/>
              </a:gs>
              <a:gs pos="70000">
                <a:schemeClr val="accent6">
                  <a:lumMod val="75000"/>
                </a:schemeClr>
              </a:gs>
              <a:gs pos="100000">
                <a:schemeClr val="accent6">
                  <a:lumMod val="75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riangle isocèle 22"/>
          <p:cNvSpPr/>
          <p:nvPr/>
        </p:nvSpPr>
        <p:spPr>
          <a:xfrm rot="10800000" flipV="1">
            <a:off x="3984971" y="915688"/>
            <a:ext cx="144016" cy="170738"/>
          </a:xfrm>
          <a:prstGeom prst="triangle">
            <a:avLst>
              <a:gd name="adj" fmla="val 44569"/>
            </a:avLst>
          </a:prstGeom>
          <a:gradFill flip="none" rotWithShape="1">
            <a:gsLst>
              <a:gs pos="0">
                <a:schemeClr val="bg1"/>
              </a:gs>
              <a:gs pos="70000">
                <a:schemeClr val="accent6">
                  <a:lumMod val="75000"/>
                </a:schemeClr>
              </a:gs>
              <a:gs pos="100000">
                <a:schemeClr val="accent6">
                  <a:lumMod val="75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Triangle isocèle 24"/>
          <p:cNvSpPr/>
          <p:nvPr/>
        </p:nvSpPr>
        <p:spPr>
          <a:xfrm rot="10800000" flipV="1">
            <a:off x="4096862" y="889911"/>
            <a:ext cx="144016" cy="170738"/>
          </a:xfrm>
          <a:prstGeom prst="triangle">
            <a:avLst>
              <a:gd name="adj" fmla="val 44569"/>
            </a:avLst>
          </a:prstGeom>
          <a:gradFill flip="none" rotWithShape="1">
            <a:gsLst>
              <a:gs pos="0">
                <a:schemeClr val="bg1"/>
              </a:gs>
              <a:gs pos="70000">
                <a:schemeClr val="accent6">
                  <a:lumMod val="75000"/>
                </a:schemeClr>
              </a:gs>
              <a:gs pos="100000">
                <a:schemeClr val="accent6">
                  <a:lumMod val="75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riangle isocèle 25"/>
          <p:cNvSpPr/>
          <p:nvPr/>
        </p:nvSpPr>
        <p:spPr>
          <a:xfrm rot="10800000" flipV="1">
            <a:off x="4184575" y="831414"/>
            <a:ext cx="144016" cy="170738"/>
          </a:xfrm>
          <a:prstGeom prst="triangle">
            <a:avLst>
              <a:gd name="adj" fmla="val 44569"/>
            </a:avLst>
          </a:prstGeom>
          <a:gradFill flip="none" rotWithShape="1">
            <a:gsLst>
              <a:gs pos="0">
                <a:schemeClr val="bg1"/>
              </a:gs>
              <a:gs pos="70000">
                <a:schemeClr val="accent6">
                  <a:lumMod val="75000"/>
                </a:schemeClr>
              </a:gs>
              <a:gs pos="100000">
                <a:schemeClr val="accent6">
                  <a:lumMod val="75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Triangle isocèle 26"/>
          <p:cNvSpPr/>
          <p:nvPr/>
        </p:nvSpPr>
        <p:spPr>
          <a:xfrm rot="10800000" flipV="1">
            <a:off x="4211960" y="929673"/>
            <a:ext cx="144016" cy="170738"/>
          </a:xfrm>
          <a:prstGeom prst="triangle">
            <a:avLst>
              <a:gd name="adj" fmla="val 44569"/>
            </a:avLst>
          </a:prstGeom>
          <a:gradFill flip="none" rotWithShape="1">
            <a:gsLst>
              <a:gs pos="0">
                <a:schemeClr val="bg1"/>
              </a:gs>
              <a:gs pos="70000">
                <a:schemeClr val="accent6">
                  <a:lumMod val="75000"/>
                </a:schemeClr>
              </a:gs>
              <a:gs pos="100000">
                <a:schemeClr val="accent6">
                  <a:lumMod val="75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Triangle isocèle 27"/>
          <p:cNvSpPr/>
          <p:nvPr/>
        </p:nvSpPr>
        <p:spPr>
          <a:xfrm rot="10800000" flipV="1">
            <a:off x="4292765" y="965913"/>
            <a:ext cx="144016" cy="170738"/>
          </a:xfrm>
          <a:prstGeom prst="triangle">
            <a:avLst>
              <a:gd name="adj" fmla="val 44569"/>
            </a:avLst>
          </a:prstGeom>
          <a:gradFill flip="none" rotWithShape="1">
            <a:gsLst>
              <a:gs pos="0">
                <a:schemeClr val="bg1"/>
              </a:gs>
              <a:gs pos="70000">
                <a:schemeClr val="accent6">
                  <a:lumMod val="75000"/>
                </a:schemeClr>
              </a:gs>
              <a:gs pos="100000">
                <a:schemeClr val="accent6">
                  <a:lumMod val="75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Triangle isocèle 28"/>
          <p:cNvSpPr/>
          <p:nvPr/>
        </p:nvSpPr>
        <p:spPr>
          <a:xfrm rot="10800000" flipV="1">
            <a:off x="4487190" y="1041521"/>
            <a:ext cx="144016" cy="170738"/>
          </a:xfrm>
          <a:prstGeom prst="triangle">
            <a:avLst>
              <a:gd name="adj" fmla="val 44569"/>
            </a:avLst>
          </a:prstGeom>
          <a:gradFill flip="none" rotWithShape="1">
            <a:gsLst>
              <a:gs pos="0">
                <a:schemeClr val="bg1"/>
              </a:gs>
              <a:gs pos="70000">
                <a:schemeClr val="accent6">
                  <a:lumMod val="75000"/>
                </a:schemeClr>
              </a:gs>
              <a:gs pos="100000">
                <a:schemeClr val="accent6">
                  <a:lumMod val="75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Triangle isocèle 29"/>
          <p:cNvSpPr/>
          <p:nvPr/>
        </p:nvSpPr>
        <p:spPr>
          <a:xfrm rot="10800000" flipV="1">
            <a:off x="4363386" y="903625"/>
            <a:ext cx="144016" cy="170738"/>
          </a:xfrm>
          <a:prstGeom prst="triangle">
            <a:avLst>
              <a:gd name="adj" fmla="val 44569"/>
            </a:avLst>
          </a:prstGeom>
          <a:gradFill flip="none" rotWithShape="1">
            <a:gsLst>
              <a:gs pos="0">
                <a:schemeClr val="bg1"/>
              </a:gs>
              <a:gs pos="70000">
                <a:schemeClr val="accent6">
                  <a:lumMod val="75000"/>
                </a:schemeClr>
              </a:gs>
              <a:gs pos="100000">
                <a:schemeClr val="accent6">
                  <a:lumMod val="75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Triangle isocèle 30"/>
          <p:cNvSpPr/>
          <p:nvPr/>
        </p:nvSpPr>
        <p:spPr>
          <a:xfrm rot="10800000" flipV="1">
            <a:off x="4403663" y="1015042"/>
            <a:ext cx="144016" cy="170738"/>
          </a:xfrm>
          <a:prstGeom prst="triangle">
            <a:avLst>
              <a:gd name="adj" fmla="val 44569"/>
            </a:avLst>
          </a:prstGeom>
          <a:gradFill flip="none" rotWithShape="1">
            <a:gsLst>
              <a:gs pos="0">
                <a:schemeClr val="bg1"/>
              </a:gs>
              <a:gs pos="70000">
                <a:schemeClr val="accent6">
                  <a:lumMod val="75000"/>
                </a:schemeClr>
              </a:gs>
              <a:gs pos="100000">
                <a:schemeClr val="accent6">
                  <a:lumMod val="75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riangle isocèle 31"/>
          <p:cNvSpPr/>
          <p:nvPr/>
        </p:nvSpPr>
        <p:spPr>
          <a:xfrm rot="10800000" flipV="1">
            <a:off x="4570717" y="1105111"/>
            <a:ext cx="144016" cy="170738"/>
          </a:xfrm>
          <a:prstGeom prst="triangle">
            <a:avLst>
              <a:gd name="adj" fmla="val 44569"/>
            </a:avLst>
          </a:prstGeom>
          <a:gradFill flip="none" rotWithShape="1">
            <a:gsLst>
              <a:gs pos="0">
                <a:schemeClr val="bg1"/>
              </a:gs>
              <a:gs pos="70000">
                <a:schemeClr val="accent6">
                  <a:lumMod val="75000"/>
                </a:schemeClr>
              </a:gs>
              <a:gs pos="100000">
                <a:schemeClr val="accent6">
                  <a:lumMod val="75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267215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0"/>
            <a:ext cx="8759407" cy="5822086"/>
          </a:xfrm>
          <a:prstGeom prst="rect">
            <a:avLst/>
          </a:prstGeom>
        </p:spPr>
      </p:pic>
      <p:sp>
        <p:nvSpPr>
          <p:cNvPr id="3" name="ZoneTexte 2"/>
          <p:cNvSpPr txBox="1"/>
          <p:nvPr/>
        </p:nvSpPr>
        <p:spPr>
          <a:xfrm>
            <a:off x="0" y="5805264"/>
            <a:ext cx="9144000" cy="1077218"/>
          </a:xfrm>
          <a:prstGeom prst="rect">
            <a:avLst/>
          </a:prstGeom>
          <a:noFill/>
        </p:spPr>
        <p:txBody>
          <a:bodyPr wrap="square" rtlCol="0">
            <a:spAutoFit/>
          </a:bodyPr>
          <a:lstStyle/>
          <a:p>
            <a:r>
              <a:rPr lang="fr-FR" sz="3200" b="1" dirty="0" smtClean="0">
                <a:solidFill>
                  <a:srgbClr val="FFFF00"/>
                </a:solidFill>
              </a:rPr>
              <a:t>Une chaine de montagne « jeune » est la proie de l’altération (réactions chimiques) et de l’érosion. </a:t>
            </a:r>
            <a:endParaRPr lang="fr-FR" sz="3200" b="1" dirty="0">
              <a:solidFill>
                <a:srgbClr val="FFFF00"/>
              </a:solidFill>
            </a:endParaRPr>
          </a:p>
        </p:txBody>
      </p:sp>
    </p:spTree>
    <p:extLst>
      <p:ext uri="{BB962C8B-B14F-4D97-AF65-F5344CB8AC3E}">
        <p14:creationId xmlns:p14="http://schemas.microsoft.com/office/powerpoint/2010/main" val="37157413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9" name="Text Box 3"/>
          <p:cNvSpPr txBox="1">
            <a:spLocks noChangeArrowheads="1"/>
          </p:cNvSpPr>
          <p:nvPr/>
        </p:nvSpPr>
        <p:spPr bwMode="auto">
          <a:xfrm>
            <a:off x="0" y="-76200"/>
            <a:ext cx="91440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2800" b="1" dirty="0" smtClean="0">
                <a:solidFill>
                  <a:srgbClr val="FFFF00"/>
                </a:solidFill>
              </a:rPr>
              <a:t>L’altération, une réaction chimique, </a:t>
            </a:r>
            <a:r>
              <a:rPr lang="fr-FR" sz="2800" b="1" dirty="0">
                <a:solidFill>
                  <a:srgbClr val="FFFF00"/>
                </a:solidFill>
              </a:rPr>
              <a:t>ou plutôt une suite de réactions</a:t>
            </a:r>
            <a:r>
              <a:rPr lang="fr-FR" sz="2800" b="1" dirty="0" smtClean="0">
                <a:solidFill>
                  <a:srgbClr val="FFFF00"/>
                </a:solidFill>
              </a:rPr>
              <a:t>, qui </a:t>
            </a:r>
            <a:r>
              <a:rPr lang="fr-FR" sz="2800" b="1" dirty="0">
                <a:solidFill>
                  <a:srgbClr val="FFFF00"/>
                </a:solidFill>
              </a:rPr>
              <a:t>se passent dans et sous le sol, là où </a:t>
            </a:r>
            <a:r>
              <a:rPr lang="fr-FR" sz="2800" b="1" dirty="0" smtClean="0">
                <a:solidFill>
                  <a:srgbClr val="FFFF00"/>
                </a:solidFill>
              </a:rPr>
              <a:t>les roches sont altérées </a:t>
            </a:r>
            <a:r>
              <a:rPr lang="fr-FR" sz="2800" b="1" dirty="0">
                <a:solidFill>
                  <a:srgbClr val="FFFF00"/>
                </a:solidFill>
              </a:rPr>
              <a:t>par les eaux de pluies et du </a:t>
            </a:r>
            <a:r>
              <a:rPr lang="fr-FR" sz="2800" b="1" dirty="0" smtClean="0">
                <a:solidFill>
                  <a:srgbClr val="FFFF00"/>
                </a:solidFill>
              </a:rPr>
              <a:t>sol (eaux chargées de CO</a:t>
            </a:r>
            <a:r>
              <a:rPr lang="fr-FR" sz="2800" b="1" baseline="-25000" dirty="0" smtClean="0">
                <a:solidFill>
                  <a:srgbClr val="FFFF00"/>
                </a:solidFill>
              </a:rPr>
              <a:t>2</a:t>
            </a:r>
            <a:r>
              <a:rPr lang="fr-FR" sz="2800" b="1" dirty="0" smtClean="0">
                <a:solidFill>
                  <a:srgbClr val="FFFF00"/>
                </a:solidFill>
              </a:rPr>
              <a:t>), puis dans les eaux des fleuves et </a:t>
            </a:r>
            <a:r>
              <a:rPr lang="fr-FR" sz="2800" b="1" dirty="0">
                <a:solidFill>
                  <a:srgbClr val="FFFF00"/>
                </a:solidFill>
              </a:rPr>
              <a:t>la mer, là où arrivent ces eaux et les produits de </a:t>
            </a:r>
            <a:r>
              <a:rPr lang="fr-FR" sz="2800" b="1" dirty="0" smtClean="0">
                <a:solidFill>
                  <a:srgbClr val="FFFF00"/>
                </a:solidFill>
              </a:rPr>
              <a:t>dégradations des roches. </a:t>
            </a:r>
            <a:endParaRPr lang="fr-FR" sz="2800" b="1" dirty="0">
              <a:solidFill>
                <a:srgbClr val="FFFF00"/>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71" y="2204864"/>
            <a:ext cx="4982985" cy="3990281"/>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3403" y="3356992"/>
            <a:ext cx="4985101" cy="3456384"/>
          </a:xfrm>
          <a:prstGeom prst="rect">
            <a:avLst/>
          </a:prstGeom>
          <a:ln w="19050">
            <a:solidFill>
              <a:schemeClr val="bg1"/>
            </a:solidFill>
          </a:ln>
        </p:spPr>
      </p:pic>
    </p:spTree>
    <p:extLst>
      <p:ext uri="{BB962C8B-B14F-4D97-AF65-F5344CB8AC3E}">
        <p14:creationId xmlns:p14="http://schemas.microsoft.com/office/powerpoint/2010/main" val="28921192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0" name="Object 7"/>
          <p:cNvGraphicFramePr>
            <a:graphicFrameLocks noChangeAspect="1"/>
          </p:cNvGraphicFramePr>
          <p:nvPr>
            <p:extLst>
              <p:ext uri="{D42A27DB-BD31-4B8C-83A1-F6EECF244321}">
                <p14:modId xmlns:p14="http://schemas.microsoft.com/office/powerpoint/2010/main" val="2675023308"/>
              </p:ext>
            </p:extLst>
          </p:nvPr>
        </p:nvGraphicFramePr>
        <p:xfrm>
          <a:off x="5855593" y="2742210"/>
          <a:ext cx="3192081" cy="2394061"/>
        </p:xfrm>
        <a:graphic>
          <a:graphicData uri="http://schemas.openxmlformats.org/presentationml/2006/ole">
            <mc:AlternateContent xmlns:mc="http://schemas.openxmlformats.org/markup-compatibility/2006">
              <mc:Choice xmlns:v="urn:schemas-microsoft-com:vml" Requires="v">
                <p:oleObj spid="_x0000_s3151" name="Image" r:id="rId3" imgW="5790476" imgH="4342857" progId="Photoshop.Image.6">
                  <p:embed/>
                </p:oleObj>
              </mc:Choice>
              <mc:Fallback>
                <p:oleObj name="Image" r:id="rId3" imgW="5790476" imgH="4342857"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5593" y="2742210"/>
                        <a:ext cx="3192081" cy="2394061"/>
                      </a:xfrm>
                      <a:prstGeom prst="rect">
                        <a:avLst/>
                      </a:prstGeom>
                      <a:noFill/>
                      <a:ln>
                        <a:solidFill>
                          <a:schemeClr val="bg1"/>
                        </a:solidFill>
                      </a:ln>
                      <a:effectLst/>
                      <a:extLst/>
                    </p:spPr>
                  </p:pic>
                </p:oleObj>
              </mc:Fallback>
            </mc:AlternateContent>
          </a:graphicData>
        </a:graphic>
      </p:graphicFrame>
      <p:pic>
        <p:nvPicPr>
          <p:cNvPr id="19" name="Imag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24" y="51618"/>
            <a:ext cx="5655568" cy="3758382"/>
          </a:xfrm>
          <a:prstGeom prst="rect">
            <a:avLst/>
          </a:prstGeom>
          <a:ln>
            <a:solidFill>
              <a:schemeClr val="bg1"/>
            </a:solidFill>
          </a:ln>
        </p:spPr>
      </p:pic>
      <p:sp>
        <p:nvSpPr>
          <p:cNvPr id="293892" name="Text Box 4"/>
          <p:cNvSpPr txBox="1">
            <a:spLocks noChangeArrowheads="1"/>
          </p:cNvSpPr>
          <p:nvPr/>
        </p:nvSpPr>
        <p:spPr bwMode="auto">
          <a:xfrm>
            <a:off x="179388" y="303213"/>
            <a:ext cx="3457575" cy="2062103"/>
          </a:xfrm>
          <a:prstGeom prst="rect">
            <a:avLst/>
          </a:prstGeom>
          <a:noFill/>
          <a:ln w="762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3200" b="1" dirty="0">
                <a:solidFill>
                  <a:srgbClr val="00FF00"/>
                </a:solidFill>
                <a:effectLst>
                  <a:outerShdw blurRad="38100" dist="38100" dir="2700000" algn="tl">
                    <a:srgbClr val="000000">
                      <a:alpha val="43137"/>
                    </a:srgbClr>
                  </a:outerShdw>
                </a:effectLst>
                <a:latin typeface="Calibri" panose="020F0502020204030204" pitchFamily="34" charset="0"/>
              </a:rPr>
              <a:t>Roches (basalte, granite </a:t>
            </a:r>
            <a:r>
              <a:rPr lang="fr-FR" sz="3200" b="1" dirty="0" smtClean="0">
                <a:solidFill>
                  <a:srgbClr val="00FF00"/>
                </a:solidFill>
                <a:effectLst>
                  <a:outerShdw blurRad="38100" dist="38100" dir="2700000" algn="tl">
                    <a:srgbClr val="000000">
                      <a:alpha val="43137"/>
                    </a:srgbClr>
                  </a:outerShdw>
                </a:effectLst>
                <a:latin typeface="Calibri" panose="020F0502020204030204" pitchFamily="34" charset="0"/>
              </a:rPr>
              <a:t>…) contenant </a:t>
            </a:r>
            <a:r>
              <a:rPr lang="fr-FR" sz="3200" b="1" dirty="0">
                <a:solidFill>
                  <a:srgbClr val="00FF00"/>
                </a:solidFill>
                <a:effectLst>
                  <a:outerShdw blurRad="38100" dist="38100" dir="2700000" algn="tl">
                    <a:srgbClr val="000000">
                      <a:alpha val="43137"/>
                    </a:srgbClr>
                  </a:outerShdw>
                </a:effectLst>
                <a:latin typeface="Calibri" panose="020F0502020204030204" pitchFamily="34" charset="0"/>
              </a:rPr>
              <a:t>des silicates de </a:t>
            </a:r>
            <a:r>
              <a:rPr lang="fr-FR" sz="3200" b="1" dirty="0" smtClean="0">
                <a:solidFill>
                  <a:srgbClr val="00FF00"/>
                </a:solidFill>
                <a:effectLst>
                  <a:outerShdw blurRad="38100" dist="38100" dir="2700000" algn="tl">
                    <a:srgbClr val="000000">
                      <a:alpha val="43137"/>
                    </a:srgbClr>
                  </a:outerShdw>
                </a:effectLst>
                <a:latin typeface="Calibri" panose="020F0502020204030204" pitchFamily="34" charset="0"/>
              </a:rPr>
              <a:t>calcium</a:t>
            </a:r>
            <a:endParaRPr lang="fr-FR" sz="3200" b="1" dirty="0">
              <a:solidFill>
                <a:srgbClr val="00FF00"/>
              </a:solidFill>
              <a:effectLst>
                <a:outerShdw blurRad="38100" dist="38100" dir="2700000" algn="tl">
                  <a:srgbClr val="000000">
                    <a:alpha val="43137"/>
                  </a:srgbClr>
                </a:outerShdw>
              </a:effectLst>
              <a:latin typeface="Calibri" panose="020F0502020204030204" pitchFamily="34" charset="0"/>
            </a:endParaRPr>
          </a:p>
        </p:txBody>
      </p:sp>
      <p:sp>
        <p:nvSpPr>
          <p:cNvPr id="293893" name="Text Box 5"/>
          <p:cNvSpPr txBox="1">
            <a:spLocks noChangeArrowheads="1"/>
          </p:cNvSpPr>
          <p:nvPr/>
        </p:nvSpPr>
        <p:spPr bwMode="auto">
          <a:xfrm>
            <a:off x="4604406" y="1620089"/>
            <a:ext cx="1046683" cy="584775"/>
          </a:xfrm>
          <a:prstGeom prst="rect">
            <a:avLst/>
          </a:prstGeom>
          <a:noFill/>
          <a:ln w="76200">
            <a:solidFill>
              <a:srgbClr val="00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sz="3200" b="1" dirty="0" smtClean="0">
                <a:solidFill>
                  <a:srgbClr val="0066FF"/>
                </a:solidFill>
                <a:effectLst>
                  <a:outerShdw blurRad="38100" dist="38100" dir="2700000" algn="tl">
                    <a:srgbClr val="000000">
                      <a:alpha val="43137"/>
                    </a:srgbClr>
                  </a:outerShdw>
                </a:effectLst>
                <a:latin typeface="Calibri" panose="020F0502020204030204" pitchFamily="34" charset="0"/>
              </a:rPr>
              <a:t>H</a:t>
            </a:r>
            <a:r>
              <a:rPr lang="fr-FR" sz="3200" b="1" baseline="-25000" dirty="0" smtClean="0">
                <a:solidFill>
                  <a:srgbClr val="0066FF"/>
                </a:solidFill>
                <a:effectLst>
                  <a:outerShdw blurRad="38100" dist="38100" dir="2700000" algn="tl">
                    <a:srgbClr val="000000">
                      <a:alpha val="43137"/>
                    </a:srgbClr>
                  </a:outerShdw>
                </a:effectLst>
                <a:latin typeface="Calibri" panose="020F0502020204030204" pitchFamily="34" charset="0"/>
              </a:rPr>
              <a:t>2</a:t>
            </a:r>
            <a:r>
              <a:rPr lang="fr-FR" sz="3200" b="1" dirty="0" smtClean="0">
                <a:solidFill>
                  <a:srgbClr val="0066FF"/>
                </a:solidFill>
                <a:effectLst>
                  <a:outerShdw blurRad="38100" dist="38100" dir="2700000" algn="tl">
                    <a:srgbClr val="000000">
                      <a:alpha val="43137"/>
                    </a:srgbClr>
                  </a:outerShdw>
                </a:effectLst>
                <a:latin typeface="Calibri" panose="020F0502020204030204" pitchFamily="34" charset="0"/>
              </a:rPr>
              <a:t>O</a:t>
            </a:r>
            <a:endParaRPr lang="fr-FR" sz="3200" b="1" dirty="0">
              <a:solidFill>
                <a:srgbClr val="0066FF"/>
              </a:solidFill>
              <a:effectLst>
                <a:outerShdw blurRad="38100" dist="38100" dir="2700000" algn="tl">
                  <a:srgbClr val="000000">
                    <a:alpha val="43137"/>
                  </a:srgbClr>
                </a:outerShdw>
              </a:effectLst>
              <a:latin typeface="Calibri" panose="020F0502020204030204" pitchFamily="34" charset="0"/>
            </a:endParaRPr>
          </a:p>
        </p:txBody>
      </p:sp>
      <p:sp>
        <p:nvSpPr>
          <p:cNvPr id="293894" name="Text Box 6"/>
          <p:cNvSpPr txBox="1">
            <a:spLocks noChangeArrowheads="1"/>
          </p:cNvSpPr>
          <p:nvPr/>
        </p:nvSpPr>
        <p:spPr bwMode="auto">
          <a:xfrm>
            <a:off x="3965972" y="368686"/>
            <a:ext cx="1110084" cy="584775"/>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sz="3200" b="1" dirty="0">
                <a:solidFill>
                  <a:srgbClr val="FF0000"/>
                </a:solidFill>
                <a:effectLst>
                  <a:outerShdw blurRad="38100" dist="38100" dir="2700000" algn="tl">
                    <a:srgbClr val="000000">
                      <a:alpha val="43137"/>
                    </a:srgbClr>
                  </a:outerShdw>
                </a:effectLst>
                <a:latin typeface="Calibri" panose="020F0502020204030204" pitchFamily="34" charset="0"/>
              </a:rPr>
              <a:t>CO</a:t>
            </a:r>
            <a:r>
              <a:rPr lang="fr-FR" sz="3200" b="1" baseline="-25000" dirty="0">
                <a:solidFill>
                  <a:srgbClr val="FF0000"/>
                </a:solidFill>
                <a:effectLst>
                  <a:outerShdw blurRad="38100" dist="38100" dir="2700000" algn="tl">
                    <a:srgbClr val="000000">
                      <a:alpha val="43137"/>
                    </a:srgbClr>
                  </a:outerShdw>
                </a:effectLst>
                <a:latin typeface="Calibri" panose="020F0502020204030204" pitchFamily="34" charset="0"/>
              </a:rPr>
              <a:t>2</a:t>
            </a:r>
          </a:p>
        </p:txBody>
      </p:sp>
      <p:sp>
        <p:nvSpPr>
          <p:cNvPr id="293896" name="Text Box 8"/>
          <p:cNvSpPr txBox="1">
            <a:spLocks noChangeArrowheads="1"/>
          </p:cNvSpPr>
          <p:nvPr/>
        </p:nvSpPr>
        <p:spPr bwMode="auto">
          <a:xfrm>
            <a:off x="2195736" y="3131071"/>
            <a:ext cx="1371600" cy="584775"/>
          </a:xfrm>
          <a:prstGeom prst="rect">
            <a:avLst/>
          </a:prstGeom>
          <a:noFill/>
          <a:ln w="76200">
            <a:solidFill>
              <a:srgbClr val="F6A70A"/>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3200" b="1" dirty="0">
                <a:solidFill>
                  <a:srgbClr val="F6A70A"/>
                </a:solidFill>
                <a:effectLst>
                  <a:outerShdw blurRad="38100" dist="38100" dir="2700000" algn="tl">
                    <a:srgbClr val="000000">
                      <a:alpha val="43137"/>
                    </a:srgbClr>
                  </a:outerShdw>
                </a:effectLst>
                <a:latin typeface="Calibri" panose="020F0502020204030204" pitchFamily="34" charset="0"/>
              </a:rPr>
              <a:t>Argile</a:t>
            </a:r>
          </a:p>
        </p:txBody>
      </p:sp>
      <p:sp>
        <p:nvSpPr>
          <p:cNvPr id="293897" name="Text Box 9"/>
          <p:cNvSpPr txBox="1">
            <a:spLocks noChangeArrowheads="1"/>
          </p:cNvSpPr>
          <p:nvPr/>
        </p:nvSpPr>
        <p:spPr bwMode="auto">
          <a:xfrm>
            <a:off x="7092280" y="4495800"/>
            <a:ext cx="1800200" cy="584775"/>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sz="3200" b="1" dirty="0">
                <a:solidFill>
                  <a:schemeClr val="bg1"/>
                </a:solidFill>
                <a:effectLst>
                  <a:outerShdw blurRad="38100" dist="38100" dir="2700000" algn="tl">
                    <a:srgbClr val="000000">
                      <a:alpha val="43137"/>
                    </a:srgbClr>
                  </a:outerShdw>
                </a:effectLst>
                <a:latin typeface="Calibri" panose="020F0502020204030204" pitchFamily="34" charset="0"/>
              </a:rPr>
              <a:t>Calcaire</a:t>
            </a:r>
          </a:p>
        </p:txBody>
      </p:sp>
      <p:sp>
        <p:nvSpPr>
          <p:cNvPr id="293899" name="Line 11"/>
          <p:cNvSpPr>
            <a:spLocks noChangeShapeType="1"/>
          </p:cNvSpPr>
          <p:nvPr/>
        </p:nvSpPr>
        <p:spPr bwMode="auto">
          <a:xfrm flipH="1">
            <a:off x="3675822" y="3068504"/>
            <a:ext cx="458348" cy="453403"/>
          </a:xfrm>
          <a:prstGeom prst="line">
            <a:avLst/>
          </a:prstGeom>
          <a:noFill/>
          <a:ln w="76200">
            <a:solidFill>
              <a:srgbClr val="F6A70A"/>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3900" name="Line 12"/>
          <p:cNvSpPr>
            <a:spLocks noChangeShapeType="1"/>
          </p:cNvSpPr>
          <p:nvPr/>
        </p:nvSpPr>
        <p:spPr bwMode="auto">
          <a:xfrm>
            <a:off x="4419581" y="2987660"/>
            <a:ext cx="1952228" cy="918482"/>
          </a:xfrm>
          <a:prstGeom prst="line">
            <a:avLst/>
          </a:prstGeom>
          <a:noFill/>
          <a:ln w="76200">
            <a:solidFill>
              <a:srgbClr val="66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3901" name="Line 13"/>
          <p:cNvSpPr>
            <a:spLocks noChangeShapeType="1"/>
          </p:cNvSpPr>
          <p:nvPr/>
        </p:nvSpPr>
        <p:spPr bwMode="auto">
          <a:xfrm>
            <a:off x="1763714" y="2365316"/>
            <a:ext cx="2376238" cy="538251"/>
          </a:xfrm>
          <a:prstGeom prst="line">
            <a:avLst/>
          </a:prstGeom>
          <a:noFill/>
          <a:ln w="762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3902" name="Line 14"/>
          <p:cNvSpPr>
            <a:spLocks noChangeShapeType="1"/>
          </p:cNvSpPr>
          <p:nvPr/>
        </p:nvSpPr>
        <p:spPr bwMode="auto">
          <a:xfrm flipH="1">
            <a:off x="4419580" y="2204864"/>
            <a:ext cx="801707" cy="592055"/>
          </a:xfrm>
          <a:prstGeom prst="line">
            <a:avLst/>
          </a:prstGeom>
          <a:noFill/>
          <a:ln w="762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3903" name="Line 15"/>
          <p:cNvSpPr>
            <a:spLocks noChangeShapeType="1"/>
          </p:cNvSpPr>
          <p:nvPr/>
        </p:nvSpPr>
        <p:spPr bwMode="auto">
          <a:xfrm flipH="1">
            <a:off x="4286379" y="923255"/>
            <a:ext cx="133201" cy="1873664"/>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3904" name="Text Box 16"/>
          <p:cNvSpPr txBox="1">
            <a:spLocks noChangeArrowheads="1"/>
          </p:cNvSpPr>
          <p:nvPr/>
        </p:nvSpPr>
        <p:spPr bwMode="auto">
          <a:xfrm>
            <a:off x="0" y="5301208"/>
            <a:ext cx="9144000" cy="1477328"/>
          </a:xfrm>
          <a:prstGeom prst="rect">
            <a:avLst/>
          </a:prstGeom>
          <a:solidFill>
            <a:srgbClr val="FFFF99"/>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sz="3000" b="1" dirty="0">
                <a:solidFill>
                  <a:srgbClr val="FF0000"/>
                </a:solidFill>
                <a:latin typeface="Calibri" panose="020F0502020204030204" pitchFamily="34" charset="0"/>
              </a:rPr>
              <a:t>Cette suite de réactions chimiques très complexes « fabriquent » de l’argile et du calcaire </a:t>
            </a:r>
            <a:r>
              <a:rPr lang="fr-FR" sz="3000" b="1" dirty="0" smtClean="0">
                <a:solidFill>
                  <a:srgbClr val="FF0000"/>
                </a:solidFill>
                <a:latin typeface="Calibri" panose="020F0502020204030204" pitchFamily="34" charset="0"/>
              </a:rPr>
              <a:t>ce qui </a:t>
            </a:r>
            <a:r>
              <a:rPr lang="fr-FR" sz="3000" b="1" dirty="0">
                <a:solidFill>
                  <a:srgbClr val="FF0000"/>
                </a:solidFill>
                <a:latin typeface="Calibri" panose="020F0502020204030204" pitchFamily="34" charset="0"/>
              </a:rPr>
              <a:t>« consomment » irréversiblement </a:t>
            </a:r>
            <a:r>
              <a:rPr lang="fr-FR" sz="3000" b="1" dirty="0" smtClean="0">
                <a:solidFill>
                  <a:srgbClr val="FF0000"/>
                </a:solidFill>
                <a:latin typeface="Calibri" panose="020F0502020204030204" pitchFamily="34" charset="0"/>
              </a:rPr>
              <a:t>du </a:t>
            </a:r>
            <a:r>
              <a:rPr lang="fr-FR" sz="3000" b="1" dirty="0">
                <a:solidFill>
                  <a:srgbClr val="FF0000"/>
                </a:solidFill>
                <a:latin typeface="Calibri" panose="020F0502020204030204" pitchFamily="34" charset="0"/>
              </a:rPr>
              <a:t>CO</a:t>
            </a:r>
            <a:r>
              <a:rPr lang="fr-FR" sz="3000" b="1" baseline="-25000" dirty="0">
                <a:solidFill>
                  <a:srgbClr val="FF0000"/>
                </a:solidFill>
                <a:latin typeface="Calibri" panose="020F0502020204030204" pitchFamily="34" charset="0"/>
              </a:rPr>
              <a:t>2 </a:t>
            </a:r>
            <a:r>
              <a:rPr lang="fr-FR" sz="3000" b="1" dirty="0" smtClean="0">
                <a:solidFill>
                  <a:srgbClr val="FF0000"/>
                </a:solidFill>
                <a:latin typeface="Calibri" panose="020F0502020204030204" pitchFamily="34" charset="0"/>
              </a:rPr>
              <a:t>(</a:t>
            </a:r>
            <a:r>
              <a:rPr lang="fr-FR" sz="3000" b="1" dirty="0">
                <a:solidFill>
                  <a:srgbClr val="FF0000"/>
                </a:solidFill>
                <a:latin typeface="Calibri" panose="020F0502020204030204" pitchFamily="34" charset="0"/>
                <a:cs typeface="Times New Roman" charset="0"/>
              </a:rPr>
              <a:t>≈</a:t>
            </a:r>
            <a:r>
              <a:rPr lang="fr-FR" sz="3000" b="1" dirty="0" smtClean="0">
                <a:solidFill>
                  <a:srgbClr val="FF0000"/>
                </a:solidFill>
                <a:latin typeface="Calibri" panose="020F0502020204030204" pitchFamily="34" charset="0"/>
                <a:cs typeface="Times New Roman" charset="0"/>
              </a:rPr>
              <a:t> </a:t>
            </a:r>
            <a:r>
              <a:rPr lang="fr-FR" sz="3000" b="1" dirty="0">
                <a:solidFill>
                  <a:srgbClr val="FF0000"/>
                </a:solidFill>
                <a:latin typeface="Calibri" panose="020F0502020204030204" pitchFamily="34" charset="0"/>
              </a:rPr>
              <a:t>0,1 </a:t>
            </a:r>
            <a:r>
              <a:rPr lang="fr-FR" sz="3000" b="1" dirty="0" smtClean="0">
                <a:solidFill>
                  <a:srgbClr val="FF0000"/>
                </a:solidFill>
                <a:latin typeface="Calibri" panose="020F0502020204030204" pitchFamily="34" charset="0"/>
              </a:rPr>
              <a:t>Gt/an</a:t>
            </a:r>
            <a:r>
              <a:rPr lang="fr-FR" sz="3000" b="1" dirty="0">
                <a:solidFill>
                  <a:srgbClr val="FF0000"/>
                </a:solidFill>
                <a:latin typeface="Calibri" panose="020F0502020204030204" pitchFamily="34" charset="0"/>
              </a:rPr>
              <a:t>)</a:t>
            </a:r>
          </a:p>
        </p:txBody>
      </p:sp>
      <p:sp>
        <p:nvSpPr>
          <p:cNvPr id="293905" name="Text Box 17"/>
          <p:cNvSpPr txBox="1">
            <a:spLocks noChangeArrowheads="1"/>
          </p:cNvSpPr>
          <p:nvPr/>
        </p:nvSpPr>
        <p:spPr bwMode="auto">
          <a:xfrm>
            <a:off x="395536" y="3124200"/>
            <a:ext cx="1447800" cy="3693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b="1" i="1" dirty="0">
                <a:solidFill>
                  <a:srgbClr val="FF9966"/>
                </a:solidFill>
                <a:effectLst>
                  <a:outerShdw blurRad="38100" dist="38100" dir="2700000" algn="tl">
                    <a:srgbClr val="C0C0C0"/>
                  </a:outerShdw>
                </a:effectLst>
                <a:latin typeface="Calibri" panose="020F0502020204030204" pitchFamily="34" charset="0"/>
              </a:rPr>
              <a:t>Dans les sols</a:t>
            </a:r>
          </a:p>
        </p:txBody>
      </p:sp>
      <p:sp>
        <p:nvSpPr>
          <p:cNvPr id="293906" name="Text Box 18"/>
          <p:cNvSpPr txBox="1">
            <a:spLocks noChangeArrowheads="1"/>
          </p:cNvSpPr>
          <p:nvPr/>
        </p:nvSpPr>
        <p:spPr bwMode="auto">
          <a:xfrm>
            <a:off x="7637716" y="2780928"/>
            <a:ext cx="1371600" cy="3693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b="1" i="1" dirty="0">
                <a:solidFill>
                  <a:srgbClr val="66CCFF"/>
                </a:solidFill>
                <a:effectLst>
                  <a:outerShdw blurRad="38100" dist="38100" dir="2700000" algn="tl">
                    <a:srgbClr val="C0C0C0"/>
                  </a:outerShdw>
                </a:effectLst>
                <a:latin typeface="Calibri" panose="020F0502020204030204" pitchFamily="34" charset="0"/>
              </a:rPr>
              <a:t>Dans la </a:t>
            </a:r>
            <a:r>
              <a:rPr lang="fr-FR" b="1" i="1" dirty="0" smtClean="0">
                <a:solidFill>
                  <a:srgbClr val="66CCFF"/>
                </a:solidFill>
                <a:effectLst>
                  <a:outerShdw blurRad="38100" dist="38100" dir="2700000" algn="tl">
                    <a:srgbClr val="C0C0C0"/>
                  </a:outerShdw>
                </a:effectLst>
                <a:latin typeface="Calibri" panose="020F0502020204030204" pitchFamily="34" charset="0"/>
              </a:rPr>
              <a:t>mer</a:t>
            </a:r>
          </a:p>
        </p:txBody>
      </p:sp>
      <p:sp>
        <p:nvSpPr>
          <p:cNvPr id="2" name="ZoneTexte 1"/>
          <p:cNvSpPr txBox="1"/>
          <p:nvPr/>
        </p:nvSpPr>
        <p:spPr>
          <a:xfrm rot="1506581">
            <a:off x="4299346" y="3008073"/>
            <a:ext cx="2016615" cy="1200329"/>
          </a:xfrm>
          <a:prstGeom prst="rect">
            <a:avLst/>
          </a:prstGeom>
          <a:noFill/>
        </p:spPr>
        <p:txBody>
          <a:bodyPr wrap="square" rtlCol="0">
            <a:spAutoFit/>
          </a:bodyPr>
          <a:lstStyle/>
          <a:p>
            <a:r>
              <a:rPr lang="fr-FR" sz="2400" b="1" dirty="0" smtClean="0">
                <a:solidFill>
                  <a:srgbClr val="66FFFF"/>
                </a:solidFill>
              </a:rPr>
              <a:t>Ions Ca</a:t>
            </a:r>
            <a:r>
              <a:rPr lang="fr-FR" sz="2400" b="1" baseline="30000" dirty="0" smtClean="0">
                <a:solidFill>
                  <a:srgbClr val="66FFFF"/>
                </a:solidFill>
              </a:rPr>
              <a:t>++</a:t>
            </a:r>
            <a:r>
              <a:rPr lang="fr-FR" sz="2400" b="1" dirty="0" smtClean="0">
                <a:solidFill>
                  <a:srgbClr val="66FFFF"/>
                </a:solidFill>
              </a:rPr>
              <a:t> </a:t>
            </a:r>
          </a:p>
          <a:p>
            <a:r>
              <a:rPr lang="fr-FR" sz="2400" b="1" dirty="0" smtClean="0">
                <a:solidFill>
                  <a:srgbClr val="66FFFF"/>
                </a:solidFill>
              </a:rPr>
              <a:t>et HCO</a:t>
            </a:r>
            <a:r>
              <a:rPr lang="fr-FR" sz="2400" b="1" baseline="-25000" dirty="0" smtClean="0">
                <a:solidFill>
                  <a:srgbClr val="66FFFF"/>
                </a:solidFill>
              </a:rPr>
              <a:t>3</a:t>
            </a:r>
            <a:r>
              <a:rPr lang="fr-FR" sz="3200" b="1" baseline="30000" dirty="0" smtClean="0">
                <a:solidFill>
                  <a:srgbClr val="66FFFF"/>
                </a:solidFill>
              </a:rPr>
              <a:t>-</a:t>
            </a:r>
          </a:p>
          <a:p>
            <a:endParaRPr lang="fr-FR" sz="2400" b="1" dirty="0">
              <a:solidFill>
                <a:srgbClr val="66FFFF"/>
              </a:solidFill>
            </a:endParaRPr>
          </a:p>
        </p:txBody>
      </p:sp>
    </p:spTree>
    <p:extLst>
      <p:ext uri="{BB962C8B-B14F-4D97-AF65-F5344CB8AC3E}">
        <p14:creationId xmlns:p14="http://schemas.microsoft.com/office/powerpoint/2010/main" val="40288619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408409"/>
            <a:ext cx="9144000" cy="4676775"/>
          </a:xfrm>
          <a:prstGeom prst="rect">
            <a:avLst/>
          </a:prstGeom>
        </p:spPr>
      </p:pic>
      <p:sp>
        <p:nvSpPr>
          <p:cNvPr id="5" name="Forme libre 4"/>
          <p:cNvSpPr/>
          <p:nvPr/>
        </p:nvSpPr>
        <p:spPr>
          <a:xfrm>
            <a:off x="5095567" y="782710"/>
            <a:ext cx="460868" cy="242146"/>
          </a:xfrm>
          <a:custGeom>
            <a:avLst/>
            <a:gdLst>
              <a:gd name="connsiteX0" fmla="*/ 167549 w 571586"/>
              <a:gd name="connsiteY0" fmla="*/ 8801 h 481950"/>
              <a:gd name="connsiteX1" fmla="*/ 172866 w 571586"/>
              <a:gd name="connsiteY1" fmla="*/ 61964 h 481950"/>
              <a:gd name="connsiteX2" fmla="*/ 162233 w 571586"/>
              <a:gd name="connsiteY2" fmla="*/ 77913 h 481950"/>
              <a:gd name="connsiteX3" fmla="*/ 130335 w 571586"/>
              <a:gd name="connsiteY3" fmla="*/ 88545 h 481950"/>
              <a:gd name="connsiteX4" fmla="*/ 98438 w 571586"/>
              <a:gd name="connsiteY4" fmla="*/ 109810 h 481950"/>
              <a:gd name="connsiteX5" fmla="*/ 71856 w 571586"/>
              <a:gd name="connsiteY5" fmla="*/ 136392 h 481950"/>
              <a:gd name="connsiteX6" fmla="*/ 29326 w 571586"/>
              <a:gd name="connsiteY6" fmla="*/ 189555 h 481950"/>
              <a:gd name="connsiteX7" fmla="*/ 13377 w 571586"/>
              <a:gd name="connsiteY7" fmla="*/ 200187 h 481950"/>
              <a:gd name="connsiteX8" fmla="*/ 13377 w 571586"/>
              <a:gd name="connsiteY8" fmla="*/ 258666 h 481950"/>
              <a:gd name="connsiteX9" fmla="*/ 29326 w 571586"/>
              <a:gd name="connsiteY9" fmla="*/ 263983 h 481950"/>
              <a:gd name="connsiteX10" fmla="*/ 39959 w 571586"/>
              <a:gd name="connsiteY10" fmla="*/ 279931 h 481950"/>
              <a:gd name="connsiteX11" fmla="*/ 55907 w 571586"/>
              <a:gd name="connsiteY11" fmla="*/ 290564 h 481950"/>
              <a:gd name="connsiteX12" fmla="*/ 61224 w 571586"/>
              <a:gd name="connsiteY12" fmla="*/ 317145 h 481950"/>
              <a:gd name="connsiteX13" fmla="*/ 77173 w 571586"/>
              <a:gd name="connsiteY13" fmla="*/ 364992 h 481950"/>
              <a:gd name="connsiteX14" fmla="*/ 93121 w 571586"/>
              <a:gd name="connsiteY14" fmla="*/ 380941 h 481950"/>
              <a:gd name="connsiteX15" fmla="*/ 114386 w 571586"/>
              <a:gd name="connsiteY15" fmla="*/ 391573 h 481950"/>
              <a:gd name="connsiteX16" fmla="*/ 162233 w 571586"/>
              <a:gd name="connsiteY16" fmla="*/ 407522 h 481950"/>
              <a:gd name="connsiteX17" fmla="*/ 204763 w 571586"/>
              <a:gd name="connsiteY17" fmla="*/ 418155 h 481950"/>
              <a:gd name="connsiteX18" fmla="*/ 220712 w 571586"/>
              <a:gd name="connsiteY18" fmla="*/ 412838 h 481950"/>
              <a:gd name="connsiteX19" fmla="*/ 236661 w 571586"/>
              <a:gd name="connsiteY19" fmla="*/ 402206 h 481950"/>
              <a:gd name="connsiteX20" fmla="*/ 321721 w 571586"/>
              <a:gd name="connsiteY20" fmla="*/ 407522 h 481950"/>
              <a:gd name="connsiteX21" fmla="*/ 342986 w 571586"/>
              <a:gd name="connsiteY21" fmla="*/ 412838 h 481950"/>
              <a:gd name="connsiteX22" fmla="*/ 358935 w 571586"/>
              <a:gd name="connsiteY22" fmla="*/ 428787 h 481950"/>
              <a:gd name="connsiteX23" fmla="*/ 374884 w 571586"/>
              <a:gd name="connsiteY23" fmla="*/ 439420 h 481950"/>
              <a:gd name="connsiteX24" fmla="*/ 417414 w 571586"/>
              <a:gd name="connsiteY24" fmla="*/ 466001 h 481950"/>
              <a:gd name="connsiteX25" fmla="*/ 454628 w 571586"/>
              <a:gd name="connsiteY25" fmla="*/ 471317 h 481950"/>
              <a:gd name="connsiteX26" fmla="*/ 507791 w 571586"/>
              <a:gd name="connsiteY26" fmla="*/ 481950 h 481950"/>
              <a:gd name="connsiteX27" fmla="*/ 539689 w 571586"/>
              <a:gd name="connsiteY27" fmla="*/ 476634 h 481950"/>
              <a:gd name="connsiteX28" fmla="*/ 555638 w 571586"/>
              <a:gd name="connsiteY28" fmla="*/ 471317 h 481950"/>
              <a:gd name="connsiteX29" fmla="*/ 560954 w 571586"/>
              <a:gd name="connsiteY29" fmla="*/ 455369 h 481950"/>
              <a:gd name="connsiteX30" fmla="*/ 571586 w 571586"/>
              <a:gd name="connsiteY30" fmla="*/ 439420 h 481950"/>
              <a:gd name="connsiteX31" fmla="*/ 566270 w 571586"/>
              <a:gd name="connsiteY31" fmla="*/ 370308 h 481950"/>
              <a:gd name="connsiteX32" fmla="*/ 560954 w 571586"/>
              <a:gd name="connsiteY32" fmla="*/ 343727 h 481950"/>
              <a:gd name="connsiteX33" fmla="*/ 555638 w 571586"/>
              <a:gd name="connsiteY33" fmla="*/ 263983 h 481950"/>
              <a:gd name="connsiteX34" fmla="*/ 539689 w 571586"/>
              <a:gd name="connsiteY34" fmla="*/ 248034 h 481950"/>
              <a:gd name="connsiteX35" fmla="*/ 497159 w 571586"/>
              <a:gd name="connsiteY35" fmla="*/ 237401 h 481950"/>
              <a:gd name="connsiteX36" fmla="*/ 481210 w 571586"/>
              <a:gd name="connsiteY36" fmla="*/ 221452 h 481950"/>
              <a:gd name="connsiteX37" fmla="*/ 449312 w 571586"/>
              <a:gd name="connsiteY37" fmla="*/ 200187 h 481950"/>
              <a:gd name="connsiteX38" fmla="*/ 412098 w 571586"/>
              <a:gd name="connsiteY38" fmla="*/ 152341 h 481950"/>
              <a:gd name="connsiteX39" fmla="*/ 401466 w 571586"/>
              <a:gd name="connsiteY39" fmla="*/ 131076 h 481950"/>
              <a:gd name="connsiteX40" fmla="*/ 390833 w 571586"/>
              <a:gd name="connsiteY40" fmla="*/ 99178 h 481950"/>
              <a:gd name="connsiteX41" fmla="*/ 369568 w 571586"/>
              <a:gd name="connsiteY41" fmla="*/ 61964 h 481950"/>
              <a:gd name="connsiteX42" fmla="*/ 353619 w 571586"/>
              <a:gd name="connsiteY42" fmla="*/ 46015 h 481950"/>
              <a:gd name="connsiteX43" fmla="*/ 332354 w 571586"/>
              <a:gd name="connsiteY43" fmla="*/ 30066 h 481950"/>
              <a:gd name="connsiteX44" fmla="*/ 252610 w 571586"/>
              <a:gd name="connsiteY44" fmla="*/ 19434 h 481950"/>
              <a:gd name="connsiteX45" fmla="*/ 231345 w 571586"/>
              <a:gd name="connsiteY45" fmla="*/ 14117 h 481950"/>
              <a:gd name="connsiteX46" fmla="*/ 210080 w 571586"/>
              <a:gd name="connsiteY46" fmla="*/ 3485 h 481950"/>
              <a:gd name="connsiteX47" fmla="*/ 167549 w 571586"/>
              <a:gd name="connsiteY47" fmla="*/ 8801 h 48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71586" h="481950">
                <a:moveTo>
                  <a:pt x="167549" y="8801"/>
                </a:moveTo>
                <a:cubicBezTo>
                  <a:pt x="161347" y="18547"/>
                  <a:pt x="183300" y="34141"/>
                  <a:pt x="172866" y="61964"/>
                </a:cubicBezTo>
                <a:cubicBezTo>
                  <a:pt x="170622" y="67947"/>
                  <a:pt x="167651" y="74527"/>
                  <a:pt x="162233" y="77913"/>
                </a:cubicBezTo>
                <a:cubicBezTo>
                  <a:pt x="152729" y="83853"/>
                  <a:pt x="130335" y="88545"/>
                  <a:pt x="130335" y="88545"/>
                </a:cubicBezTo>
                <a:cubicBezTo>
                  <a:pt x="119703" y="95633"/>
                  <a:pt x="105526" y="99178"/>
                  <a:pt x="98438" y="109810"/>
                </a:cubicBezTo>
                <a:cubicBezTo>
                  <a:pt x="84261" y="131075"/>
                  <a:pt x="93121" y="122215"/>
                  <a:pt x="71856" y="136392"/>
                </a:cubicBezTo>
                <a:cubicBezTo>
                  <a:pt x="57183" y="180413"/>
                  <a:pt x="70549" y="162074"/>
                  <a:pt x="29326" y="189555"/>
                </a:cubicBezTo>
                <a:lnTo>
                  <a:pt x="13377" y="200187"/>
                </a:lnTo>
                <a:cubicBezTo>
                  <a:pt x="-1810" y="222968"/>
                  <a:pt x="-6926" y="222120"/>
                  <a:pt x="13377" y="258666"/>
                </a:cubicBezTo>
                <a:cubicBezTo>
                  <a:pt x="16098" y="263565"/>
                  <a:pt x="24010" y="262211"/>
                  <a:pt x="29326" y="263983"/>
                </a:cubicBezTo>
                <a:cubicBezTo>
                  <a:pt x="32870" y="269299"/>
                  <a:pt x="35441" y="275413"/>
                  <a:pt x="39959" y="279931"/>
                </a:cubicBezTo>
                <a:cubicBezTo>
                  <a:pt x="44477" y="284449"/>
                  <a:pt x="52737" y="285017"/>
                  <a:pt x="55907" y="290564"/>
                </a:cubicBezTo>
                <a:cubicBezTo>
                  <a:pt x="60390" y="298409"/>
                  <a:pt x="59608" y="308255"/>
                  <a:pt x="61224" y="317145"/>
                </a:cubicBezTo>
                <a:cubicBezTo>
                  <a:pt x="66377" y="345484"/>
                  <a:pt x="61280" y="345920"/>
                  <a:pt x="77173" y="364992"/>
                </a:cubicBezTo>
                <a:cubicBezTo>
                  <a:pt x="81986" y="370768"/>
                  <a:pt x="87003" y="376571"/>
                  <a:pt x="93121" y="380941"/>
                </a:cubicBezTo>
                <a:cubicBezTo>
                  <a:pt x="99570" y="385547"/>
                  <a:pt x="107144" y="388354"/>
                  <a:pt x="114386" y="391573"/>
                </a:cubicBezTo>
                <a:cubicBezTo>
                  <a:pt x="147382" y="406238"/>
                  <a:pt x="131993" y="398882"/>
                  <a:pt x="162233" y="407522"/>
                </a:cubicBezTo>
                <a:cubicBezTo>
                  <a:pt x="200383" y="418421"/>
                  <a:pt x="150712" y="407343"/>
                  <a:pt x="204763" y="418155"/>
                </a:cubicBezTo>
                <a:cubicBezTo>
                  <a:pt x="210079" y="416383"/>
                  <a:pt x="215700" y="415344"/>
                  <a:pt x="220712" y="412838"/>
                </a:cubicBezTo>
                <a:cubicBezTo>
                  <a:pt x="226427" y="409981"/>
                  <a:pt x="230281" y="402542"/>
                  <a:pt x="236661" y="402206"/>
                </a:cubicBezTo>
                <a:lnTo>
                  <a:pt x="321721" y="407522"/>
                </a:lnTo>
                <a:cubicBezTo>
                  <a:pt x="328809" y="409294"/>
                  <a:pt x="336642" y="409213"/>
                  <a:pt x="342986" y="412838"/>
                </a:cubicBezTo>
                <a:cubicBezTo>
                  <a:pt x="349514" y="416568"/>
                  <a:pt x="353159" y="423974"/>
                  <a:pt x="358935" y="428787"/>
                </a:cubicBezTo>
                <a:cubicBezTo>
                  <a:pt x="363844" y="432877"/>
                  <a:pt x="369772" y="435586"/>
                  <a:pt x="374884" y="439420"/>
                </a:cubicBezTo>
                <a:cubicBezTo>
                  <a:pt x="395541" y="454913"/>
                  <a:pt x="395788" y="461676"/>
                  <a:pt x="417414" y="466001"/>
                </a:cubicBezTo>
                <a:cubicBezTo>
                  <a:pt x="429701" y="468458"/>
                  <a:pt x="442288" y="469139"/>
                  <a:pt x="454628" y="471317"/>
                </a:cubicBezTo>
                <a:cubicBezTo>
                  <a:pt x="472425" y="474458"/>
                  <a:pt x="507791" y="481950"/>
                  <a:pt x="507791" y="481950"/>
                </a:cubicBezTo>
                <a:cubicBezTo>
                  <a:pt x="518424" y="480178"/>
                  <a:pt x="529166" y="478972"/>
                  <a:pt x="539689" y="476634"/>
                </a:cubicBezTo>
                <a:cubicBezTo>
                  <a:pt x="545160" y="475418"/>
                  <a:pt x="551675" y="475280"/>
                  <a:pt x="555638" y="471317"/>
                </a:cubicBezTo>
                <a:cubicBezTo>
                  <a:pt x="559600" y="467355"/>
                  <a:pt x="558448" y="460381"/>
                  <a:pt x="560954" y="455369"/>
                </a:cubicBezTo>
                <a:cubicBezTo>
                  <a:pt x="563811" y="449654"/>
                  <a:pt x="568042" y="444736"/>
                  <a:pt x="571586" y="439420"/>
                </a:cubicBezTo>
                <a:cubicBezTo>
                  <a:pt x="569814" y="416383"/>
                  <a:pt x="568821" y="393272"/>
                  <a:pt x="566270" y="370308"/>
                </a:cubicBezTo>
                <a:cubicBezTo>
                  <a:pt x="565272" y="361327"/>
                  <a:pt x="561853" y="352718"/>
                  <a:pt x="560954" y="343727"/>
                </a:cubicBezTo>
                <a:cubicBezTo>
                  <a:pt x="558303" y="317219"/>
                  <a:pt x="561417" y="289989"/>
                  <a:pt x="555638" y="263983"/>
                </a:cubicBezTo>
                <a:cubicBezTo>
                  <a:pt x="554007" y="256644"/>
                  <a:pt x="545945" y="252205"/>
                  <a:pt x="539689" y="248034"/>
                </a:cubicBezTo>
                <a:cubicBezTo>
                  <a:pt x="532681" y="243362"/>
                  <a:pt x="500998" y="238169"/>
                  <a:pt x="497159" y="237401"/>
                </a:cubicBezTo>
                <a:cubicBezTo>
                  <a:pt x="491843" y="232085"/>
                  <a:pt x="487145" y="226068"/>
                  <a:pt x="481210" y="221452"/>
                </a:cubicBezTo>
                <a:cubicBezTo>
                  <a:pt x="471123" y="213607"/>
                  <a:pt x="449312" y="200187"/>
                  <a:pt x="449312" y="200187"/>
                </a:cubicBezTo>
                <a:cubicBezTo>
                  <a:pt x="423876" y="162034"/>
                  <a:pt x="437083" y="177326"/>
                  <a:pt x="412098" y="152341"/>
                </a:cubicBezTo>
                <a:cubicBezTo>
                  <a:pt x="408554" y="145253"/>
                  <a:pt x="404409" y="138434"/>
                  <a:pt x="401466" y="131076"/>
                </a:cubicBezTo>
                <a:cubicBezTo>
                  <a:pt x="397304" y="120670"/>
                  <a:pt x="395845" y="109203"/>
                  <a:pt x="390833" y="99178"/>
                </a:cubicBezTo>
                <a:cubicBezTo>
                  <a:pt x="384335" y="86183"/>
                  <a:pt x="378958" y="73233"/>
                  <a:pt x="369568" y="61964"/>
                </a:cubicBezTo>
                <a:cubicBezTo>
                  <a:pt x="364755" y="56188"/>
                  <a:pt x="359327" y="50908"/>
                  <a:pt x="353619" y="46015"/>
                </a:cubicBezTo>
                <a:cubicBezTo>
                  <a:pt x="346892" y="40249"/>
                  <a:pt x="340681" y="33094"/>
                  <a:pt x="332354" y="30066"/>
                </a:cubicBezTo>
                <a:cubicBezTo>
                  <a:pt x="328511" y="28669"/>
                  <a:pt x="253399" y="19533"/>
                  <a:pt x="252610" y="19434"/>
                </a:cubicBezTo>
                <a:cubicBezTo>
                  <a:pt x="245522" y="17662"/>
                  <a:pt x="238186" y="16683"/>
                  <a:pt x="231345" y="14117"/>
                </a:cubicBezTo>
                <a:cubicBezTo>
                  <a:pt x="223925" y="11334"/>
                  <a:pt x="217671" y="5762"/>
                  <a:pt x="210080" y="3485"/>
                </a:cubicBezTo>
                <a:cubicBezTo>
                  <a:pt x="190417" y="-2414"/>
                  <a:pt x="173751" y="-945"/>
                  <a:pt x="167549" y="8801"/>
                </a:cubicBezTo>
                <a:close/>
              </a:path>
            </a:pathLst>
          </a:cu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Nuage 5"/>
          <p:cNvSpPr/>
          <p:nvPr/>
        </p:nvSpPr>
        <p:spPr>
          <a:xfrm>
            <a:off x="5117046" y="336146"/>
            <a:ext cx="120642" cy="576064"/>
          </a:xfrm>
          <a:prstGeom prst="clou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Nuage 6"/>
          <p:cNvSpPr/>
          <p:nvPr/>
        </p:nvSpPr>
        <p:spPr>
          <a:xfrm rot="10800000">
            <a:off x="5276419" y="275005"/>
            <a:ext cx="120642" cy="576064"/>
          </a:xfrm>
          <a:prstGeom prst="clou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Nuage 7"/>
          <p:cNvSpPr/>
          <p:nvPr/>
        </p:nvSpPr>
        <p:spPr>
          <a:xfrm>
            <a:off x="5434049" y="408409"/>
            <a:ext cx="120642" cy="576064"/>
          </a:xfrm>
          <a:prstGeom prst="clou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Forme libre 1"/>
          <p:cNvSpPr/>
          <p:nvPr/>
        </p:nvSpPr>
        <p:spPr>
          <a:xfrm>
            <a:off x="5066280" y="2623634"/>
            <a:ext cx="139133" cy="154659"/>
          </a:xfrm>
          <a:custGeom>
            <a:avLst/>
            <a:gdLst>
              <a:gd name="connsiteX0" fmla="*/ 72458 w 139133"/>
              <a:gd name="connsiteY0" fmla="*/ 504 h 154659"/>
              <a:gd name="connsiteX1" fmla="*/ 81983 w 139133"/>
              <a:gd name="connsiteY1" fmla="*/ 24316 h 154659"/>
              <a:gd name="connsiteX2" fmla="*/ 110558 w 139133"/>
              <a:gd name="connsiteY2" fmla="*/ 48129 h 154659"/>
              <a:gd name="connsiteX3" fmla="*/ 129608 w 139133"/>
              <a:gd name="connsiteY3" fmla="*/ 76704 h 154659"/>
              <a:gd name="connsiteX4" fmla="*/ 139133 w 139133"/>
              <a:gd name="connsiteY4" fmla="*/ 90991 h 154659"/>
              <a:gd name="connsiteX5" fmla="*/ 124845 w 139133"/>
              <a:gd name="connsiteY5" fmla="*/ 133854 h 154659"/>
              <a:gd name="connsiteX6" fmla="*/ 110558 w 139133"/>
              <a:gd name="connsiteY6" fmla="*/ 138616 h 154659"/>
              <a:gd name="connsiteX7" fmla="*/ 101033 w 139133"/>
              <a:gd name="connsiteY7" fmla="*/ 152904 h 154659"/>
              <a:gd name="connsiteX8" fmla="*/ 48645 w 139133"/>
              <a:gd name="connsiteY8" fmla="*/ 138616 h 154659"/>
              <a:gd name="connsiteX9" fmla="*/ 39120 w 139133"/>
              <a:gd name="connsiteY9" fmla="*/ 124329 h 154659"/>
              <a:gd name="connsiteX10" fmla="*/ 34358 w 139133"/>
              <a:gd name="connsiteY10" fmla="*/ 90991 h 154659"/>
              <a:gd name="connsiteX11" fmla="*/ 5783 w 139133"/>
              <a:gd name="connsiteY11" fmla="*/ 81466 h 154659"/>
              <a:gd name="connsiteX12" fmla="*/ 1020 w 139133"/>
              <a:gd name="connsiteY12" fmla="*/ 67179 h 154659"/>
              <a:gd name="connsiteX13" fmla="*/ 29595 w 139133"/>
              <a:gd name="connsiteY13" fmla="*/ 57654 h 154659"/>
              <a:gd name="connsiteX14" fmla="*/ 53408 w 139133"/>
              <a:gd name="connsiteY14" fmla="*/ 48129 h 154659"/>
              <a:gd name="connsiteX15" fmla="*/ 72458 w 139133"/>
              <a:gd name="connsiteY15" fmla="*/ 504 h 15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133" h="154659">
                <a:moveTo>
                  <a:pt x="72458" y="504"/>
                </a:moveTo>
                <a:cubicBezTo>
                  <a:pt x="77220" y="-3465"/>
                  <a:pt x="77452" y="17067"/>
                  <a:pt x="81983" y="24316"/>
                </a:cubicBezTo>
                <a:cubicBezTo>
                  <a:pt x="88532" y="34795"/>
                  <a:pt x="100681" y="41545"/>
                  <a:pt x="110558" y="48129"/>
                </a:cubicBezTo>
                <a:lnTo>
                  <a:pt x="129608" y="76704"/>
                </a:lnTo>
                <a:lnTo>
                  <a:pt x="139133" y="90991"/>
                </a:lnTo>
                <a:cubicBezTo>
                  <a:pt x="136809" y="104934"/>
                  <a:pt x="137723" y="123552"/>
                  <a:pt x="124845" y="133854"/>
                </a:cubicBezTo>
                <a:cubicBezTo>
                  <a:pt x="120925" y="136990"/>
                  <a:pt x="115320" y="137029"/>
                  <a:pt x="110558" y="138616"/>
                </a:cubicBezTo>
                <a:cubicBezTo>
                  <a:pt x="107383" y="143379"/>
                  <a:pt x="106646" y="151781"/>
                  <a:pt x="101033" y="152904"/>
                </a:cubicBezTo>
                <a:cubicBezTo>
                  <a:pt x="73672" y="158376"/>
                  <a:pt x="66240" y="150345"/>
                  <a:pt x="48645" y="138616"/>
                </a:cubicBezTo>
                <a:cubicBezTo>
                  <a:pt x="45470" y="133854"/>
                  <a:pt x="40765" y="129811"/>
                  <a:pt x="39120" y="124329"/>
                </a:cubicBezTo>
                <a:cubicBezTo>
                  <a:pt x="35894" y="113577"/>
                  <a:pt x="41250" y="99852"/>
                  <a:pt x="34358" y="90991"/>
                </a:cubicBezTo>
                <a:cubicBezTo>
                  <a:pt x="28194" y="83066"/>
                  <a:pt x="5783" y="81466"/>
                  <a:pt x="5783" y="81466"/>
                </a:cubicBezTo>
                <a:cubicBezTo>
                  <a:pt x="4195" y="76704"/>
                  <a:pt x="-2530" y="70729"/>
                  <a:pt x="1020" y="67179"/>
                </a:cubicBezTo>
                <a:cubicBezTo>
                  <a:pt x="8120" y="60079"/>
                  <a:pt x="20273" y="61383"/>
                  <a:pt x="29595" y="57654"/>
                </a:cubicBezTo>
                <a:lnTo>
                  <a:pt x="53408" y="48129"/>
                </a:lnTo>
                <a:cubicBezTo>
                  <a:pt x="65424" y="30105"/>
                  <a:pt x="67696" y="4473"/>
                  <a:pt x="72458" y="504"/>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0" y="4869160"/>
            <a:ext cx="9144000" cy="2062103"/>
          </a:xfrm>
          <a:prstGeom prst="rect">
            <a:avLst/>
          </a:prstGeom>
          <a:noFill/>
        </p:spPr>
        <p:txBody>
          <a:bodyPr wrap="square" rtlCol="0">
            <a:spAutoFit/>
          </a:bodyPr>
          <a:lstStyle/>
          <a:p>
            <a:r>
              <a:rPr lang="fr-FR" sz="3200" b="1" u="sng" dirty="0" smtClean="0">
                <a:solidFill>
                  <a:srgbClr val="FFFF00"/>
                </a:solidFill>
              </a:rPr>
              <a:t>Troisième changement</a:t>
            </a:r>
            <a:r>
              <a:rPr lang="fr-FR" sz="3200" b="1" dirty="0" smtClean="0">
                <a:solidFill>
                  <a:srgbClr val="FFFF00"/>
                </a:solidFill>
              </a:rPr>
              <a:t> : le volcanisme sibérien             d’il y a 250 Ma (fin du Permien), le plus important volcanisme aérien depuis 600 Ma, et la plus grosse crise biologique depuis ces mêmes 600 Ma.</a:t>
            </a:r>
          </a:p>
        </p:txBody>
      </p:sp>
      <p:sp>
        <p:nvSpPr>
          <p:cNvPr id="9" name="ZoneTexte 8"/>
          <p:cNvSpPr txBox="1"/>
          <p:nvPr/>
        </p:nvSpPr>
        <p:spPr>
          <a:xfrm>
            <a:off x="7884368" y="620688"/>
            <a:ext cx="1393684" cy="461665"/>
          </a:xfrm>
          <a:prstGeom prst="rect">
            <a:avLst/>
          </a:prstGeom>
          <a:noFill/>
        </p:spPr>
        <p:txBody>
          <a:bodyPr wrap="square" rtlCol="0">
            <a:spAutoFit/>
          </a:bodyPr>
          <a:lstStyle/>
          <a:p>
            <a:r>
              <a:rPr lang="fr-FR" sz="2400" b="1" dirty="0" smtClean="0">
                <a:solidFill>
                  <a:schemeClr val="bg1"/>
                </a:solidFill>
              </a:rPr>
              <a:t>-250 Ma</a:t>
            </a:r>
            <a:endParaRPr lang="fr-FR" sz="2400" b="1" dirty="0">
              <a:solidFill>
                <a:schemeClr val="bg1"/>
              </a:solidFill>
            </a:endParaRPr>
          </a:p>
        </p:txBody>
      </p:sp>
    </p:spTree>
    <p:extLst>
      <p:ext uri="{BB962C8B-B14F-4D97-AF65-F5344CB8AC3E}">
        <p14:creationId xmlns:p14="http://schemas.microsoft.com/office/powerpoint/2010/main" val="22855234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27384"/>
            <a:ext cx="9144000" cy="5624423"/>
          </a:xfrm>
          <a:prstGeom prst="rect">
            <a:avLst/>
          </a:prstGeom>
        </p:spPr>
      </p:pic>
      <p:sp>
        <p:nvSpPr>
          <p:cNvPr id="3" name="ZoneTexte 2"/>
          <p:cNvSpPr txBox="1"/>
          <p:nvPr/>
        </p:nvSpPr>
        <p:spPr>
          <a:xfrm>
            <a:off x="0" y="5500389"/>
            <a:ext cx="9144000" cy="1384995"/>
          </a:xfrm>
          <a:prstGeom prst="rect">
            <a:avLst/>
          </a:prstGeom>
          <a:noFill/>
        </p:spPr>
        <p:txBody>
          <a:bodyPr wrap="square" rtlCol="0">
            <a:spAutoFit/>
          </a:bodyPr>
          <a:lstStyle/>
          <a:p>
            <a:r>
              <a:rPr lang="fr-FR" sz="2800" b="1" dirty="0" smtClean="0">
                <a:solidFill>
                  <a:srgbClr val="FFFF00"/>
                </a:solidFill>
              </a:rPr>
              <a:t>Des centaines de milliers de km</a:t>
            </a:r>
            <a:r>
              <a:rPr lang="fr-FR" sz="2800" b="1" baseline="30000" dirty="0" smtClean="0">
                <a:solidFill>
                  <a:srgbClr val="FFFF00"/>
                </a:solidFill>
              </a:rPr>
              <a:t>2</a:t>
            </a:r>
            <a:r>
              <a:rPr lang="fr-FR" sz="2800" b="1" dirty="0" smtClean="0">
                <a:solidFill>
                  <a:srgbClr val="FFFF00"/>
                </a:solidFill>
              </a:rPr>
              <a:t> (3 à 6 fois la France) recouverts de centaines de coulées</a:t>
            </a:r>
            <a:r>
              <a:rPr lang="fr-FR" sz="2800" b="1" dirty="0">
                <a:solidFill>
                  <a:srgbClr val="FFFF00"/>
                </a:solidFill>
              </a:rPr>
              <a:t> </a:t>
            </a:r>
            <a:r>
              <a:rPr lang="fr-FR" sz="2800" b="1" dirty="0" smtClean="0">
                <a:solidFill>
                  <a:srgbClr val="FFFF00"/>
                </a:solidFill>
              </a:rPr>
              <a:t>et de couches de cendre (3 millions de km</a:t>
            </a:r>
            <a:r>
              <a:rPr lang="fr-FR" sz="2800" b="1" baseline="30000" dirty="0" smtClean="0">
                <a:solidFill>
                  <a:srgbClr val="FFFF00"/>
                </a:solidFill>
              </a:rPr>
              <a:t>3</a:t>
            </a:r>
            <a:r>
              <a:rPr lang="fr-FR" sz="2800" b="1" dirty="0" smtClean="0">
                <a:solidFill>
                  <a:srgbClr val="FFFF00"/>
                </a:solidFill>
              </a:rPr>
              <a:t>) émises en moins de 5 Ma …</a:t>
            </a:r>
            <a:endParaRPr lang="fr-FR" sz="2800" b="1" dirty="0">
              <a:solidFill>
                <a:srgbClr val="FFFF00"/>
              </a:solidFill>
            </a:endParaRPr>
          </a:p>
        </p:txBody>
      </p:sp>
      <p:sp>
        <p:nvSpPr>
          <p:cNvPr id="4" name="Rectangle 3"/>
          <p:cNvSpPr/>
          <p:nvPr/>
        </p:nvSpPr>
        <p:spPr>
          <a:xfrm>
            <a:off x="-36512" y="5435352"/>
            <a:ext cx="1136850" cy="153888"/>
          </a:xfrm>
          <a:prstGeom prst="rect">
            <a:avLst/>
          </a:prstGeom>
        </p:spPr>
        <p:txBody>
          <a:bodyPr wrap="none">
            <a:spAutoFit/>
          </a:bodyPr>
          <a:lstStyle/>
          <a:p>
            <a:r>
              <a:rPr lang="fr-FR" sz="400" dirty="0">
                <a:hlinkClick r:id="rId3"/>
              </a:rPr>
              <a:t>https://</a:t>
            </a:r>
            <a:r>
              <a:rPr lang="fr-FR" sz="400" dirty="0" smtClean="0">
                <a:hlinkClick r:id="rId3"/>
              </a:rPr>
              <a:t>en.wikipedia.org/wiki/Siberian_Traps</a:t>
            </a:r>
            <a:r>
              <a:rPr lang="fr-FR" sz="400" dirty="0" smtClean="0"/>
              <a:t> </a:t>
            </a:r>
            <a:endParaRPr lang="fr-FR" sz="400" dirty="0"/>
          </a:p>
        </p:txBody>
      </p:sp>
      <p:cxnSp>
        <p:nvCxnSpPr>
          <p:cNvPr id="6" name="Connecteur droit 5"/>
          <p:cNvCxnSpPr/>
          <p:nvPr/>
        </p:nvCxnSpPr>
        <p:spPr>
          <a:xfrm>
            <a:off x="2699792" y="3573016"/>
            <a:ext cx="309634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2627784" y="3725416"/>
            <a:ext cx="309634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2555776" y="3861048"/>
            <a:ext cx="309634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V="1">
            <a:off x="2483768" y="4005064"/>
            <a:ext cx="1800200" cy="419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2483768" y="4166790"/>
            <a:ext cx="151216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2411760" y="4319190"/>
            <a:ext cx="158417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2339752" y="4466456"/>
            <a:ext cx="1152128" cy="513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2267744" y="4623990"/>
            <a:ext cx="79208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4932040" y="4623990"/>
            <a:ext cx="5040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V="1">
            <a:off x="4572000" y="4005064"/>
            <a:ext cx="1008112" cy="83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flipV="1">
            <a:off x="4724400" y="4157464"/>
            <a:ext cx="855712" cy="83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V="1">
            <a:off x="4508376" y="4309864"/>
            <a:ext cx="999728" cy="83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V="1">
            <a:off x="4724400" y="4462264"/>
            <a:ext cx="711696" cy="83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a:off x="3923928" y="4470648"/>
            <a:ext cx="216024" cy="94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a:off x="3923928" y="4623990"/>
            <a:ext cx="28803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a:off x="3995936" y="4776390"/>
            <a:ext cx="28803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a:off x="2852192" y="3429000"/>
            <a:ext cx="301595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3059832" y="3284984"/>
            <a:ext cx="280831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a:off x="4139952" y="4157464"/>
            <a:ext cx="144016" cy="419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a:off x="3203848" y="3140968"/>
            <a:ext cx="259228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3419872" y="2996952"/>
            <a:ext cx="216024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p:nvCxnSpPr>
        <p:spPr>
          <a:xfrm>
            <a:off x="3419872" y="2852936"/>
            <a:ext cx="216024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a:off x="2843808" y="2708920"/>
            <a:ext cx="230844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p:nvCxnSpPr>
        <p:spPr>
          <a:xfrm>
            <a:off x="2771800" y="2852936"/>
            <a:ext cx="61206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p:nvCxnSpPr>
        <p:spPr>
          <a:xfrm>
            <a:off x="3059832" y="2564904"/>
            <a:ext cx="216024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p:nvCxnSpPr>
        <p:spPr>
          <a:xfrm>
            <a:off x="3563888" y="2420888"/>
            <a:ext cx="223224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Connecteur droit 64"/>
          <p:cNvCxnSpPr/>
          <p:nvPr/>
        </p:nvCxnSpPr>
        <p:spPr>
          <a:xfrm>
            <a:off x="4283968" y="2132856"/>
            <a:ext cx="151216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Connecteur droit 65"/>
          <p:cNvCxnSpPr/>
          <p:nvPr/>
        </p:nvCxnSpPr>
        <p:spPr>
          <a:xfrm>
            <a:off x="4283968" y="2276872"/>
            <a:ext cx="136815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Connecteur droit 68"/>
          <p:cNvCxnSpPr/>
          <p:nvPr/>
        </p:nvCxnSpPr>
        <p:spPr>
          <a:xfrm>
            <a:off x="4572000" y="1988840"/>
            <a:ext cx="64807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Connecteur droit 70"/>
          <p:cNvCxnSpPr/>
          <p:nvPr/>
        </p:nvCxnSpPr>
        <p:spPr>
          <a:xfrm>
            <a:off x="4788024" y="1844824"/>
            <a:ext cx="39604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Connecteur droit 73"/>
          <p:cNvCxnSpPr/>
          <p:nvPr/>
        </p:nvCxnSpPr>
        <p:spPr>
          <a:xfrm>
            <a:off x="5724128" y="2564904"/>
            <a:ext cx="39604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Connecteur droit 74"/>
          <p:cNvCxnSpPr/>
          <p:nvPr/>
        </p:nvCxnSpPr>
        <p:spPr>
          <a:xfrm>
            <a:off x="6074550" y="2717304"/>
            <a:ext cx="19802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Connecteur droit 76"/>
          <p:cNvCxnSpPr/>
          <p:nvPr/>
        </p:nvCxnSpPr>
        <p:spPr>
          <a:xfrm>
            <a:off x="6228184" y="2852936"/>
            <a:ext cx="19802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7194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descr="Untitled Image 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00589"/>
            <a:ext cx="8856984" cy="664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0" y="5428381"/>
            <a:ext cx="9144000" cy="1384995"/>
          </a:xfrm>
          <a:prstGeom prst="rect">
            <a:avLst/>
          </a:prstGeom>
          <a:noFill/>
        </p:spPr>
        <p:txBody>
          <a:bodyPr wrap="square" rtlCol="0">
            <a:spAutoFit/>
          </a:bodyPr>
          <a:lstStyle/>
          <a:p>
            <a:r>
              <a:rPr lang="fr-FR" sz="2800" b="1" dirty="0" smtClean="0">
                <a:solidFill>
                  <a:srgbClr val="FFFF00"/>
                </a:solidFill>
              </a:rPr>
              <a:t> … ce qui fait une épaisseur totale de 2 à 4 km de basalte ! On appelle ces empilements de coulées des « </a:t>
            </a:r>
            <a:r>
              <a:rPr lang="fr-FR" sz="2800" b="1" dirty="0" err="1" smtClean="0">
                <a:solidFill>
                  <a:srgbClr val="FFFF00"/>
                </a:solidFill>
              </a:rPr>
              <a:t>trapps</a:t>
            </a:r>
            <a:r>
              <a:rPr lang="fr-FR" sz="2800" b="1" dirty="0" smtClean="0">
                <a:solidFill>
                  <a:srgbClr val="FFFF00"/>
                </a:solidFill>
              </a:rPr>
              <a:t> ».</a:t>
            </a:r>
          </a:p>
          <a:p>
            <a:r>
              <a:rPr lang="fr-FR" sz="2800" b="1" dirty="0" smtClean="0">
                <a:solidFill>
                  <a:srgbClr val="FFFF00"/>
                </a:solidFill>
              </a:rPr>
              <a:t>Perturbations climatiques garanties ! </a:t>
            </a:r>
            <a:endParaRPr lang="fr-FR" sz="2800" b="1" dirty="0">
              <a:solidFill>
                <a:srgbClr val="FFFF00"/>
              </a:solidFill>
            </a:endParaRPr>
          </a:p>
        </p:txBody>
      </p:sp>
    </p:spTree>
    <p:extLst>
      <p:ext uri="{BB962C8B-B14F-4D97-AF65-F5344CB8AC3E}">
        <p14:creationId xmlns:p14="http://schemas.microsoft.com/office/powerpoint/2010/main" val="28187006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6512" y="44624"/>
            <a:ext cx="9289032" cy="1077218"/>
          </a:xfrm>
          <a:prstGeom prst="rect">
            <a:avLst/>
          </a:prstGeom>
          <a:noFill/>
        </p:spPr>
        <p:txBody>
          <a:bodyPr wrap="square" rtlCol="0">
            <a:spAutoFit/>
          </a:bodyPr>
          <a:lstStyle/>
          <a:p>
            <a:r>
              <a:rPr lang="fr-FR" sz="3200" b="1" dirty="0" smtClean="0">
                <a:solidFill>
                  <a:srgbClr val="F0F60A"/>
                </a:solidFill>
              </a:rPr>
              <a:t>Grâce aux fossiles, on sait depuis au moins 200 ans que des êtres vivants anciens ont aujourd’hui disparu. </a:t>
            </a:r>
            <a:endParaRPr lang="fr-FR" sz="3200" b="1" dirty="0">
              <a:solidFill>
                <a:srgbClr val="F0F60A"/>
              </a:solidFill>
            </a:endParaRPr>
          </a:p>
        </p:txBody>
      </p:sp>
      <p:pic>
        <p:nvPicPr>
          <p:cNvPr id="4098" name="Picture 2" descr="http://whataearth.com/wp-content/uploads/2013/12/trilobite-fossil_1262_990x7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86963" y="1723136"/>
            <a:ext cx="3017367" cy="2266567"/>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http://dinonews.net/images/dinos/triceratop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8462" y="3356993"/>
            <a:ext cx="4407346" cy="34563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3974" y="1340768"/>
            <a:ext cx="2354090" cy="1938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823057" y="1124744"/>
            <a:ext cx="3248934" cy="2239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361" y="4509120"/>
            <a:ext cx="2678479" cy="2177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8"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4457" y="3928415"/>
            <a:ext cx="1692039" cy="2744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0719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925" y="2534352"/>
            <a:ext cx="1485131" cy="1470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maremurex.net/germina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14" y="4965953"/>
            <a:ext cx="2582800" cy="14153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496" y="6309320"/>
            <a:ext cx="639919" cy="123111"/>
          </a:xfrm>
          <a:prstGeom prst="rect">
            <a:avLst/>
          </a:prstGeom>
        </p:spPr>
        <p:txBody>
          <a:bodyPr wrap="none">
            <a:spAutoFit/>
          </a:bodyPr>
          <a:lstStyle/>
          <a:p>
            <a:r>
              <a:rPr lang="fr-FR" sz="200" dirty="0">
                <a:hlinkClick r:id="rId4"/>
              </a:rPr>
              <a:t>http://</a:t>
            </a:r>
            <a:r>
              <a:rPr lang="fr-FR" sz="200" dirty="0" smtClean="0">
                <a:hlinkClick r:id="rId4"/>
              </a:rPr>
              <a:t>www.maremurex.net/germinal.html</a:t>
            </a:r>
            <a:r>
              <a:rPr lang="fr-FR" sz="200" dirty="0" smtClean="0"/>
              <a:t> </a:t>
            </a:r>
            <a:endParaRPr lang="fr-FR" sz="200" dirty="0"/>
          </a:p>
        </p:txBody>
      </p:sp>
      <p:pic>
        <p:nvPicPr>
          <p:cNvPr id="1028" name="Picture 4" descr="Bientôt la reprise du raffinage du pétrole au Niger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4598" y="4977486"/>
            <a:ext cx="2637522" cy="14038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915816" y="6309320"/>
            <a:ext cx="2286000" cy="123111"/>
          </a:xfrm>
          <a:prstGeom prst="rect">
            <a:avLst/>
          </a:prstGeom>
        </p:spPr>
        <p:txBody>
          <a:bodyPr wrap="square">
            <a:spAutoFit/>
          </a:bodyPr>
          <a:lstStyle/>
          <a:p>
            <a:r>
              <a:rPr lang="fr-FR" sz="200" dirty="0">
                <a:hlinkClick r:id="rId6"/>
              </a:rPr>
              <a:t>http://www.ecodafrik.com/bientot-la-reprise-du-raffinage-du-petrole-au-nigeria</a:t>
            </a:r>
            <a:r>
              <a:rPr lang="fr-FR" sz="200" dirty="0" smtClean="0">
                <a:hlinkClick r:id="rId6"/>
              </a:rPr>
              <a:t>/</a:t>
            </a:r>
            <a:r>
              <a:rPr lang="fr-FR" sz="200" dirty="0" smtClean="0"/>
              <a:t> </a:t>
            </a:r>
            <a:endParaRPr lang="fr-FR" sz="200" dirty="0"/>
          </a:p>
        </p:txBody>
      </p:sp>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9561" y="4971676"/>
            <a:ext cx="2500871" cy="1409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868144" y="6309320"/>
            <a:ext cx="2123728" cy="123111"/>
          </a:xfrm>
          <a:prstGeom prst="rect">
            <a:avLst/>
          </a:prstGeom>
        </p:spPr>
        <p:txBody>
          <a:bodyPr wrap="square">
            <a:spAutoFit/>
          </a:bodyPr>
          <a:lstStyle/>
          <a:p>
            <a:r>
              <a:rPr lang="fr-FR" sz="200" dirty="0">
                <a:hlinkClick r:id="rId8"/>
              </a:rPr>
              <a:t>http://</a:t>
            </a:r>
            <a:r>
              <a:rPr lang="fr-FR" sz="200" dirty="0" smtClean="0">
                <a:hlinkClick r:id="rId8"/>
              </a:rPr>
              <a:t>fr.ubergizmo.com/2014/11/04/rechauffement-climatique.html?inf_by=5b3a875f671db8977f8b4667</a:t>
            </a:r>
            <a:r>
              <a:rPr lang="fr-FR" sz="200" dirty="0" smtClean="0"/>
              <a:t> </a:t>
            </a:r>
            <a:endParaRPr lang="fr-FR" sz="200" dirty="0"/>
          </a:p>
        </p:txBody>
      </p:sp>
      <p:sp>
        <p:nvSpPr>
          <p:cNvPr id="7" name="Flèche droite 6"/>
          <p:cNvSpPr/>
          <p:nvPr/>
        </p:nvSpPr>
        <p:spPr>
          <a:xfrm>
            <a:off x="35496" y="2316712"/>
            <a:ext cx="9001000" cy="1976384"/>
          </a:xfrm>
          <a:prstGeom prst="rightArrow">
            <a:avLst>
              <a:gd name="adj1" fmla="val 78929"/>
              <a:gd name="adj2" fmla="val 2301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618" y="2657817"/>
            <a:ext cx="1878614" cy="1347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35495" y="4797152"/>
            <a:ext cx="8568953" cy="400110"/>
          </a:xfrm>
          <a:prstGeom prst="rect">
            <a:avLst/>
          </a:prstGeom>
          <a:noFill/>
        </p:spPr>
        <p:txBody>
          <a:bodyPr wrap="square" rtlCol="0">
            <a:spAutoFit/>
          </a:bodyPr>
          <a:lstStyle/>
          <a:p>
            <a:r>
              <a:rPr lang="fr-FR" sz="2000" b="1" dirty="0" smtClean="0">
                <a:solidFill>
                  <a:schemeClr val="bg1"/>
                </a:solidFill>
              </a:rPr>
              <a:t>1850                                                         2018                                                            2300</a:t>
            </a:r>
            <a:endParaRPr lang="fr-FR" sz="2000" b="1" dirty="0">
              <a:solidFill>
                <a:schemeClr val="bg1"/>
              </a:solidFill>
            </a:endParaRPr>
          </a:p>
        </p:txBody>
      </p:sp>
      <p:sp>
        <p:nvSpPr>
          <p:cNvPr id="9" name="Flèche droite 8"/>
          <p:cNvSpPr/>
          <p:nvPr/>
        </p:nvSpPr>
        <p:spPr>
          <a:xfrm>
            <a:off x="86618" y="4653136"/>
            <a:ext cx="8949878" cy="2016224"/>
          </a:xfrm>
          <a:prstGeom prst="rightArrow">
            <a:avLst>
              <a:gd name="adj1" fmla="val 80147"/>
              <a:gd name="adj2" fmla="val 25330"/>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p:cNvSpPr/>
          <p:nvPr/>
        </p:nvSpPr>
        <p:spPr>
          <a:xfrm>
            <a:off x="-36512" y="3953961"/>
            <a:ext cx="845840" cy="123111"/>
          </a:xfrm>
          <a:prstGeom prst="rect">
            <a:avLst/>
          </a:prstGeom>
        </p:spPr>
        <p:txBody>
          <a:bodyPr wrap="square">
            <a:spAutoFit/>
          </a:bodyPr>
          <a:lstStyle/>
          <a:p>
            <a:r>
              <a:rPr lang="fr-FR" sz="200" dirty="0">
                <a:hlinkClick r:id="rId10"/>
              </a:rPr>
              <a:t>http://</a:t>
            </a:r>
            <a:r>
              <a:rPr lang="fr-FR" sz="200" dirty="0" smtClean="0">
                <a:hlinkClick r:id="rId10"/>
              </a:rPr>
              <a:t>www.lemiroirdutemps.com/article-25764740.html</a:t>
            </a:r>
            <a:r>
              <a:rPr lang="fr-FR" sz="200" dirty="0" smtClean="0"/>
              <a:t> </a:t>
            </a:r>
            <a:endParaRPr lang="fr-FR" sz="200" dirty="0"/>
          </a:p>
        </p:txBody>
      </p:sp>
      <p:pic>
        <p:nvPicPr>
          <p:cNvPr id="1031"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92280" y="2575357"/>
            <a:ext cx="1445504" cy="1429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563888" y="3953961"/>
            <a:ext cx="1637928" cy="123111"/>
          </a:xfrm>
          <a:prstGeom prst="rect">
            <a:avLst/>
          </a:prstGeom>
        </p:spPr>
        <p:txBody>
          <a:bodyPr wrap="square">
            <a:spAutoFit/>
          </a:bodyPr>
          <a:lstStyle/>
          <a:p>
            <a:r>
              <a:rPr lang="fr-FR" sz="200" dirty="0">
                <a:hlinkClick r:id="rId12"/>
              </a:rPr>
              <a:t>http://www.laterredufutur.com/accueil/quand-la-terre-etait-une-boule-de-neige/sturtian-glaciation-cryogenian-period</a:t>
            </a:r>
            <a:r>
              <a:rPr lang="fr-FR" sz="200" dirty="0" smtClean="0">
                <a:hlinkClick r:id="rId12"/>
              </a:rPr>
              <a:t>/</a:t>
            </a:r>
            <a:r>
              <a:rPr lang="fr-FR" sz="200" dirty="0" smtClean="0"/>
              <a:t> </a:t>
            </a:r>
            <a:endParaRPr lang="fr-FR" sz="200" dirty="0"/>
          </a:p>
        </p:txBody>
      </p:sp>
      <p:sp>
        <p:nvSpPr>
          <p:cNvPr id="12" name="ZoneTexte 11"/>
          <p:cNvSpPr txBox="1"/>
          <p:nvPr/>
        </p:nvSpPr>
        <p:spPr>
          <a:xfrm>
            <a:off x="-36512" y="2483604"/>
            <a:ext cx="8568952" cy="369332"/>
          </a:xfrm>
          <a:prstGeom prst="rect">
            <a:avLst/>
          </a:prstGeom>
          <a:noFill/>
        </p:spPr>
        <p:txBody>
          <a:bodyPr wrap="square" rtlCol="0">
            <a:spAutoFit/>
          </a:bodyPr>
          <a:lstStyle/>
          <a:p>
            <a:r>
              <a:rPr lang="fr-FR" b="1" dirty="0" smtClean="0">
                <a:solidFill>
                  <a:schemeClr val="bg1"/>
                </a:solidFill>
              </a:rPr>
              <a:t>- 4,5 Ga                                                - 2,3 Ga                                                          0 </a:t>
            </a:r>
            <a:r>
              <a:rPr lang="fr-FR" b="1" dirty="0">
                <a:solidFill>
                  <a:schemeClr val="bg1"/>
                </a:solidFill>
              </a:rPr>
              <a:t>G</a:t>
            </a:r>
            <a:r>
              <a:rPr lang="fr-FR" b="1" dirty="0" smtClean="0">
                <a:solidFill>
                  <a:schemeClr val="bg1"/>
                </a:solidFill>
              </a:rPr>
              <a:t>a</a:t>
            </a:r>
            <a:endParaRPr lang="fr-FR" b="1" dirty="0">
              <a:solidFill>
                <a:schemeClr val="bg1"/>
              </a:solidFill>
            </a:endParaRPr>
          </a:p>
        </p:txBody>
      </p:sp>
      <p:sp>
        <p:nvSpPr>
          <p:cNvPr id="15" name="ZoneTexte 14"/>
          <p:cNvSpPr txBox="1"/>
          <p:nvPr/>
        </p:nvSpPr>
        <p:spPr>
          <a:xfrm>
            <a:off x="35496" y="6444044"/>
            <a:ext cx="8568952" cy="369332"/>
          </a:xfrm>
          <a:prstGeom prst="rect">
            <a:avLst/>
          </a:prstGeom>
          <a:noFill/>
        </p:spPr>
        <p:txBody>
          <a:bodyPr wrap="square" rtlCol="0">
            <a:spAutoFit/>
          </a:bodyPr>
          <a:lstStyle/>
          <a:p>
            <a:r>
              <a:rPr lang="fr-FR" b="1" dirty="0" smtClean="0">
                <a:solidFill>
                  <a:schemeClr val="bg1"/>
                </a:solidFill>
              </a:rPr>
              <a:t>31 décembre, 23h 59 mn 59,6 s                                                                      31 décembre, 24h</a:t>
            </a:r>
            <a:endParaRPr lang="fr-FR" b="1" dirty="0">
              <a:solidFill>
                <a:schemeClr val="bg1"/>
              </a:solidFill>
            </a:endParaRPr>
          </a:p>
        </p:txBody>
      </p:sp>
      <p:cxnSp>
        <p:nvCxnSpPr>
          <p:cNvPr id="17" name="Connecteur droit 16"/>
          <p:cNvCxnSpPr/>
          <p:nvPr/>
        </p:nvCxnSpPr>
        <p:spPr>
          <a:xfrm flipH="1">
            <a:off x="8532440" y="2524944"/>
            <a:ext cx="3522" cy="1552128"/>
          </a:xfrm>
          <a:prstGeom prst="line">
            <a:avLst/>
          </a:prstGeom>
          <a:ln>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H="1">
            <a:off x="86618" y="4077072"/>
            <a:ext cx="8451166" cy="792088"/>
          </a:xfrm>
          <a:prstGeom prst="line">
            <a:avLst/>
          </a:prstGeom>
          <a:ln>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H="1">
            <a:off x="8470823" y="4005064"/>
            <a:ext cx="61617" cy="864096"/>
          </a:xfrm>
          <a:prstGeom prst="line">
            <a:avLst/>
          </a:prstGeom>
          <a:ln>
            <a:solidFill>
              <a:srgbClr val="00FF00"/>
            </a:solidFill>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36512" y="4067780"/>
            <a:ext cx="8712968" cy="369332"/>
          </a:xfrm>
          <a:prstGeom prst="rect">
            <a:avLst/>
          </a:prstGeom>
          <a:noFill/>
        </p:spPr>
        <p:txBody>
          <a:bodyPr wrap="square" rtlCol="0">
            <a:spAutoFit/>
          </a:bodyPr>
          <a:lstStyle/>
          <a:p>
            <a:r>
              <a:rPr lang="fr-FR" b="1" dirty="0" smtClean="0">
                <a:solidFill>
                  <a:schemeClr val="bg1"/>
                </a:solidFill>
              </a:rPr>
              <a:t>1</a:t>
            </a:r>
            <a:r>
              <a:rPr lang="fr-FR" b="1" baseline="30000" dirty="0" smtClean="0">
                <a:solidFill>
                  <a:schemeClr val="bg1"/>
                </a:solidFill>
              </a:rPr>
              <a:t>er</a:t>
            </a:r>
            <a:r>
              <a:rPr lang="fr-FR" b="1" dirty="0" smtClean="0">
                <a:solidFill>
                  <a:schemeClr val="bg1"/>
                </a:solidFill>
              </a:rPr>
              <a:t> janvier                                                         1</a:t>
            </a:r>
            <a:r>
              <a:rPr lang="fr-FR" b="1" baseline="30000" dirty="0" smtClean="0">
                <a:solidFill>
                  <a:schemeClr val="bg1"/>
                </a:solidFill>
              </a:rPr>
              <a:t>er</a:t>
            </a:r>
            <a:r>
              <a:rPr lang="fr-FR" b="1" dirty="0" smtClean="0">
                <a:solidFill>
                  <a:schemeClr val="bg1"/>
                </a:solidFill>
              </a:rPr>
              <a:t> juin                                                 31 décembre</a:t>
            </a:r>
            <a:endParaRPr lang="fr-FR" b="1" dirty="0">
              <a:solidFill>
                <a:schemeClr val="bg1"/>
              </a:solidFill>
            </a:endParaRPr>
          </a:p>
        </p:txBody>
      </p:sp>
      <p:sp>
        <p:nvSpPr>
          <p:cNvPr id="24" name="ZoneTexte 23"/>
          <p:cNvSpPr txBox="1"/>
          <p:nvPr/>
        </p:nvSpPr>
        <p:spPr>
          <a:xfrm>
            <a:off x="-36512" y="2041684"/>
            <a:ext cx="9217024" cy="523220"/>
          </a:xfrm>
          <a:prstGeom prst="rect">
            <a:avLst/>
          </a:prstGeom>
          <a:noFill/>
        </p:spPr>
        <p:txBody>
          <a:bodyPr wrap="square" rtlCol="0">
            <a:spAutoFit/>
          </a:bodyPr>
          <a:lstStyle/>
          <a:p>
            <a:r>
              <a:rPr lang="fr-FR" sz="2800" b="1" dirty="0" smtClean="0">
                <a:solidFill>
                  <a:srgbClr val="F6A70A"/>
                </a:solidFill>
              </a:rPr>
              <a:t>10</a:t>
            </a:r>
            <a:r>
              <a:rPr lang="fr-FR" sz="2800" b="1" baseline="30000" dirty="0" smtClean="0">
                <a:solidFill>
                  <a:srgbClr val="F6A70A"/>
                </a:solidFill>
              </a:rPr>
              <a:t>-7</a:t>
            </a:r>
            <a:r>
              <a:rPr lang="fr-FR" sz="2800" b="1" dirty="0" smtClean="0">
                <a:solidFill>
                  <a:srgbClr val="F6A70A"/>
                </a:solidFill>
              </a:rPr>
              <a:t> (1 / 10 000 000) de </a:t>
            </a:r>
            <a:r>
              <a:rPr lang="fr-FR" sz="2800" b="1" dirty="0">
                <a:solidFill>
                  <a:srgbClr val="F6A70A"/>
                </a:solidFill>
              </a:rPr>
              <a:t>l’histoire passée de la Terre ! </a:t>
            </a:r>
            <a:endParaRPr lang="fr-FR" sz="2800" b="1" dirty="0">
              <a:solidFill>
                <a:srgbClr val="FFFF00"/>
              </a:solidFill>
            </a:endParaRPr>
          </a:p>
        </p:txBody>
      </p:sp>
      <p:sp>
        <p:nvSpPr>
          <p:cNvPr id="28" name="ZoneTexte 27"/>
          <p:cNvSpPr txBox="1"/>
          <p:nvPr/>
        </p:nvSpPr>
        <p:spPr>
          <a:xfrm>
            <a:off x="-36512" y="-22160"/>
            <a:ext cx="9217024" cy="2246769"/>
          </a:xfrm>
          <a:prstGeom prst="rect">
            <a:avLst/>
          </a:prstGeom>
          <a:noFill/>
        </p:spPr>
        <p:txBody>
          <a:bodyPr wrap="square" rtlCol="0">
            <a:spAutoFit/>
          </a:bodyPr>
          <a:lstStyle/>
          <a:p>
            <a:r>
              <a:rPr lang="fr-FR" sz="2750" b="1" dirty="0" smtClean="0">
                <a:solidFill>
                  <a:srgbClr val="FFFF00"/>
                </a:solidFill>
              </a:rPr>
              <a:t>Une difficulté : la relativité du temps. Par exemple, 450 ans de combustion de carbone fossile et de perturbations </a:t>
            </a:r>
            <a:r>
              <a:rPr lang="fr-FR" sz="2750" b="1" dirty="0">
                <a:solidFill>
                  <a:srgbClr val="FFFF00"/>
                </a:solidFill>
              </a:rPr>
              <a:t>intenses du </a:t>
            </a:r>
            <a:r>
              <a:rPr lang="fr-FR" sz="2750" b="1" dirty="0" smtClean="0">
                <a:solidFill>
                  <a:srgbClr val="FFFF00"/>
                </a:solidFill>
              </a:rPr>
              <a:t>climat </a:t>
            </a:r>
            <a:r>
              <a:rPr lang="fr-FR" sz="2750" b="1" dirty="0">
                <a:solidFill>
                  <a:srgbClr val="FFFF00"/>
                </a:solidFill>
              </a:rPr>
              <a:t>(avant qu’on ait tout épuisé</a:t>
            </a:r>
            <a:r>
              <a:rPr lang="fr-FR" sz="2750" b="1" dirty="0" smtClean="0">
                <a:solidFill>
                  <a:srgbClr val="FFFF00"/>
                </a:solidFill>
              </a:rPr>
              <a:t>), </a:t>
            </a:r>
            <a:r>
              <a:rPr lang="fr-FR" sz="2750" b="1" dirty="0">
                <a:solidFill>
                  <a:srgbClr val="FFFF00"/>
                </a:solidFill>
              </a:rPr>
              <a:t>450 ans qui nous paraissent si long </a:t>
            </a:r>
            <a:r>
              <a:rPr lang="fr-FR" sz="2750" b="1" dirty="0" smtClean="0">
                <a:solidFill>
                  <a:srgbClr val="FFFF00"/>
                </a:solidFill>
              </a:rPr>
              <a:t>(c’est comme depuis les Guerres de Religions et la St-Barthélémy), qu’est-ce que ça représente ? </a:t>
            </a:r>
          </a:p>
        </p:txBody>
      </p:sp>
    </p:spTree>
    <p:extLst>
      <p:ext uri="{BB962C8B-B14F-4D97-AF65-F5344CB8AC3E}">
        <p14:creationId xmlns:p14="http://schemas.microsoft.com/office/powerpoint/2010/main" val="41633570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homas\Desktop\Conference, travail, données essai\conference\Terre (hors climat)\10 milliards d'années d'histoire, 5 juillet, 16h\extinction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53" y="73372"/>
            <a:ext cx="8934450" cy="58039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5436096" y="1469683"/>
            <a:ext cx="3531121" cy="3801041"/>
          </a:xfrm>
          <a:prstGeom prst="rect">
            <a:avLst/>
          </a:prstGeom>
          <a:solidFill>
            <a:schemeClr val="bg1"/>
          </a:solidFill>
        </p:spPr>
        <p:txBody>
          <a:bodyPr wrap="square" rtlCol="0">
            <a:spAutoFit/>
          </a:bodyPr>
          <a:lstStyle/>
          <a:p>
            <a:r>
              <a:rPr lang="fr-FR" sz="1400" b="1" dirty="0"/>
              <a:t>Dinosaures non aviens, </a:t>
            </a:r>
            <a:r>
              <a:rPr lang="fr-FR" sz="1400" b="1" dirty="0" smtClean="0"/>
              <a:t>ammonites, </a:t>
            </a:r>
            <a:r>
              <a:rPr lang="fr-FR" sz="1400" b="1" dirty="0"/>
              <a:t>et 30% des autres familles d’animaux </a:t>
            </a:r>
          </a:p>
          <a:p>
            <a:endParaRPr lang="fr-FR" sz="1400" b="1" dirty="0" smtClean="0"/>
          </a:p>
          <a:p>
            <a:endParaRPr lang="fr-FR" sz="800" b="1" dirty="0" smtClean="0"/>
          </a:p>
          <a:p>
            <a:endParaRPr lang="fr-FR" sz="1400" b="1" dirty="0" smtClean="0"/>
          </a:p>
          <a:p>
            <a:r>
              <a:rPr lang="fr-FR" sz="1400" b="1" dirty="0" smtClean="0"/>
              <a:t>35% des familles d’animaux, dont beaucoup de reptiles et de mollusques marins</a:t>
            </a:r>
          </a:p>
          <a:p>
            <a:endParaRPr lang="fr-FR" sz="900" b="1" dirty="0" smtClean="0"/>
          </a:p>
          <a:p>
            <a:r>
              <a:rPr lang="fr-FR" sz="1400" b="1" dirty="0" smtClean="0"/>
              <a:t>50% des animaux, dont 95 % des espèces marines</a:t>
            </a:r>
          </a:p>
          <a:p>
            <a:endParaRPr lang="fr-FR" sz="1400" b="1" dirty="0"/>
          </a:p>
          <a:p>
            <a:endParaRPr lang="fr-FR" sz="1400" b="1" dirty="0" smtClean="0"/>
          </a:p>
          <a:p>
            <a:r>
              <a:rPr lang="fr-FR" sz="1400" b="1" dirty="0" smtClean="0"/>
              <a:t>30% des familles d’animaux (presque tous marins)</a:t>
            </a:r>
          </a:p>
          <a:p>
            <a:endParaRPr lang="fr-FR" sz="1400" b="1" dirty="0"/>
          </a:p>
          <a:p>
            <a:endParaRPr lang="fr-FR" sz="800" b="1" dirty="0" smtClean="0"/>
          </a:p>
          <a:p>
            <a:endParaRPr lang="fr-FR" sz="1400" b="1" dirty="0"/>
          </a:p>
          <a:p>
            <a:r>
              <a:rPr lang="fr-FR" sz="1400" b="1" dirty="0" smtClean="0"/>
              <a:t>50% des familles d’animaux (marins)</a:t>
            </a:r>
            <a:endParaRPr lang="fr-FR" sz="1400" b="1" dirty="0"/>
          </a:p>
        </p:txBody>
      </p:sp>
      <p:sp>
        <p:nvSpPr>
          <p:cNvPr id="5" name="ZoneTexte 4"/>
          <p:cNvSpPr txBox="1"/>
          <p:nvPr/>
        </p:nvSpPr>
        <p:spPr>
          <a:xfrm>
            <a:off x="107504" y="87015"/>
            <a:ext cx="8934450" cy="461665"/>
          </a:xfrm>
          <a:prstGeom prst="rect">
            <a:avLst/>
          </a:prstGeom>
          <a:solidFill>
            <a:schemeClr val="bg1"/>
          </a:solidFill>
        </p:spPr>
        <p:txBody>
          <a:bodyPr wrap="square" rtlCol="0">
            <a:spAutoFit/>
          </a:bodyPr>
          <a:lstStyle/>
          <a:p>
            <a:pPr algn="ctr"/>
            <a:r>
              <a:rPr lang="fr-FR" sz="2400" b="1" dirty="0" smtClean="0">
                <a:solidFill>
                  <a:srgbClr val="0000FF"/>
                </a:solidFill>
              </a:rPr>
              <a:t>Les cinq grandes crises phanérozoïques de la biodiversité animale </a:t>
            </a:r>
            <a:endParaRPr lang="fr-FR" sz="2400" b="1" dirty="0">
              <a:solidFill>
                <a:srgbClr val="0000FF"/>
              </a:solidFill>
            </a:endParaRPr>
          </a:p>
        </p:txBody>
      </p:sp>
      <p:sp>
        <p:nvSpPr>
          <p:cNvPr id="6" name="ZoneTexte 5"/>
          <p:cNvSpPr txBox="1"/>
          <p:nvPr/>
        </p:nvSpPr>
        <p:spPr>
          <a:xfrm>
            <a:off x="5508104" y="476672"/>
            <a:ext cx="3024336" cy="923330"/>
          </a:xfrm>
          <a:prstGeom prst="rect">
            <a:avLst/>
          </a:prstGeom>
          <a:solidFill>
            <a:schemeClr val="bg1"/>
          </a:solidFill>
        </p:spPr>
        <p:txBody>
          <a:bodyPr wrap="square" rtlCol="0">
            <a:spAutoFit/>
          </a:bodyPr>
          <a:lstStyle/>
          <a:p>
            <a:endParaRPr lang="fr-FR" b="1" dirty="0" smtClean="0"/>
          </a:p>
          <a:p>
            <a:r>
              <a:rPr lang="fr-FR" b="1" dirty="0" smtClean="0"/>
              <a:t>Principaux groupes affectés</a:t>
            </a:r>
          </a:p>
          <a:p>
            <a:endParaRPr lang="fr-FR" b="1" dirty="0"/>
          </a:p>
        </p:txBody>
      </p:sp>
      <p:sp>
        <p:nvSpPr>
          <p:cNvPr id="4" name="Rectangle 3"/>
          <p:cNvSpPr/>
          <p:nvPr/>
        </p:nvSpPr>
        <p:spPr>
          <a:xfrm>
            <a:off x="35496" y="5723384"/>
            <a:ext cx="4572000" cy="153888"/>
          </a:xfrm>
          <a:prstGeom prst="rect">
            <a:avLst/>
          </a:prstGeom>
        </p:spPr>
        <p:txBody>
          <a:bodyPr>
            <a:spAutoFit/>
          </a:bodyPr>
          <a:lstStyle/>
          <a:p>
            <a:r>
              <a:rPr lang="fr-FR" sz="400" dirty="0">
                <a:hlinkClick r:id="rId3"/>
              </a:rPr>
              <a:t>http://</a:t>
            </a:r>
            <a:r>
              <a:rPr lang="fr-FR" sz="400" dirty="0" smtClean="0">
                <a:hlinkClick r:id="rId3"/>
              </a:rPr>
              <a:t>www.empreinte-biodiversite.org/wp-content/uploads/2015/08/crises.jpg</a:t>
            </a:r>
            <a:r>
              <a:rPr lang="fr-FR" sz="400" dirty="0" smtClean="0"/>
              <a:t> </a:t>
            </a:r>
            <a:endParaRPr lang="fr-FR" sz="400" dirty="0"/>
          </a:p>
        </p:txBody>
      </p:sp>
      <p:sp>
        <p:nvSpPr>
          <p:cNvPr id="7" name="ZoneTexte 6"/>
          <p:cNvSpPr txBox="1"/>
          <p:nvPr/>
        </p:nvSpPr>
        <p:spPr>
          <a:xfrm>
            <a:off x="5004048" y="1535881"/>
            <a:ext cx="216024" cy="3693319"/>
          </a:xfrm>
          <a:prstGeom prst="rect">
            <a:avLst/>
          </a:prstGeom>
          <a:noFill/>
        </p:spPr>
        <p:txBody>
          <a:bodyPr wrap="square" rtlCol="0">
            <a:spAutoFit/>
          </a:bodyPr>
          <a:lstStyle/>
          <a:p>
            <a:r>
              <a:rPr lang="fr-FR" b="1" dirty="0" smtClean="0"/>
              <a:t>5</a:t>
            </a:r>
          </a:p>
          <a:p>
            <a:endParaRPr lang="fr-FR" b="1" dirty="0" smtClean="0"/>
          </a:p>
          <a:p>
            <a:endParaRPr lang="fr-FR" sz="1400" b="1" dirty="0" smtClean="0"/>
          </a:p>
          <a:p>
            <a:endParaRPr lang="fr-FR" b="1" dirty="0"/>
          </a:p>
          <a:p>
            <a:r>
              <a:rPr lang="fr-FR" b="1" dirty="0" smtClean="0"/>
              <a:t>4</a:t>
            </a:r>
          </a:p>
          <a:p>
            <a:endParaRPr lang="fr-FR" sz="1400" b="1" dirty="0"/>
          </a:p>
          <a:p>
            <a:r>
              <a:rPr lang="fr-FR" b="1" dirty="0" smtClean="0"/>
              <a:t>3</a:t>
            </a:r>
          </a:p>
          <a:p>
            <a:endParaRPr lang="fr-FR" b="1" dirty="0"/>
          </a:p>
          <a:p>
            <a:endParaRPr lang="fr-FR" sz="2000" b="1" dirty="0" smtClean="0"/>
          </a:p>
          <a:p>
            <a:r>
              <a:rPr lang="fr-FR" b="1" dirty="0" smtClean="0"/>
              <a:t>2</a:t>
            </a:r>
          </a:p>
          <a:p>
            <a:endParaRPr lang="fr-FR" sz="2400" b="1" dirty="0"/>
          </a:p>
          <a:p>
            <a:endParaRPr lang="fr-FR" b="1" dirty="0" smtClean="0"/>
          </a:p>
          <a:p>
            <a:r>
              <a:rPr lang="fr-FR" b="1" dirty="0"/>
              <a:t>1</a:t>
            </a:r>
          </a:p>
        </p:txBody>
      </p:sp>
      <p:sp>
        <p:nvSpPr>
          <p:cNvPr id="8" name="ZoneTexte 7"/>
          <p:cNvSpPr txBox="1"/>
          <p:nvPr/>
        </p:nvSpPr>
        <p:spPr>
          <a:xfrm>
            <a:off x="104775" y="5805264"/>
            <a:ext cx="8862442" cy="954107"/>
          </a:xfrm>
          <a:prstGeom prst="rect">
            <a:avLst/>
          </a:prstGeom>
          <a:noFill/>
        </p:spPr>
        <p:txBody>
          <a:bodyPr wrap="square" rtlCol="0">
            <a:spAutoFit/>
          </a:bodyPr>
          <a:lstStyle/>
          <a:p>
            <a:r>
              <a:rPr lang="fr-FR" sz="2800" b="1" dirty="0" smtClean="0">
                <a:solidFill>
                  <a:srgbClr val="FFFF00"/>
                </a:solidFill>
              </a:rPr>
              <a:t>Ce volcanisme est contemporain de la plus importante des cinq extinctions de ces 600 derniers millions d’années.   </a:t>
            </a:r>
            <a:endParaRPr lang="fr-FR" sz="2800" b="1" dirty="0">
              <a:solidFill>
                <a:srgbClr val="FFFF00"/>
              </a:solidFill>
            </a:endParaRPr>
          </a:p>
        </p:txBody>
      </p:sp>
      <p:sp>
        <p:nvSpPr>
          <p:cNvPr id="9" name="Ellipse 8"/>
          <p:cNvSpPr/>
          <p:nvPr/>
        </p:nvSpPr>
        <p:spPr>
          <a:xfrm>
            <a:off x="104775" y="2996952"/>
            <a:ext cx="8934450" cy="504056"/>
          </a:xfrm>
          <a:prstGeom prst="ellipse">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1259632" y="3927536"/>
            <a:ext cx="504056" cy="216024"/>
          </a:xfrm>
          <a:prstGeom prst="rect">
            <a:avLst/>
          </a:prstGeom>
          <a:solidFill>
            <a:srgbClr val="FFE2B8"/>
          </a:solidFill>
          <a:ln>
            <a:solidFill>
              <a:srgbClr val="FFE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1259632" y="4149080"/>
            <a:ext cx="504056" cy="216024"/>
          </a:xfrm>
          <a:prstGeom prst="rect">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1259632" y="3969072"/>
            <a:ext cx="693791" cy="338554"/>
          </a:xfrm>
          <a:prstGeom prst="rect">
            <a:avLst/>
          </a:prstGeom>
          <a:noFill/>
        </p:spPr>
        <p:txBody>
          <a:bodyPr wrap="square" rtlCol="0">
            <a:spAutoFit/>
          </a:bodyPr>
          <a:lstStyle/>
          <a:p>
            <a:r>
              <a:rPr lang="fr-FR" sz="1600" b="1" dirty="0" smtClean="0"/>
              <a:t>- 370</a:t>
            </a:r>
            <a:endParaRPr lang="fr-FR" sz="1600" b="1" dirty="0"/>
          </a:p>
        </p:txBody>
      </p:sp>
    </p:spTree>
    <p:extLst>
      <p:ext uri="{BB962C8B-B14F-4D97-AF65-F5344CB8AC3E}">
        <p14:creationId xmlns:p14="http://schemas.microsoft.com/office/powerpoint/2010/main" val="37056144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stack.imgur.com/EMA2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0282" y="1986998"/>
            <a:ext cx="4698302" cy="4826377"/>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0" y="44624"/>
            <a:ext cx="9144000" cy="6494085"/>
          </a:xfrm>
          <a:prstGeom prst="rect">
            <a:avLst/>
          </a:prstGeom>
          <a:noFill/>
        </p:spPr>
        <p:txBody>
          <a:bodyPr wrap="square" rtlCol="0">
            <a:spAutoFit/>
          </a:bodyPr>
          <a:lstStyle/>
          <a:p>
            <a:r>
              <a:rPr lang="fr-FR" sz="3200" b="1" dirty="0" smtClean="0">
                <a:solidFill>
                  <a:srgbClr val="FFFF00"/>
                </a:solidFill>
              </a:rPr>
              <a:t>Mais pourquoi un tel épisode volcanique aurait-il engendré une méga-crise biologique ? Entre autre, à cause des perturbations climatiques et chimiques.  </a:t>
            </a:r>
          </a:p>
          <a:p>
            <a:r>
              <a:rPr lang="fr-FR" sz="3200" b="1" dirty="0" smtClean="0">
                <a:solidFill>
                  <a:srgbClr val="FFFF00"/>
                </a:solidFill>
              </a:rPr>
              <a:t>Une succession d’éruptions majeures </a:t>
            </a:r>
            <a:r>
              <a:rPr lang="fr-FR" sz="3200" b="1" dirty="0" smtClean="0">
                <a:solidFill>
                  <a:srgbClr val="FFFF00"/>
                </a:solidFill>
                <a:sym typeface="Wingdings" panose="05000000000000000000" pitchFamily="2" charset="2"/>
              </a:rPr>
              <a:t>entraine : </a:t>
            </a:r>
          </a:p>
          <a:p>
            <a:pPr marL="457200" indent="-457200">
              <a:buFontTx/>
              <a:buChar char="-"/>
            </a:pPr>
            <a:r>
              <a:rPr lang="fr-FR" sz="3200" b="1" dirty="0">
                <a:solidFill>
                  <a:srgbClr val="FFFF00"/>
                </a:solidFill>
                <a:sym typeface="Wingdings" panose="05000000000000000000" pitchFamily="2" charset="2"/>
              </a:rPr>
              <a:t>P</a:t>
            </a:r>
            <a:r>
              <a:rPr lang="fr-FR" sz="3200" b="1" dirty="0" smtClean="0">
                <a:solidFill>
                  <a:srgbClr val="FFFF00"/>
                </a:solidFill>
                <a:sym typeface="Wingdings" panose="05000000000000000000" pitchFamily="2" charset="2"/>
              </a:rPr>
              <a:t>oussières troposphériques.</a:t>
            </a:r>
          </a:p>
          <a:p>
            <a:pPr marL="457200" indent="-457200">
              <a:buFontTx/>
              <a:buChar char="-"/>
            </a:pPr>
            <a:r>
              <a:rPr lang="fr-FR" sz="3200" b="1" dirty="0" smtClean="0">
                <a:solidFill>
                  <a:srgbClr val="FFFF00"/>
                </a:solidFill>
                <a:sym typeface="Wingdings" panose="05000000000000000000" pitchFamily="2" charset="2"/>
              </a:rPr>
              <a:t>Aérosols stratosphériques.</a:t>
            </a:r>
          </a:p>
          <a:p>
            <a:r>
              <a:rPr lang="fr-FR" sz="3200" b="1" dirty="0">
                <a:solidFill>
                  <a:srgbClr val="FFFF00"/>
                </a:solidFill>
                <a:sym typeface="Wingdings" panose="05000000000000000000" pitchFamily="2" charset="2"/>
              </a:rPr>
              <a:t> </a:t>
            </a:r>
            <a:r>
              <a:rPr lang="fr-FR" sz="3200" b="1" dirty="0" smtClean="0">
                <a:solidFill>
                  <a:srgbClr val="FFFF00"/>
                </a:solidFill>
                <a:sym typeface="Wingdings" panose="05000000000000000000" pitchFamily="2" charset="2"/>
              </a:rPr>
              <a:t>                   Forts et soudains </a:t>
            </a:r>
          </a:p>
          <a:p>
            <a:pPr marL="892175"/>
            <a:r>
              <a:rPr lang="fr-FR" sz="3200" b="1" dirty="0">
                <a:solidFill>
                  <a:srgbClr val="FFFF00"/>
                </a:solidFill>
                <a:sym typeface="Wingdings" panose="05000000000000000000" pitchFamily="2" charset="2"/>
              </a:rPr>
              <a:t> </a:t>
            </a:r>
            <a:r>
              <a:rPr lang="fr-FR" sz="3200" b="1" dirty="0" smtClean="0">
                <a:solidFill>
                  <a:srgbClr val="FFFF00"/>
                </a:solidFill>
                <a:sym typeface="Wingdings" panose="05000000000000000000" pitchFamily="2" charset="2"/>
              </a:rPr>
              <a:t>         refroidissements, </a:t>
            </a:r>
          </a:p>
          <a:p>
            <a:pPr marL="1349375"/>
            <a:r>
              <a:rPr lang="fr-FR" sz="3200" b="1" dirty="0" smtClean="0">
                <a:solidFill>
                  <a:srgbClr val="FFFF00"/>
                </a:solidFill>
                <a:sym typeface="Wingdings" panose="05000000000000000000" pitchFamily="2" charset="2"/>
              </a:rPr>
              <a:t>     intermittents.</a:t>
            </a:r>
          </a:p>
          <a:p>
            <a:pPr marL="457200" indent="-457200">
              <a:buFontTx/>
              <a:buChar char="-"/>
            </a:pPr>
            <a:r>
              <a:rPr lang="fr-FR" sz="3200" b="1" dirty="0" smtClean="0">
                <a:solidFill>
                  <a:srgbClr val="FFFF00"/>
                </a:solidFill>
              </a:rPr>
              <a:t>Acidification rapide de </a:t>
            </a:r>
          </a:p>
          <a:p>
            <a:pPr marL="446088"/>
            <a:r>
              <a:rPr lang="fr-FR" sz="3200" b="1" dirty="0" smtClean="0">
                <a:solidFill>
                  <a:srgbClr val="FFFF00"/>
                </a:solidFill>
              </a:rPr>
              <a:t>l’atmosphère</a:t>
            </a:r>
            <a:r>
              <a:rPr lang="fr-FR" sz="3200" b="1" dirty="0">
                <a:solidFill>
                  <a:srgbClr val="FFFF00"/>
                </a:solidFill>
              </a:rPr>
              <a:t> </a:t>
            </a:r>
            <a:r>
              <a:rPr lang="fr-FR" sz="3200" b="1" dirty="0" smtClean="0">
                <a:solidFill>
                  <a:srgbClr val="FFFF00"/>
                </a:solidFill>
              </a:rPr>
              <a:t>et de l’océan.</a:t>
            </a:r>
          </a:p>
          <a:p>
            <a:pPr marL="446088"/>
            <a:endParaRPr lang="fr-FR" sz="3200" b="1" dirty="0">
              <a:solidFill>
                <a:srgbClr val="FFFF00"/>
              </a:solidFill>
            </a:endParaRPr>
          </a:p>
          <a:p>
            <a:r>
              <a:rPr lang="fr-FR" sz="3200" b="1" dirty="0" smtClean="0">
                <a:solidFill>
                  <a:srgbClr val="FFFF00"/>
                </a:solidFill>
              </a:rPr>
              <a:t>La biosphère n’apprécie que peu !</a:t>
            </a:r>
            <a:endParaRPr lang="fr-FR" sz="3200" b="1" dirty="0">
              <a:solidFill>
                <a:srgbClr val="FFFF00"/>
              </a:solidFill>
            </a:endParaRPr>
          </a:p>
        </p:txBody>
      </p:sp>
      <p:sp>
        <p:nvSpPr>
          <p:cNvPr id="3" name="Rectangle 2"/>
          <p:cNvSpPr/>
          <p:nvPr/>
        </p:nvSpPr>
        <p:spPr>
          <a:xfrm>
            <a:off x="4536504" y="6690265"/>
            <a:ext cx="4572000" cy="123111"/>
          </a:xfrm>
          <a:prstGeom prst="rect">
            <a:avLst/>
          </a:prstGeom>
        </p:spPr>
        <p:txBody>
          <a:bodyPr>
            <a:spAutoFit/>
          </a:bodyPr>
          <a:lstStyle/>
          <a:p>
            <a:pPr algn="r"/>
            <a:r>
              <a:rPr lang="fr-FR" sz="200" dirty="0">
                <a:hlinkClick r:id="rId3"/>
              </a:rPr>
              <a:t>https://</a:t>
            </a:r>
            <a:r>
              <a:rPr lang="fr-FR" sz="200" dirty="0" smtClean="0">
                <a:hlinkClick r:id="rId3"/>
              </a:rPr>
              <a:t>worldbuilding.stackexchange.com/questions/10534/how-would-the-appearance-of-earth-from-orbit-change-when-it-would-be-rendered-un</a:t>
            </a:r>
            <a:r>
              <a:rPr lang="fr-FR" sz="200" dirty="0" smtClean="0"/>
              <a:t> </a:t>
            </a:r>
            <a:endParaRPr lang="fr-FR" sz="200" dirty="0"/>
          </a:p>
        </p:txBody>
      </p:sp>
      <p:sp>
        <p:nvSpPr>
          <p:cNvPr id="4" name="Accolade fermante 3"/>
          <p:cNvSpPr/>
          <p:nvPr/>
        </p:nvSpPr>
        <p:spPr>
          <a:xfrm rot="11908492" flipH="1">
            <a:off x="5243326" y="2319941"/>
            <a:ext cx="288032" cy="648073"/>
          </a:xfrm>
          <a:prstGeom prst="rightBrace">
            <a:avLst>
              <a:gd name="adj1" fmla="val 32347"/>
              <a:gd name="adj2" fmla="val 50000"/>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Virage 4"/>
          <p:cNvSpPr/>
          <p:nvPr/>
        </p:nvSpPr>
        <p:spPr>
          <a:xfrm rot="9012308">
            <a:off x="5007803" y="2883846"/>
            <a:ext cx="813816" cy="521443"/>
          </a:xfrm>
          <a:prstGeom prst="bentArrow">
            <a:avLst>
              <a:gd name="adj1" fmla="val 15049"/>
              <a:gd name="adj2" fmla="val 25997"/>
              <a:gd name="adj3" fmla="val 33612"/>
              <a:gd name="adj4" fmla="val 3180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122124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522" y="0"/>
            <a:ext cx="8114926" cy="53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29964" y="5301208"/>
            <a:ext cx="9006532" cy="1569660"/>
          </a:xfrm>
          <a:prstGeom prst="rect">
            <a:avLst/>
          </a:prstGeom>
          <a:noFill/>
        </p:spPr>
        <p:txBody>
          <a:bodyPr wrap="square" rtlCol="0">
            <a:spAutoFit/>
          </a:bodyPr>
          <a:lstStyle/>
          <a:p>
            <a:r>
              <a:rPr lang="fr-FR" sz="3200" b="1" dirty="0" smtClean="0">
                <a:solidFill>
                  <a:srgbClr val="FFFF00"/>
                </a:solidFill>
              </a:rPr>
              <a:t>Il y a eu 12 épisodes magmatiques géants depuis </a:t>
            </a:r>
          </a:p>
          <a:p>
            <a:r>
              <a:rPr lang="fr-FR" sz="3200" b="1" dirty="0" smtClean="0">
                <a:solidFill>
                  <a:srgbClr val="FFFF00"/>
                </a:solidFill>
              </a:rPr>
              <a:t>300 Ma. Qu’est ce que l’épisode sibérien a de plus que les autres ? </a:t>
            </a:r>
            <a:endParaRPr lang="fr-FR" sz="3200" b="1" dirty="0">
              <a:solidFill>
                <a:srgbClr val="FFFF00"/>
              </a:solidFill>
            </a:endParaRPr>
          </a:p>
        </p:txBody>
      </p:sp>
      <p:sp>
        <p:nvSpPr>
          <p:cNvPr id="3" name="Flèche vers le bas 2"/>
          <p:cNvSpPr/>
          <p:nvPr/>
        </p:nvSpPr>
        <p:spPr>
          <a:xfrm rot="2179565">
            <a:off x="2598095" y="36778"/>
            <a:ext cx="237245" cy="344666"/>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487600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9964" y="5301208"/>
            <a:ext cx="9114036" cy="1569660"/>
          </a:xfrm>
          <a:prstGeom prst="rect">
            <a:avLst/>
          </a:prstGeom>
          <a:noFill/>
        </p:spPr>
        <p:txBody>
          <a:bodyPr wrap="square" rtlCol="0">
            <a:spAutoFit/>
          </a:bodyPr>
          <a:lstStyle/>
          <a:p>
            <a:r>
              <a:rPr lang="fr-FR" sz="3200" b="1" dirty="0" smtClean="0">
                <a:solidFill>
                  <a:srgbClr val="FFFF00"/>
                </a:solidFill>
              </a:rPr>
              <a:t>C’est le plus volumineux des épisodes aériens. Mais il est ex-aequo avec l’épisode du Karoo, qui n’a rien fait. Qu’est ce que la Sibérie a de plus que le Karoo ?</a:t>
            </a:r>
            <a:endParaRPr lang="fr-FR" sz="3200" b="1" dirty="0">
              <a:solidFill>
                <a:srgbClr val="FFFF0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522" y="0"/>
            <a:ext cx="8114926" cy="53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lèche vers le bas 4"/>
          <p:cNvSpPr/>
          <p:nvPr/>
        </p:nvSpPr>
        <p:spPr>
          <a:xfrm rot="2179565">
            <a:off x="2598095" y="36778"/>
            <a:ext cx="237245" cy="344666"/>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vers le bas 5"/>
          <p:cNvSpPr/>
          <p:nvPr/>
        </p:nvSpPr>
        <p:spPr>
          <a:xfrm rot="2179565">
            <a:off x="4197261" y="81402"/>
            <a:ext cx="237245" cy="344666"/>
          </a:xfrm>
          <a:prstGeom prst="down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937086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9964" y="5301208"/>
            <a:ext cx="9114036" cy="1569660"/>
          </a:xfrm>
          <a:prstGeom prst="rect">
            <a:avLst/>
          </a:prstGeom>
          <a:noFill/>
        </p:spPr>
        <p:txBody>
          <a:bodyPr wrap="square" rtlCol="0">
            <a:spAutoFit/>
          </a:bodyPr>
          <a:lstStyle/>
          <a:p>
            <a:r>
              <a:rPr lang="fr-FR" sz="3200" b="1" dirty="0" smtClean="0">
                <a:solidFill>
                  <a:srgbClr val="FFFF00"/>
                </a:solidFill>
              </a:rPr>
              <a:t>Tout d’abord, il arrive juste après un autre épisode, le volcanisme d’</a:t>
            </a:r>
            <a:r>
              <a:rPr lang="fr-FR" sz="3200" b="1" dirty="0" err="1" smtClean="0">
                <a:solidFill>
                  <a:srgbClr val="FFFF00"/>
                </a:solidFill>
              </a:rPr>
              <a:t>Eimeishan</a:t>
            </a:r>
            <a:r>
              <a:rPr lang="fr-FR" sz="3200" b="1" dirty="0" smtClean="0">
                <a:solidFill>
                  <a:srgbClr val="FFFF00"/>
                </a:solidFill>
              </a:rPr>
              <a:t> en Chine du Sud, volcanisme qui avait déjà du perturber le climat. </a:t>
            </a:r>
            <a:endParaRPr lang="fr-FR" sz="3200" b="1" dirty="0">
              <a:solidFill>
                <a:srgbClr val="FFFF0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522" y="0"/>
            <a:ext cx="8114926" cy="53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lèche vers le bas 4"/>
          <p:cNvSpPr/>
          <p:nvPr/>
        </p:nvSpPr>
        <p:spPr>
          <a:xfrm rot="2179565">
            <a:off x="2598095" y="36778"/>
            <a:ext cx="237245" cy="344666"/>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vers le bas 5"/>
          <p:cNvSpPr/>
          <p:nvPr/>
        </p:nvSpPr>
        <p:spPr>
          <a:xfrm rot="2179565">
            <a:off x="4197261" y="81402"/>
            <a:ext cx="237245" cy="344666"/>
          </a:xfrm>
          <a:prstGeom prst="down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p:cNvSpPr/>
          <p:nvPr/>
        </p:nvSpPr>
        <p:spPr>
          <a:xfrm rot="2249237">
            <a:off x="2062187" y="-15465"/>
            <a:ext cx="288032"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684988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5496" y="2420888"/>
            <a:ext cx="4104456" cy="4524315"/>
          </a:xfrm>
          <a:prstGeom prst="rect">
            <a:avLst/>
          </a:prstGeom>
          <a:noFill/>
        </p:spPr>
        <p:txBody>
          <a:bodyPr wrap="square" rtlCol="0">
            <a:spAutoFit/>
          </a:bodyPr>
          <a:lstStyle/>
          <a:p>
            <a:r>
              <a:rPr lang="fr-FR" sz="3200" b="1" dirty="0" smtClean="0">
                <a:solidFill>
                  <a:srgbClr val="FFFF00"/>
                </a:solidFill>
                <a:sym typeface="Wingdings" pitchFamily="2" charset="2"/>
              </a:rPr>
              <a:t>Mais comme chacun sait, il n’y a pas que la taille qui compte. </a:t>
            </a:r>
          </a:p>
          <a:p>
            <a:r>
              <a:rPr lang="fr-FR" sz="3200" b="1" dirty="0" smtClean="0">
                <a:solidFill>
                  <a:srgbClr val="FFFF00"/>
                </a:solidFill>
                <a:sym typeface="Wingdings" pitchFamily="2" charset="2"/>
              </a:rPr>
              <a:t>Dans notre cas, </a:t>
            </a:r>
            <a:r>
              <a:rPr lang="fr-FR" sz="3200" b="1" dirty="0">
                <a:solidFill>
                  <a:srgbClr val="FFFF00"/>
                </a:solidFill>
                <a:sym typeface="Wingdings" pitchFamily="2" charset="2"/>
              </a:rPr>
              <a:t>i</a:t>
            </a:r>
            <a:r>
              <a:rPr lang="fr-FR" sz="3200" b="1" dirty="0" smtClean="0">
                <a:solidFill>
                  <a:srgbClr val="FFFF00"/>
                </a:solidFill>
                <a:sym typeface="Wingdings" pitchFamily="2" charset="2"/>
              </a:rPr>
              <a:t>l y a aussi, voire surtout, l’interaction du magma avec les roches qu’il traverse et/ou recouvre !</a:t>
            </a:r>
            <a:endParaRPr lang="fr-FR" sz="3200" b="1" dirty="0">
              <a:solidFill>
                <a:srgbClr val="FFFF00"/>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2500982"/>
            <a:ext cx="4579505" cy="4322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necteur droit 2"/>
          <p:cNvCxnSpPr/>
          <p:nvPr/>
        </p:nvCxnSpPr>
        <p:spPr>
          <a:xfrm>
            <a:off x="0" y="2500982"/>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3317" name="Picture 5" descr="C:\Users\Thomas\Desktop\Conference, travail, données essai\conference\Terre (hors climat)\10 milliards d'années d'histoire, 8 juillet, 14h40\Coupe trap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1" y="0"/>
            <a:ext cx="8937053" cy="242088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755576" y="1556792"/>
            <a:ext cx="1152128" cy="338554"/>
          </a:xfrm>
          <a:prstGeom prst="rect">
            <a:avLst/>
          </a:prstGeom>
          <a:noFill/>
        </p:spPr>
        <p:txBody>
          <a:bodyPr wrap="square" rtlCol="0">
            <a:spAutoFit/>
          </a:bodyPr>
          <a:lstStyle/>
          <a:p>
            <a:r>
              <a:rPr lang="fr-FR" sz="1600" dirty="0" smtClean="0"/>
              <a:t>100 km</a:t>
            </a:r>
            <a:endParaRPr lang="fr-FR" sz="1600" dirty="0"/>
          </a:p>
        </p:txBody>
      </p:sp>
    </p:spTree>
    <p:extLst>
      <p:ext uri="{BB962C8B-B14F-4D97-AF65-F5344CB8AC3E}">
        <p14:creationId xmlns:p14="http://schemas.microsoft.com/office/powerpoint/2010/main" val="24600094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Users\Thomas\Desktop\Conference, travail, données essai\conference\Terre (hors climat)\10 milliards d'années d'histoire, 8 juillet, 14h40\Untitled-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153" y="61748"/>
            <a:ext cx="6511352" cy="5311468"/>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0" y="-67160"/>
            <a:ext cx="2483768" cy="6986528"/>
          </a:xfrm>
          <a:prstGeom prst="rect">
            <a:avLst/>
          </a:prstGeom>
          <a:noFill/>
        </p:spPr>
        <p:txBody>
          <a:bodyPr wrap="square" rtlCol="0">
            <a:spAutoFit/>
          </a:bodyPr>
          <a:lstStyle/>
          <a:p>
            <a:r>
              <a:rPr lang="fr-FR" sz="2800" b="1" dirty="0" smtClean="0">
                <a:solidFill>
                  <a:srgbClr val="FFFF00"/>
                </a:solidFill>
              </a:rPr>
              <a:t>Le magma chauffe et décompose l’encaissant sédimentaire qui, en Sibérie, contient du gypse, du sel, du charbon, des sulfures …</a:t>
            </a:r>
          </a:p>
          <a:p>
            <a:r>
              <a:rPr lang="fr-FR" sz="2800" b="1" dirty="0" smtClean="0">
                <a:solidFill>
                  <a:srgbClr val="FFFF00"/>
                </a:solidFill>
              </a:rPr>
              <a:t>Tout ça dégage un cocktail gazeux mortel qui s’ajoute aux gaz volcaniques.</a:t>
            </a:r>
            <a:endParaRPr lang="fr-FR" sz="2800" b="1" dirty="0">
              <a:solidFill>
                <a:srgbClr val="FFFF00"/>
              </a:solidFill>
            </a:endParaRPr>
          </a:p>
        </p:txBody>
      </p:sp>
      <p:sp>
        <p:nvSpPr>
          <p:cNvPr id="9" name="Rectangle 8"/>
          <p:cNvSpPr/>
          <p:nvPr/>
        </p:nvSpPr>
        <p:spPr>
          <a:xfrm>
            <a:off x="2597153" y="5301208"/>
            <a:ext cx="6511351" cy="1299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5220072" y="5169966"/>
            <a:ext cx="3816424" cy="1200329"/>
          </a:xfrm>
          <a:prstGeom prst="rect">
            <a:avLst/>
          </a:prstGeom>
          <a:noFill/>
          <a:ln w="19050">
            <a:solidFill>
              <a:schemeClr val="tx1"/>
            </a:solidFill>
          </a:ln>
        </p:spPr>
        <p:txBody>
          <a:bodyPr wrap="square" rtlCol="0">
            <a:spAutoFit/>
          </a:bodyPr>
          <a:lstStyle/>
          <a:p>
            <a:pPr algn="r"/>
            <a:r>
              <a:rPr lang="fr-FR" b="1" dirty="0" smtClean="0"/>
              <a:t>Encaissant sédimentaire contenant du gypse (CaSO</a:t>
            </a:r>
            <a:r>
              <a:rPr lang="fr-FR" b="1" baseline="-25000" dirty="0" smtClean="0"/>
              <a:t>4</a:t>
            </a:r>
            <a:r>
              <a:rPr lang="fr-FR" b="1" dirty="0" smtClean="0"/>
              <a:t>,2H</a:t>
            </a:r>
            <a:r>
              <a:rPr lang="fr-FR" b="1" baseline="-25000" dirty="0" smtClean="0"/>
              <a:t>2</a:t>
            </a:r>
            <a:r>
              <a:rPr lang="fr-FR" b="1" dirty="0" smtClean="0"/>
              <a:t>O), du sel (</a:t>
            </a:r>
            <a:r>
              <a:rPr lang="fr-FR" b="1" dirty="0" err="1" smtClean="0"/>
              <a:t>NaCl</a:t>
            </a:r>
            <a:r>
              <a:rPr lang="fr-FR" b="1" dirty="0" smtClean="0"/>
              <a:t>), de la pyrite (FeS</a:t>
            </a:r>
            <a:r>
              <a:rPr lang="fr-FR" b="1" baseline="-25000" dirty="0" smtClean="0"/>
              <a:t>2</a:t>
            </a:r>
            <a:r>
              <a:rPr lang="fr-FR" b="1" dirty="0" smtClean="0"/>
              <a:t>), du </a:t>
            </a:r>
            <a:r>
              <a:rPr lang="fr-FR" b="1" dirty="0" smtClean="0"/>
              <a:t>charbon plein de méthane </a:t>
            </a:r>
            <a:r>
              <a:rPr lang="fr-FR" b="1" dirty="0" smtClean="0"/>
              <a:t>…</a:t>
            </a:r>
            <a:endParaRPr lang="fr-FR" b="1" dirty="0"/>
          </a:p>
        </p:txBody>
      </p:sp>
      <p:sp>
        <p:nvSpPr>
          <p:cNvPr id="11" name="Forme libre 10"/>
          <p:cNvSpPr/>
          <p:nvPr/>
        </p:nvSpPr>
        <p:spPr>
          <a:xfrm>
            <a:off x="8396288" y="4248150"/>
            <a:ext cx="128587" cy="928688"/>
          </a:xfrm>
          <a:custGeom>
            <a:avLst/>
            <a:gdLst>
              <a:gd name="connsiteX0" fmla="*/ 0 w 128587"/>
              <a:gd name="connsiteY0" fmla="*/ 0 h 928688"/>
              <a:gd name="connsiteX1" fmla="*/ 128587 w 128587"/>
              <a:gd name="connsiteY1" fmla="*/ 928688 h 928688"/>
            </a:gdLst>
            <a:ahLst/>
            <a:cxnLst>
              <a:cxn ang="0">
                <a:pos x="connsiteX0" y="connsiteY0"/>
              </a:cxn>
              <a:cxn ang="0">
                <a:pos x="connsiteX1" y="connsiteY1"/>
              </a:cxn>
            </a:cxnLst>
            <a:rect l="l" t="t" r="r" b="b"/>
            <a:pathLst>
              <a:path w="128587" h="928688">
                <a:moveTo>
                  <a:pt x="0" y="0"/>
                </a:moveTo>
                <a:lnTo>
                  <a:pt x="128587" y="928688"/>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472733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1512" y="54637"/>
            <a:ext cx="4378219" cy="2418114"/>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845" y="3359049"/>
            <a:ext cx="4392488" cy="2492896"/>
          </a:xfrm>
          <a:prstGeom prst="rect">
            <a:avLst/>
          </a:prstGeom>
          <a:ln w="28575">
            <a:solidFill>
              <a:srgbClr val="CC9900"/>
            </a:solidFill>
          </a:ln>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61" y="1916832"/>
            <a:ext cx="4539207" cy="2559329"/>
          </a:xfrm>
          <a:prstGeom prst="rect">
            <a:avLst/>
          </a:prstGeom>
          <a:ln w="28575">
            <a:solidFill>
              <a:srgbClr val="00CC00"/>
            </a:solidFill>
          </a:ln>
        </p:spPr>
      </p:pic>
      <p:sp>
        <p:nvSpPr>
          <p:cNvPr id="10" name="Rectangle 9"/>
          <p:cNvSpPr/>
          <p:nvPr/>
        </p:nvSpPr>
        <p:spPr>
          <a:xfrm>
            <a:off x="4695453" y="44624"/>
            <a:ext cx="4413050" cy="2428127"/>
          </a:xfrm>
          <a:prstGeom prst="rect">
            <a:avLst/>
          </a:prstGeom>
          <a:noFill/>
          <a:ln w="28575">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4592711" y="2645549"/>
            <a:ext cx="4515791" cy="584775"/>
          </a:xfrm>
          <a:prstGeom prst="rect">
            <a:avLst/>
          </a:prstGeom>
          <a:noFill/>
          <a:ln w="28575">
            <a:solidFill>
              <a:srgbClr val="00CC00"/>
            </a:solidFill>
          </a:ln>
        </p:spPr>
        <p:txBody>
          <a:bodyPr wrap="square" rtlCol="0">
            <a:spAutoFit/>
          </a:bodyPr>
          <a:lstStyle/>
          <a:p>
            <a:r>
              <a:rPr lang="fr-FR" sz="1600" b="1" dirty="0">
                <a:solidFill>
                  <a:srgbClr val="00CC00"/>
                </a:solidFill>
              </a:rPr>
              <a:t>C</a:t>
            </a:r>
            <a:r>
              <a:rPr lang="fr-FR" sz="1600" b="1" dirty="0" smtClean="0">
                <a:solidFill>
                  <a:srgbClr val="00CC00"/>
                </a:solidFill>
              </a:rPr>
              <a:t>ontinents en cours de rassemblement, végétation terrestre, petites montagnes, petits glaciers au pôle</a:t>
            </a:r>
            <a:endParaRPr lang="fr-FR" sz="1600" b="1" dirty="0">
              <a:solidFill>
                <a:srgbClr val="00CC00"/>
              </a:solidFill>
            </a:endParaRPr>
          </a:p>
        </p:txBody>
      </p:sp>
      <p:sp>
        <p:nvSpPr>
          <p:cNvPr id="12" name="ZoneTexte 11"/>
          <p:cNvSpPr txBox="1"/>
          <p:nvPr/>
        </p:nvSpPr>
        <p:spPr>
          <a:xfrm>
            <a:off x="4722845" y="47004"/>
            <a:ext cx="936104" cy="369332"/>
          </a:xfrm>
          <a:prstGeom prst="rect">
            <a:avLst/>
          </a:prstGeom>
          <a:noFill/>
        </p:spPr>
        <p:txBody>
          <a:bodyPr wrap="square" rtlCol="0">
            <a:spAutoFit/>
          </a:bodyPr>
          <a:lstStyle/>
          <a:p>
            <a:r>
              <a:rPr lang="fr-FR" b="1" dirty="0" smtClean="0">
                <a:solidFill>
                  <a:schemeClr val="bg1"/>
                </a:solidFill>
              </a:rPr>
              <a:t>300 Ma</a:t>
            </a:r>
            <a:endParaRPr lang="fr-FR" b="1" dirty="0">
              <a:solidFill>
                <a:schemeClr val="bg1"/>
              </a:solidFill>
            </a:endParaRPr>
          </a:p>
        </p:txBody>
      </p:sp>
      <p:sp>
        <p:nvSpPr>
          <p:cNvPr id="13" name="ZoneTexte 12"/>
          <p:cNvSpPr txBox="1"/>
          <p:nvPr/>
        </p:nvSpPr>
        <p:spPr>
          <a:xfrm>
            <a:off x="56432" y="1916832"/>
            <a:ext cx="936104" cy="369332"/>
          </a:xfrm>
          <a:prstGeom prst="rect">
            <a:avLst/>
          </a:prstGeom>
          <a:noFill/>
        </p:spPr>
        <p:txBody>
          <a:bodyPr wrap="square" rtlCol="0">
            <a:spAutoFit/>
          </a:bodyPr>
          <a:lstStyle/>
          <a:p>
            <a:r>
              <a:rPr lang="fr-FR" b="1" dirty="0" smtClean="0">
                <a:solidFill>
                  <a:schemeClr val="bg1"/>
                </a:solidFill>
              </a:rPr>
              <a:t>350 Ma</a:t>
            </a:r>
            <a:endParaRPr lang="fr-FR" b="1" dirty="0">
              <a:solidFill>
                <a:schemeClr val="bg1"/>
              </a:solidFill>
            </a:endParaRPr>
          </a:p>
        </p:txBody>
      </p:sp>
      <p:sp>
        <p:nvSpPr>
          <p:cNvPr id="15" name="ZoneTexte 14"/>
          <p:cNvSpPr txBox="1"/>
          <p:nvPr/>
        </p:nvSpPr>
        <p:spPr>
          <a:xfrm>
            <a:off x="4747583" y="3429000"/>
            <a:ext cx="936104" cy="369332"/>
          </a:xfrm>
          <a:prstGeom prst="rect">
            <a:avLst/>
          </a:prstGeom>
          <a:noFill/>
        </p:spPr>
        <p:txBody>
          <a:bodyPr wrap="square" rtlCol="0">
            <a:spAutoFit/>
          </a:bodyPr>
          <a:lstStyle/>
          <a:p>
            <a:r>
              <a:rPr lang="fr-FR" b="1" dirty="0" smtClean="0">
                <a:solidFill>
                  <a:schemeClr val="bg1"/>
                </a:solidFill>
              </a:rPr>
              <a:t>390 Ma</a:t>
            </a:r>
            <a:endParaRPr lang="fr-FR" b="1" dirty="0">
              <a:solidFill>
                <a:schemeClr val="bg1"/>
              </a:solidFill>
            </a:endParaRPr>
          </a:p>
        </p:txBody>
      </p:sp>
      <p:sp>
        <p:nvSpPr>
          <p:cNvPr id="16" name="ZoneTexte 15"/>
          <p:cNvSpPr txBox="1"/>
          <p:nvPr/>
        </p:nvSpPr>
        <p:spPr>
          <a:xfrm>
            <a:off x="-36512" y="5859269"/>
            <a:ext cx="9217024" cy="984885"/>
          </a:xfrm>
          <a:prstGeom prst="rect">
            <a:avLst/>
          </a:prstGeom>
          <a:noFill/>
          <a:ln>
            <a:noFill/>
          </a:ln>
        </p:spPr>
        <p:txBody>
          <a:bodyPr wrap="square" rtlCol="0">
            <a:spAutoFit/>
          </a:bodyPr>
          <a:lstStyle/>
          <a:p>
            <a:r>
              <a:rPr lang="fr-FR" sz="2900" b="1" u="sng" dirty="0" smtClean="0">
                <a:solidFill>
                  <a:srgbClr val="FFFF00"/>
                </a:solidFill>
              </a:rPr>
              <a:t>Quatrième(s) changement(s)</a:t>
            </a:r>
            <a:r>
              <a:rPr lang="fr-FR" sz="2900" b="1" dirty="0" smtClean="0">
                <a:solidFill>
                  <a:srgbClr val="FFFF00"/>
                </a:solidFill>
              </a:rPr>
              <a:t>, </a:t>
            </a:r>
            <a:r>
              <a:rPr lang="fr-FR" sz="2900" b="1" dirty="0" err="1" smtClean="0">
                <a:solidFill>
                  <a:srgbClr val="FFFF00"/>
                </a:solidFill>
              </a:rPr>
              <a:t>majeurissime</a:t>
            </a:r>
            <a:r>
              <a:rPr lang="fr-FR" sz="2900" b="1" dirty="0" smtClean="0">
                <a:solidFill>
                  <a:srgbClr val="FFFF00"/>
                </a:solidFill>
              </a:rPr>
              <a:t>(s), du Dévonien inférieur au Carbonifère inférieur, puis supérieur.  </a:t>
            </a:r>
            <a:endParaRPr lang="fr-FR" sz="2900" b="1" dirty="0">
              <a:solidFill>
                <a:srgbClr val="FFFF00"/>
              </a:solidFill>
            </a:endParaRPr>
          </a:p>
        </p:txBody>
      </p:sp>
      <p:sp>
        <p:nvSpPr>
          <p:cNvPr id="18" name="ZoneTexte 17"/>
          <p:cNvSpPr txBox="1"/>
          <p:nvPr/>
        </p:nvSpPr>
        <p:spPr>
          <a:xfrm>
            <a:off x="1330693" y="47004"/>
            <a:ext cx="3363813" cy="1077218"/>
          </a:xfrm>
          <a:prstGeom prst="rect">
            <a:avLst/>
          </a:prstGeom>
          <a:noFill/>
          <a:ln w="28575">
            <a:solidFill>
              <a:srgbClr val="33CCFF"/>
            </a:solidFill>
          </a:ln>
        </p:spPr>
        <p:txBody>
          <a:bodyPr wrap="square" rtlCol="0">
            <a:spAutoFit/>
          </a:bodyPr>
          <a:lstStyle/>
          <a:p>
            <a:pPr algn="r"/>
            <a:r>
              <a:rPr lang="fr-FR" sz="1600" b="1" dirty="0">
                <a:solidFill>
                  <a:srgbClr val="33CCFF"/>
                </a:solidFill>
              </a:rPr>
              <a:t>C</a:t>
            </a:r>
            <a:r>
              <a:rPr lang="fr-FR" sz="1600" b="1" dirty="0" smtClean="0">
                <a:solidFill>
                  <a:srgbClr val="33CCFF"/>
                </a:solidFill>
              </a:rPr>
              <a:t>ontinents presque rassemblés, grandes montagnes (chaine hercynienne), végétation terrestre, grands glaciers au pôle</a:t>
            </a:r>
            <a:endParaRPr lang="fr-FR" sz="1600" b="1" dirty="0">
              <a:solidFill>
                <a:srgbClr val="33CCFF"/>
              </a:solidFill>
            </a:endParaRPr>
          </a:p>
        </p:txBody>
      </p:sp>
      <p:sp>
        <p:nvSpPr>
          <p:cNvPr id="2" name="ZoneTexte 1"/>
          <p:cNvSpPr txBox="1"/>
          <p:nvPr/>
        </p:nvSpPr>
        <p:spPr>
          <a:xfrm>
            <a:off x="7596336" y="-16351"/>
            <a:ext cx="1584176" cy="276999"/>
          </a:xfrm>
          <a:prstGeom prst="rect">
            <a:avLst/>
          </a:prstGeom>
          <a:noFill/>
        </p:spPr>
        <p:txBody>
          <a:bodyPr wrap="square" rtlCol="0">
            <a:spAutoFit/>
          </a:bodyPr>
          <a:lstStyle/>
          <a:p>
            <a:r>
              <a:rPr lang="fr-FR" sz="1200" b="1" dirty="0" smtClean="0">
                <a:solidFill>
                  <a:schemeClr val="bg1"/>
                </a:solidFill>
              </a:rPr>
              <a:t>Carbonifère supérieur</a:t>
            </a:r>
            <a:endParaRPr lang="fr-FR" sz="1200" b="1" dirty="0">
              <a:solidFill>
                <a:schemeClr val="bg1"/>
              </a:solidFill>
            </a:endParaRPr>
          </a:p>
        </p:txBody>
      </p:sp>
      <p:sp>
        <p:nvSpPr>
          <p:cNvPr id="17" name="ZoneTexte 16"/>
          <p:cNvSpPr txBox="1"/>
          <p:nvPr/>
        </p:nvSpPr>
        <p:spPr>
          <a:xfrm>
            <a:off x="3131840" y="1927865"/>
            <a:ext cx="1584176" cy="276999"/>
          </a:xfrm>
          <a:prstGeom prst="rect">
            <a:avLst/>
          </a:prstGeom>
          <a:noFill/>
        </p:spPr>
        <p:txBody>
          <a:bodyPr wrap="square" rtlCol="0">
            <a:spAutoFit/>
          </a:bodyPr>
          <a:lstStyle/>
          <a:p>
            <a:r>
              <a:rPr lang="fr-FR" sz="1200" b="1" dirty="0" smtClean="0">
                <a:solidFill>
                  <a:schemeClr val="bg1"/>
                </a:solidFill>
              </a:rPr>
              <a:t>Carbonifère inférieur</a:t>
            </a:r>
            <a:endParaRPr lang="fr-FR" sz="1200" b="1" dirty="0">
              <a:solidFill>
                <a:schemeClr val="bg1"/>
              </a:solidFill>
            </a:endParaRPr>
          </a:p>
        </p:txBody>
      </p:sp>
      <p:sp>
        <p:nvSpPr>
          <p:cNvPr id="19" name="ZoneTexte 18"/>
          <p:cNvSpPr txBox="1"/>
          <p:nvPr/>
        </p:nvSpPr>
        <p:spPr>
          <a:xfrm>
            <a:off x="7812360" y="3356992"/>
            <a:ext cx="1584176" cy="276999"/>
          </a:xfrm>
          <a:prstGeom prst="rect">
            <a:avLst/>
          </a:prstGeom>
          <a:noFill/>
        </p:spPr>
        <p:txBody>
          <a:bodyPr wrap="square" rtlCol="0">
            <a:spAutoFit/>
          </a:bodyPr>
          <a:lstStyle/>
          <a:p>
            <a:r>
              <a:rPr lang="fr-FR" sz="1200" b="1" dirty="0" smtClean="0">
                <a:solidFill>
                  <a:schemeClr val="bg1"/>
                </a:solidFill>
              </a:rPr>
              <a:t>Dévonien inférieur</a:t>
            </a:r>
            <a:endParaRPr lang="fr-FR" sz="1200" b="1" dirty="0">
              <a:solidFill>
                <a:schemeClr val="bg1"/>
              </a:solidFill>
            </a:endParaRPr>
          </a:p>
        </p:txBody>
      </p:sp>
      <p:sp>
        <p:nvSpPr>
          <p:cNvPr id="20" name="ZoneTexte 19"/>
          <p:cNvSpPr txBox="1"/>
          <p:nvPr/>
        </p:nvSpPr>
        <p:spPr>
          <a:xfrm>
            <a:off x="2843808" y="4774727"/>
            <a:ext cx="1850698" cy="1077218"/>
          </a:xfrm>
          <a:prstGeom prst="rect">
            <a:avLst/>
          </a:prstGeom>
          <a:noFill/>
          <a:ln w="28575">
            <a:solidFill>
              <a:srgbClr val="CC9900"/>
            </a:solidFill>
          </a:ln>
        </p:spPr>
        <p:txBody>
          <a:bodyPr wrap="square" rtlCol="0">
            <a:spAutoFit/>
          </a:bodyPr>
          <a:lstStyle/>
          <a:p>
            <a:pPr algn="r"/>
            <a:r>
              <a:rPr lang="fr-FR" sz="1600" b="1" dirty="0" smtClean="0">
                <a:solidFill>
                  <a:srgbClr val="CC9900"/>
                </a:solidFill>
              </a:rPr>
              <a:t>Continents séparés, ni végétation terrestre, ni glaciers</a:t>
            </a:r>
            <a:endParaRPr lang="fr-FR" sz="1600" b="1" dirty="0">
              <a:solidFill>
                <a:srgbClr val="CC9900"/>
              </a:solidFill>
            </a:endParaRPr>
          </a:p>
        </p:txBody>
      </p:sp>
    </p:spTree>
    <p:extLst>
      <p:ext uri="{BB962C8B-B14F-4D97-AF65-F5344CB8AC3E}">
        <p14:creationId xmlns:p14="http://schemas.microsoft.com/office/powerpoint/2010/main" val="10583378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1512" y="54637"/>
            <a:ext cx="4378219" cy="2418114"/>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845" y="3359049"/>
            <a:ext cx="4392488" cy="2492896"/>
          </a:xfrm>
          <a:prstGeom prst="rect">
            <a:avLst/>
          </a:prstGeom>
          <a:ln w="28575">
            <a:solidFill>
              <a:srgbClr val="CC9900"/>
            </a:solidFill>
          </a:ln>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61" y="1916832"/>
            <a:ext cx="4539207" cy="2559329"/>
          </a:xfrm>
          <a:prstGeom prst="rect">
            <a:avLst/>
          </a:prstGeom>
          <a:ln w="28575">
            <a:solidFill>
              <a:srgbClr val="00CC00"/>
            </a:solidFill>
          </a:ln>
        </p:spPr>
      </p:pic>
      <p:sp>
        <p:nvSpPr>
          <p:cNvPr id="10" name="Rectangle 9"/>
          <p:cNvSpPr/>
          <p:nvPr/>
        </p:nvSpPr>
        <p:spPr>
          <a:xfrm>
            <a:off x="4695453" y="44624"/>
            <a:ext cx="4413050" cy="2428127"/>
          </a:xfrm>
          <a:prstGeom prst="rect">
            <a:avLst/>
          </a:prstGeom>
          <a:noFill/>
          <a:ln w="28575">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4722845" y="47004"/>
            <a:ext cx="936104" cy="369332"/>
          </a:xfrm>
          <a:prstGeom prst="rect">
            <a:avLst/>
          </a:prstGeom>
          <a:noFill/>
        </p:spPr>
        <p:txBody>
          <a:bodyPr wrap="square" rtlCol="0">
            <a:spAutoFit/>
          </a:bodyPr>
          <a:lstStyle/>
          <a:p>
            <a:r>
              <a:rPr lang="fr-FR" b="1" dirty="0" smtClean="0">
                <a:solidFill>
                  <a:schemeClr val="bg1"/>
                </a:solidFill>
              </a:rPr>
              <a:t>300 Ma</a:t>
            </a:r>
            <a:endParaRPr lang="fr-FR" b="1" dirty="0">
              <a:solidFill>
                <a:schemeClr val="bg1"/>
              </a:solidFill>
            </a:endParaRPr>
          </a:p>
        </p:txBody>
      </p:sp>
      <p:sp>
        <p:nvSpPr>
          <p:cNvPr id="13" name="ZoneTexte 12"/>
          <p:cNvSpPr txBox="1"/>
          <p:nvPr/>
        </p:nvSpPr>
        <p:spPr>
          <a:xfrm>
            <a:off x="56432" y="1916832"/>
            <a:ext cx="936104" cy="369332"/>
          </a:xfrm>
          <a:prstGeom prst="rect">
            <a:avLst/>
          </a:prstGeom>
          <a:noFill/>
        </p:spPr>
        <p:txBody>
          <a:bodyPr wrap="square" rtlCol="0">
            <a:spAutoFit/>
          </a:bodyPr>
          <a:lstStyle/>
          <a:p>
            <a:r>
              <a:rPr lang="fr-FR" b="1" dirty="0" smtClean="0">
                <a:solidFill>
                  <a:schemeClr val="bg1"/>
                </a:solidFill>
              </a:rPr>
              <a:t>350 Ma</a:t>
            </a:r>
            <a:endParaRPr lang="fr-FR" b="1" dirty="0">
              <a:solidFill>
                <a:schemeClr val="bg1"/>
              </a:solidFill>
            </a:endParaRPr>
          </a:p>
        </p:txBody>
      </p:sp>
      <p:sp>
        <p:nvSpPr>
          <p:cNvPr id="15" name="ZoneTexte 14"/>
          <p:cNvSpPr txBox="1"/>
          <p:nvPr/>
        </p:nvSpPr>
        <p:spPr>
          <a:xfrm>
            <a:off x="4747583" y="3429000"/>
            <a:ext cx="936104" cy="369332"/>
          </a:xfrm>
          <a:prstGeom prst="rect">
            <a:avLst/>
          </a:prstGeom>
          <a:noFill/>
        </p:spPr>
        <p:txBody>
          <a:bodyPr wrap="square" rtlCol="0">
            <a:spAutoFit/>
          </a:bodyPr>
          <a:lstStyle/>
          <a:p>
            <a:r>
              <a:rPr lang="fr-FR" b="1" dirty="0" smtClean="0">
                <a:solidFill>
                  <a:schemeClr val="bg1"/>
                </a:solidFill>
              </a:rPr>
              <a:t>390 Ma</a:t>
            </a:r>
            <a:endParaRPr lang="fr-FR" b="1" dirty="0">
              <a:solidFill>
                <a:schemeClr val="bg1"/>
              </a:solidFill>
            </a:endParaRPr>
          </a:p>
        </p:txBody>
      </p:sp>
      <p:sp>
        <p:nvSpPr>
          <p:cNvPr id="19" name="Flèche vers le bas 18"/>
          <p:cNvSpPr/>
          <p:nvPr/>
        </p:nvSpPr>
        <p:spPr>
          <a:xfrm rot="15778155">
            <a:off x="3437990" y="3689229"/>
            <a:ext cx="365851" cy="1956193"/>
          </a:xfrm>
          <a:prstGeom prst="downArrow">
            <a:avLst>
              <a:gd name="adj1" fmla="val 26569"/>
              <a:gd name="adj2" fmla="val 41339"/>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323528" y="4581128"/>
            <a:ext cx="2304256" cy="1323439"/>
          </a:xfrm>
          <a:prstGeom prst="rect">
            <a:avLst/>
          </a:prstGeom>
          <a:solidFill>
            <a:schemeClr val="tx1"/>
          </a:solidFill>
          <a:ln w="28575">
            <a:solidFill>
              <a:srgbClr val="FF3300"/>
            </a:solidFill>
          </a:ln>
        </p:spPr>
        <p:txBody>
          <a:bodyPr wrap="square" rtlCol="0">
            <a:spAutoFit/>
          </a:bodyPr>
          <a:lstStyle/>
          <a:p>
            <a:pPr algn="ctr"/>
            <a:r>
              <a:rPr lang="fr-FR" sz="2000" b="1" dirty="0" smtClean="0">
                <a:solidFill>
                  <a:srgbClr val="FF3300"/>
                </a:solidFill>
              </a:rPr>
              <a:t>Et en plus, la 2</a:t>
            </a:r>
            <a:r>
              <a:rPr lang="fr-FR" sz="2000" b="1" baseline="30000" dirty="0" smtClean="0">
                <a:solidFill>
                  <a:srgbClr val="FF3300"/>
                </a:solidFill>
              </a:rPr>
              <a:t>ème</a:t>
            </a:r>
            <a:r>
              <a:rPr lang="fr-FR" sz="2000" b="1" dirty="0" smtClean="0">
                <a:solidFill>
                  <a:srgbClr val="FF3300"/>
                </a:solidFill>
              </a:rPr>
              <a:t> grande extinction, marine, vers             - 365/370 Ma.</a:t>
            </a:r>
            <a:endParaRPr lang="fr-FR" sz="2000" b="1" dirty="0">
              <a:solidFill>
                <a:srgbClr val="FF3300"/>
              </a:solidFill>
            </a:endParaRPr>
          </a:p>
        </p:txBody>
      </p:sp>
      <p:sp>
        <p:nvSpPr>
          <p:cNvPr id="20" name="ZoneTexte 19"/>
          <p:cNvSpPr txBox="1"/>
          <p:nvPr/>
        </p:nvSpPr>
        <p:spPr>
          <a:xfrm>
            <a:off x="-36512" y="5859269"/>
            <a:ext cx="9217024" cy="984885"/>
          </a:xfrm>
          <a:prstGeom prst="rect">
            <a:avLst/>
          </a:prstGeom>
          <a:noFill/>
          <a:ln>
            <a:noFill/>
          </a:ln>
        </p:spPr>
        <p:txBody>
          <a:bodyPr wrap="square" rtlCol="0">
            <a:spAutoFit/>
          </a:bodyPr>
          <a:lstStyle/>
          <a:p>
            <a:r>
              <a:rPr lang="fr-FR" sz="2900" b="1" u="sng" dirty="0" smtClean="0">
                <a:solidFill>
                  <a:srgbClr val="FFFF00"/>
                </a:solidFill>
              </a:rPr>
              <a:t>Quatrième(s) changement(s)</a:t>
            </a:r>
            <a:r>
              <a:rPr lang="fr-FR" sz="2900" b="1" dirty="0" smtClean="0">
                <a:solidFill>
                  <a:srgbClr val="FFFF00"/>
                </a:solidFill>
              </a:rPr>
              <a:t>, </a:t>
            </a:r>
            <a:r>
              <a:rPr lang="fr-FR" sz="2900" b="1" dirty="0" err="1" smtClean="0">
                <a:solidFill>
                  <a:srgbClr val="FFFF00"/>
                </a:solidFill>
              </a:rPr>
              <a:t>majeurissime</a:t>
            </a:r>
            <a:r>
              <a:rPr lang="fr-FR" sz="2900" b="1" dirty="0" smtClean="0">
                <a:solidFill>
                  <a:srgbClr val="FFFF00"/>
                </a:solidFill>
              </a:rPr>
              <a:t>(s), du Dévonien inférieur au Carbonifère inférieur, puis supérieur.  </a:t>
            </a:r>
            <a:endParaRPr lang="fr-FR" sz="2900" b="1" dirty="0">
              <a:solidFill>
                <a:srgbClr val="FFFF00"/>
              </a:solidFill>
            </a:endParaRPr>
          </a:p>
        </p:txBody>
      </p:sp>
      <p:sp>
        <p:nvSpPr>
          <p:cNvPr id="16" name="ZoneTexte 15"/>
          <p:cNvSpPr txBox="1"/>
          <p:nvPr/>
        </p:nvSpPr>
        <p:spPr>
          <a:xfrm>
            <a:off x="7596336" y="-16351"/>
            <a:ext cx="1584176" cy="276999"/>
          </a:xfrm>
          <a:prstGeom prst="rect">
            <a:avLst/>
          </a:prstGeom>
          <a:noFill/>
        </p:spPr>
        <p:txBody>
          <a:bodyPr wrap="square" rtlCol="0">
            <a:spAutoFit/>
          </a:bodyPr>
          <a:lstStyle/>
          <a:p>
            <a:r>
              <a:rPr lang="fr-FR" sz="1200" b="1" dirty="0" smtClean="0">
                <a:solidFill>
                  <a:schemeClr val="bg1"/>
                </a:solidFill>
              </a:rPr>
              <a:t>Carbonifère supérieur</a:t>
            </a:r>
            <a:endParaRPr lang="fr-FR" sz="1200" b="1" dirty="0">
              <a:solidFill>
                <a:schemeClr val="bg1"/>
              </a:solidFill>
            </a:endParaRPr>
          </a:p>
        </p:txBody>
      </p:sp>
      <p:sp>
        <p:nvSpPr>
          <p:cNvPr id="21" name="ZoneTexte 20"/>
          <p:cNvSpPr txBox="1"/>
          <p:nvPr/>
        </p:nvSpPr>
        <p:spPr>
          <a:xfrm>
            <a:off x="3131840" y="1927865"/>
            <a:ext cx="1584176" cy="276999"/>
          </a:xfrm>
          <a:prstGeom prst="rect">
            <a:avLst/>
          </a:prstGeom>
          <a:noFill/>
        </p:spPr>
        <p:txBody>
          <a:bodyPr wrap="square" rtlCol="0">
            <a:spAutoFit/>
          </a:bodyPr>
          <a:lstStyle/>
          <a:p>
            <a:r>
              <a:rPr lang="fr-FR" sz="1200" b="1" dirty="0" smtClean="0">
                <a:solidFill>
                  <a:schemeClr val="bg1"/>
                </a:solidFill>
              </a:rPr>
              <a:t>Carbonifère inférieur</a:t>
            </a:r>
            <a:endParaRPr lang="fr-FR" sz="1200" b="1" dirty="0">
              <a:solidFill>
                <a:schemeClr val="bg1"/>
              </a:solidFill>
            </a:endParaRPr>
          </a:p>
        </p:txBody>
      </p:sp>
      <p:sp>
        <p:nvSpPr>
          <p:cNvPr id="22" name="ZoneTexte 21"/>
          <p:cNvSpPr txBox="1"/>
          <p:nvPr/>
        </p:nvSpPr>
        <p:spPr>
          <a:xfrm>
            <a:off x="7812360" y="3356992"/>
            <a:ext cx="1584176" cy="276999"/>
          </a:xfrm>
          <a:prstGeom prst="rect">
            <a:avLst/>
          </a:prstGeom>
          <a:noFill/>
        </p:spPr>
        <p:txBody>
          <a:bodyPr wrap="square" rtlCol="0">
            <a:spAutoFit/>
          </a:bodyPr>
          <a:lstStyle/>
          <a:p>
            <a:r>
              <a:rPr lang="fr-FR" sz="1200" b="1" dirty="0" smtClean="0">
                <a:solidFill>
                  <a:schemeClr val="bg1"/>
                </a:solidFill>
              </a:rPr>
              <a:t>Dévonien inférieur</a:t>
            </a:r>
            <a:endParaRPr lang="fr-FR" sz="1200" b="1" dirty="0">
              <a:solidFill>
                <a:schemeClr val="bg1"/>
              </a:solidFill>
            </a:endParaRPr>
          </a:p>
        </p:txBody>
      </p:sp>
      <p:sp>
        <p:nvSpPr>
          <p:cNvPr id="24" name="ZoneTexte 23"/>
          <p:cNvSpPr txBox="1"/>
          <p:nvPr/>
        </p:nvSpPr>
        <p:spPr>
          <a:xfrm>
            <a:off x="2843808" y="4774727"/>
            <a:ext cx="1850698" cy="1077218"/>
          </a:xfrm>
          <a:prstGeom prst="rect">
            <a:avLst/>
          </a:prstGeom>
          <a:noFill/>
          <a:ln w="28575">
            <a:solidFill>
              <a:srgbClr val="CC9900"/>
            </a:solidFill>
          </a:ln>
        </p:spPr>
        <p:txBody>
          <a:bodyPr wrap="square" rtlCol="0">
            <a:spAutoFit/>
          </a:bodyPr>
          <a:lstStyle/>
          <a:p>
            <a:pPr algn="r"/>
            <a:r>
              <a:rPr lang="fr-FR" sz="1600" b="1" dirty="0" smtClean="0">
                <a:solidFill>
                  <a:srgbClr val="CC9900"/>
                </a:solidFill>
              </a:rPr>
              <a:t>Continents séparés, ni végétation terrestre, ni glaciers</a:t>
            </a:r>
            <a:endParaRPr lang="fr-FR" sz="1600" b="1" dirty="0">
              <a:solidFill>
                <a:srgbClr val="CC9900"/>
              </a:solidFill>
            </a:endParaRPr>
          </a:p>
        </p:txBody>
      </p:sp>
      <p:sp>
        <p:nvSpPr>
          <p:cNvPr id="25" name="ZoneTexte 24"/>
          <p:cNvSpPr txBox="1"/>
          <p:nvPr/>
        </p:nvSpPr>
        <p:spPr>
          <a:xfrm>
            <a:off x="4592711" y="2645549"/>
            <a:ext cx="4515791" cy="584775"/>
          </a:xfrm>
          <a:prstGeom prst="rect">
            <a:avLst/>
          </a:prstGeom>
          <a:noFill/>
          <a:ln w="28575">
            <a:solidFill>
              <a:srgbClr val="00CC00"/>
            </a:solidFill>
          </a:ln>
        </p:spPr>
        <p:txBody>
          <a:bodyPr wrap="square" rtlCol="0">
            <a:spAutoFit/>
          </a:bodyPr>
          <a:lstStyle/>
          <a:p>
            <a:r>
              <a:rPr lang="fr-FR" sz="1600" b="1" dirty="0">
                <a:solidFill>
                  <a:srgbClr val="00CC00"/>
                </a:solidFill>
              </a:rPr>
              <a:t>C</a:t>
            </a:r>
            <a:r>
              <a:rPr lang="fr-FR" sz="1600" b="1" dirty="0" smtClean="0">
                <a:solidFill>
                  <a:srgbClr val="00CC00"/>
                </a:solidFill>
              </a:rPr>
              <a:t>ontinents en cours de rassemblement, végétation terrestre, petites montagnes, petits glaciers au pôle</a:t>
            </a:r>
            <a:endParaRPr lang="fr-FR" sz="1600" b="1" dirty="0">
              <a:solidFill>
                <a:srgbClr val="00CC00"/>
              </a:solidFill>
            </a:endParaRPr>
          </a:p>
        </p:txBody>
      </p:sp>
      <p:sp>
        <p:nvSpPr>
          <p:cNvPr id="26" name="ZoneTexte 25"/>
          <p:cNvSpPr txBox="1"/>
          <p:nvPr/>
        </p:nvSpPr>
        <p:spPr>
          <a:xfrm>
            <a:off x="1330693" y="47004"/>
            <a:ext cx="3363813" cy="1077218"/>
          </a:xfrm>
          <a:prstGeom prst="rect">
            <a:avLst/>
          </a:prstGeom>
          <a:noFill/>
          <a:ln w="28575">
            <a:solidFill>
              <a:srgbClr val="33CCFF"/>
            </a:solidFill>
          </a:ln>
        </p:spPr>
        <p:txBody>
          <a:bodyPr wrap="square" rtlCol="0">
            <a:spAutoFit/>
          </a:bodyPr>
          <a:lstStyle/>
          <a:p>
            <a:pPr algn="r"/>
            <a:r>
              <a:rPr lang="fr-FR" sz="1600" b="1" dirty="0">
                <a:solidFill>
                  <a:srgbClr val="33CCFF"/>
                </a:solidFill>
              </a:rPr>
              <a:t>C</a:t>
            </a:r>
            <a:r>
              <a:rPr lang="fr-FR" sz="1600" b="1" dirty="0" smtClean="0">
                <a:solidFill>
                  <a:srgbClr val="33CCFF"/>
                </a:solidFill>
              </a:rPr>
              <a:t>ontinents presque rassemblés, grandes montagnes (chaine hercynienne), végétation terrestre, grands glaciers au pôle</a:t>
            </a:r>
            <a:endParaRPr lang="fr-FR" sz="1600" b="1" dirty="0">
              <a:solidFill>
                <a:srgbClr val="33CCFF"/>
              </a:solidFill>
            </a:endParaRPr>
          </a:p>
        </p:txBody>
      </p:sp>
    </p:spTree>
    <p:extLst>
      <p:ext uri="{BB962C8B-B14F-4D97-AF65-F5344CB8AC3E}">
        <p14:creationId xmlns:p14="http://schemas.microsoft.com/office/powerpoint/2010/main" val="12543104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Thomas\Desktop\Conference, travail, données essai\conference\Terre (hors climat)\10 milliards d'années d'histoire, 8 juillet, 14h40\végétation devoni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94" y="0"/>
            <a:ext cx="356236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2" y="3593240"/>
            <a:ext cx="5218564" cy="2644072"/>
          </a:xfrm>
          <a:prstGeom prst="rect">
            <a:avLst/>
          </a:prstGeom>
        </p:spPr>
      </p:pic>
      <p:sp>
        <p:nvSpPr>
          <p:cNvPr id="4" name="ZoneTexte 3"/>
          <p:cNvSpPr txBox="1"/>
          <p:nvPr/>
        </p:nvSpPr>
        <p:spPr>
          <a:xfrm>
            <a:off x="3635896" y="44624"/>
            <a:ext cx="5508104" cy="3539430"/>
          </a:xfrm>
          <a:prstGeom prst="rect">
            <a:avLst/>
          </a:prstGeom>
          <a:noFill/>
        </p:spPr>
        <p:txBody>
          <a:bodyPr wrap="square" rtlCol="0">
            <a:spAutoFit/>
          </a:bodyPr>
          <a:lstStyle/>
          <a:p>
            <a:r>
              <a:rPr lang="fr-FR" sz="3200" b="1" dirty="0" smtClean="0">
                <a:solidFill>
                  <a:srgbClr val="FFFF00"/>
                </a:solidFill>
              </a:rPr>
              <a:t>La végétation arborescente  a envahi les terres émergées de   -390 à -370 Ma. On passe d’un sol quasiment nu, à un sol « moussus », puis à une forêt (mais bien différente des forêts actuelles). </a:t>
            </a:r>
            <a:endParaRPr lang="fr-FR" sz="3200" b="1" dirty="0">
              <a:solidFill>
                <a:srgbClr val="FFFF00"/>
              </a:solidFill>
            </a:endParaRPr>
          </a:p>
        </p:txBody>
      </p:sp>
      <p:sp>
        <p:nvSpPr>
          <p:cNvPr id="5" name="Rectangle 4"/>
          <p:cNvSpPr/>
          <p:nvPr/>
        </p:nvSpPr>
        <p:spPr>
          <a:xfrm>
            <a:off x="107504" y="188640"/>
            <a:ext cx="576064"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54348" y="116632"/>
            <a:ext cx="792088" cy="276999"/>
          </a:xfrm>
          <a:prstGeom prst="rect">
            <a:avLst/>
          </a:prstGeom>
          <a:noFill/>
        </p:spPr>
        <p:txBody>
          <a:bodyPr wrap="square" rtlCol="0">
            <a:spAutoFit/>
          </a:bodyPr>
          <a:lstStyle/>
          <a:p>
            <a:r>
              <a:rPr lang="fr-FR" sz="1200" b="1" dirty="0" smtClean="0"/>
              <a:t>370 Ma</a:t>
            </a:r>
            <a:endParaRPr lang="fr-FR" sz="1200" b="1" dirty="0"/>
          </a:p>
        </p:txBody>
      </p:sp>
      <p:sp>
        <p:nvSpPr>
          <p:cNvPr id="2" name="ZoneTexte 1"/>
          <p:cNvSpPr txBox="1"/>
          <p:nvPr/>
        </p:nvSpPr>
        <p:spPr>
          <a:xfrm>
            <a:off x="-36512" y="44624"/>
            <a:ext cx="432048" cy="400110"/>
          </a:xfrm>
          <a:prstGeom prst="rect">
            <a:avLst/>
          </a:prstGeom>
          <a:noFill/>
        </p:spPr>
        <p:txBody>
          <a:bodyPr wrap="square" rtlCol="0">
            <a:spAutoFit/>
          </a:bodyPr>
          <a:lstStyle/>
          <a:p>
            <a:r>
              <a:rPr lang="fr-FR" sz="2000" b="1" dirty="0" smtClean="0"/>
              <a:t>-</a:t>
            </a:r>
            <a:endParaRPr lang="fr-FR" sz="2000" b="1" dirty="0"/>
          </a:p>
        </p:txBody>
      </p:sp>
      <p:sp>
        <p:nvSpPr>
          <p:cNvPr id="8" name="ZoneTexte 7"/>
          <p:cNvSpPr txBox="1"/>
          <p:nvPr/>
        </p:nvSpPr>
        <p:spPr>
          <a:xfrm>
            <a:off x="-36512" y="2060848"/>
            <a:ext cx="432048" cy="400110"/>
          </a:xfrm>
          <a:prstGeom prst="rect">
            <a:avLst/>
          </a:prstGeom>
          <a:noFill/>
        </p:spPr>
        <p:txBody>
          <a:bodyPr wrap="square" rtlCol="0">
            <a:spAutoFit/>
          </a:bodyPr>
          <a:lstStyle/>
          <a:p>
            <a:r>
              <a:rPr lang="fr-FR" sz="2000" b="1" dirty="0" smtClean="0"/>
              <a:t>-</a:t>
            </a:r>
            <a:endParaRPr lang="fr-FR" sz="2000" b="1" dirty="0"/>
          </a:p>
        </p:txBody>
      </p:sp>
      <p:sp>
        <p:nvSpPr>
          <p:cNvPr id="9" name="ZoneTexte 8"/>
          <p:cNvSpPr txBox="1"/>
          <p:nvPr/>
        </p:nvSpPr>
        <p:spPr>
          <a:xfrm>
            <a:off x="-36512" y="4109010"/>
            <a:ext cx="432048" cy="400110"/>
          </a:xfrm>
          <a:prstGeom prst="rect">
            <a:avLst/>
          </a:prstGeom>
          <a:noFill/>
        </p:spPr>
        <p:txBody>
          <a:bodyPr wrap="square" rtlCol="0">
            <a:spAutoFit/>
          </a:bodyPr>
          <a:lstStyle/>
          <a:p>
            <a:r>
              <a:rPr lang="fr-FR" sz="2000" b="1" dirty="0" smtClean="0"/>
              <a:t>-</a:t>
            </a:r>
            <a:endParaRPr lang="fr-FR" sz="2000" b="1" dirty="0"/>
          </a:p>
        </p:txBody>
      </p:sp>
    </p:spTree>
    <p:extLst>
      <p:ext uri="{BB962C8B-B14F-4D97-AF65-F5344CB8AC3E}">
        <p14:creationId xmlns:p14="http://schemas.microsoft.com/office/powerpoint/2010/main" val="23062543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7384"/>
            <a:ext cx="9144000" cy="3216265"/>
          </a:xfrm>
          <a:prstGeom prst="rect">
            <a:avLst/>
          </a:prstGeom>
          <a:noFill/>
        </p:spPr>
        <p:txBody>
          <a:bodyPr wrap="square" rtlCol="0">
            <a:spAutoFit/>
          </a:bodyPr>
          <a:lstStyle/>
          <a:p>
            <a:r>
              <a:rPr lang="fr-FR" sz="2900" b="1" dirty="0" smtClean="0">
                <a:solidFill>
                  <a:srgbClr val="FFFF00"/>
                </a:solidFill>
              </a:rPr>
              <a:t>Autre façon d’appréhender ce que signifie 9 milliards d’années (4,5 Ga passées + 4,5 Ga futures). Je dispose  d’1h 15 = 75 mn = 4500 secondes pour vous parler de ces   9 milliards d’années, soit ½ seconde par million d’années. Le genre Homo existe depuis environ 2 Ma. Je ne disposerais que d’1 seconde pour vous parler de l’histoire de l’humanité si ... Nous sommes bien peu de chose !</a:t>
            </a:r>
            <a:endParaRPr lang="fr-FR" sz="2900" b="1" dirty="0">
              <a:solidFill>
                <a:srgbClr val="FFFF00"/>
              </a:solidFill>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474" y="3315785"/>
            <a:ext cx="1866998" cy="3209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3371025"/>
            <a:ext cx="1400732" cy="3154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3770971"/>
            <a:ext cx="949072" cy="2754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4195209"/>
            <a:ext cx="1082884" cy="2330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à coins arrondis 2"/>
          <p:cNvSpPr/>
          <p:nvPr/>
        </p:nvSpPr>
        <p:spPr>
          <a:xfrm>
            <a:off x="3203848" y="3165365"/>
            <a:ext cx="5852362" cy="357600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53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9836" y="3676091"/>
            <a:ext cx="2016224" cy="2703771"/>
          </a:xfrm>
          <a:prstGeom prst="rect">
            <a:avLst/>
          </a:prstGeom>
          <a:noFill/>
          <a:ln w="571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5" name="Forme libre 4"/>
          <p:cNvSpPr/>
          <p:nvPr/>
        </p:nvSpPr>
        <p:spPr>
          <a:xfrm>
            <a:off x="1841500" y="5111750"/>
            <a:ext cx="1339850" cy="1073150"/>
          </a:xfrm>
          <a:custGeom>
            <a:avLst/>
            <a:gdLst>
              <a:gd name="connsiteX0" fmla="*/ 0 w 1339850"/>
              <a:gd name="connsiteY0" fmla="*/ 0 h 1073150"/>
              <a:gd name="connsiteX1" fmla="*/ 1339850 w 1339850"/>
              <a:gd name="connsiteY1" fmla="*/ 1073150 h 1073150"/>
            </a:gdLst>
            <a:ahLst/>
            <a:cxnLst>
              <a:cxn ang="0">
                <a:pos x="connsiteX0" y="connsiteY0"/>
              </a:cxn>
              <a:cxn ang="0">
                <a:pos x="connsiteX1" y="connsiteY1"/>
              </a:cxn>
            </a:cxnLst>
            <a:rect l="l" t="t" r="r" b="b"/>
            <a:pathLst>
              <a:path w="1339850" h="1073150">
                <a:moveTo>
                  <a:pt x="0" y="0"/>
                </a:moveTo>
                <a:lnTo>
                  <a:pt x="1339850" y="107315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orme libre 5"/>
          <p:cNvSpPr/>
          <p:nvPr/>
        </p:nvSpPr>
        <p:spPr>
          <a:xfrm>
            <a:off x="1828800" y="3759200"/>
            <a:ext cx="1350433" cy="1282700"/>
          </a:xfrm>
          <a:custGeom>
            <a:avLst/>
            <a:gdLst>
              <a:gd name="connsiteX0" fmla="*/ 0 w 1350433"/>
              <a:gd name="connsiteY0" fmla="*/ 1282700 h 1282700"/>
              <a:gd name="connsiteX1" fmla="*/ 1350433 w 1350433"/>
              <a:gd name="connsiteY1" fmla="*/ 0 h 1282700"/>
            </a:gdLst>
            <a:ahLst/>
            <a:cxnLst>
              <a:cxn ang="0">
                <a:pos x="connsiteX0" y="connsiteY0"/>
              </a:cxn>
              <a:cxn ang="0">
                <a:pos x="connsiteX1" y="connsiteY1"/>
              </a:cxn>
            </a:cxnLst>
            <a:rect l="l" t="t" r="r" b="b"/>
            <a:pathLst>
              <a:path w="1350433" h="1282700">
                <a:moveTo>
                  <a:pt x="0" y="1282700"/>
                </a:moveTo>
                <a:lnTo>
                  <a:pt x="1350433" y="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2411760" y="4509120"/>
            <a:ext cx="1008112" cy="1015663"/>
          </a:xfrm>
          <a:prstGeom prst="rect">
            <a:avLst/>
          </a:prstGeom>
          <a:noFill/>
        </p:spPr>
        <p:txBody>
          <a:bodyPr wrap="square" rtlCol="0">
            <a:spAutoFit/>
          </a:bodyPr>
          <a:lstStyle/>
          <a:p>
            <a:r>
              <a:rPr lang="fr-FR" sz="6000" b="1" dirty="0" smtClean="0">
                <a:solidFill>
                  <a:srgbClr val="FF0000"/>
                </a:solidFill>
              </a:rPr>
              <a:t>=</a:t>
            </a:r>
            <a:endParaRPr lang="fr-FR" sz="6000" b="1" dirty="0">
              <a:solidFill>
                <a:srgbClr val="FF0000"/>
              </a:solidFill>
            </a:endParaRPr>
          </a:p>
        </p:txBody>
      </p:sp>
    </p:spTree>
    <p:extLst>
      <p:ext uri="{BB962C8B-B14F-4D97-AF65-F5344CB8AC3E}">
        <p14:creationId xmlns:p14="http://schemas.microsoft.com/office/powerpoint/2010/main" val="4794560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44624"/>
            <a:ext cx="9144000" cy="6370975"/>
          </a:xfrm>
          <a:prstGeom prst="rect">
            <a:avLst/>
          </a:prstGeom>
          <a:noFill/>
        </p:spPr>
        <p:txBody>
          <a:bodyPr wrap="square" rtlCol="0">
            <a:spAutoFit/>
          </a:bodyPr>
          <a:lstStyle/>
          <a:p>
            <a:r>
              <a:rPr lang="fr-FR" sz="2400" b="1" dirty="0">
                <a:solidFill>
                  <a:srgbClr val="FFFF00"/>
                </a:solidFill>
              </a:rPr>
              <a:t>la </a:t>
            </a:r>
            <a:r>
              <a:rPr lang="fr-FR" sz="2400" b="1" dirty="0" smtClean="0">
                <a:solidFill>
                  <a:srgbClr val="FFFF00"/>
                </a:solidFill>
              </a:rPr>
              <a:t>face du monde a été changée parce que des mutations ont eu lieu. Ces mutations ont permis la synthèse (que la sélection darwinienne à favorisé) d’une </a:t>
            </a:r>
            <a:r>
              <a:rPr lang="fr-FR" sz="2400" b="1" dirty="0">
                <a:solidFill>
                  <a:srgbClr val="FFFF00"/>
                </a:solidFill>
              </a:rPr>
              <a:t>dizaine d'enzymes transformant </a:t>
            </a:r>
            <a:r>
              <a:rPr lang="fr-FR" sz="2400" b="1" dirty="0" smtClean="0">
                <a:solidFill>
                  <a:srgbClr val="FFFF00"/>
                </a:solidFill>
              </a:rPr>
              <a:t>un acide aminé, la phénylalanine, </a:t>
            </a:r>
            <a:r>
              <a:rPr lang="fr-FR" sz="2400" b="1" dirty="0">
                <a:solidFill>
                  <a:srgbClr val="FFFF00"/>
                </a:solidFill>
              </a:rPr>
              <a:t>en au moins trois alcools (dont l'alcool </a:t>
            </a:r>
            <a:r>
              <a:rPr lang="fr-FR" sz="2400" b="1" dirty="0" err="1">
                <a:solidFill>
                  <a:srgbClr val="FFFF00"/>
                </a:solidFill>
              </a:rPr>
              <a:t>coumarylique</a:t>
            </a:r>
            <a:r>
              <a:rPr lang="fr-FR" sz="2400" b="1" dirty="0">
                <a:solidFill>
                  <a:srgbClr val="FFFF00"/>
                </a:solidFill>
              </a:rPr>
              <a:t>) et un certain nombre d'autres enzymes polymérisant ces </a:t>
            </a:r>
            <a:r>
              <a:rPr lang="fr-FR" sz="2400" b="1" dirty="0" smtClean="0">
                <a:solidFill>
                  <a:srgbClr val="FFFF00"/>
                </a:solidFill>
              </a:rPr>
              <a:t>alcools. Ce polymère, c’est la lignine, molécule à la base du bois et autres tissus végétaux. Quelques mutations, et des continents avec seulement     des mousses, des</a:t>
            </a:r>
          </a:p>
          <a:p>
            <a:r>
              <a:rPr lang="fr-FR" sz="2400" b="1" dirty="0" smtClean="0">
                <a:solidFill>
                  <a:srgbClr val="FFFF00"/>
                </a:solidFill>
              </a:rPr>
              <a:t>champignons et des</a:t>
            </a:r>
          </a:p>
          <a:p>
            <a:r>
              <a:rPr lang="fr-FR" sz="2400" b="1" dirty="0">
                <a:solidFill>
                  <a:srgbClr val="FFFF00"/>
                </a:solidFill>
              </a:rPr>
              <a:t>b</a:t>
            </a:r>
            <a:r>
              <a:rPr lang="fr-FR" sz="2400" b="1" dirty="0" smtClean="0">
                <a:solidFill>
                  <a:srgbClr val="FFFF00"/>
                </a:solidFill>
              </a:rPr>
              <a:t>actéries, sont </a:t>
            </a:r>
          </a:p>
          <a:p>
            <a:r>
              <a:rPr lang="fr-FR" sz="2400" b="1" dirty="0" smtClean="0">
                <a:solidFill>
                  <a:srgbClr val="FFFF00"/>
                </a:solidFill>
              </a:rPr>
              <a:t>devenus des </a:t>
            </a:r>
          </a:p>
          <a:p>
            <a:r>
              <a:rPr lang="fr-FR" sz="2400" b="1" dirty="0" smtClean="0">
                <a:solidFill>
                  <a:srgbClr val="FFFF00"/>
                </a:solidFill>
              </a:rPr>
              <a:t>continents forestiers, </a:t>
            </a:r>
          </a:p>
          <a:p>
            <a:r>
              <a:rPr lang="fr-FR" sz="2400" b="1" dirty="0" smtClean="0">
                <a:solidFill>
                  <a:srgbClr val="FFFF00"/>
                </a:solidFill>
              </a:rPr>
              <a:t>qu’ils sont</a:t>
            </a:r>
          </a:p>
          <a:p>
            <a:r>
              <a:rPr lang="fr-FR" sz="2400" b="1" dirty="0">
                <a:solidFill>
                  <a:srgbClr val="FFFF00"/>
                </a:solidFill>
              </a:rPr>
              <a:t>e</a:t>
            </a:r>
            <a:r>
              <a:rPr lang="fr-FR" sz="2400" b="1" dirty="0" smtClean="0">
                <a:solidFill>
                  <a:srgbClr val="FFFF00"/>
                </a:solidFill>
              </a:rPr>
              <a:t>ncore, et peuplés </a:t>
            </a:r>
          </a:p>
          <a:p>
            <a:r>
              <a:rPr lang="fr-FR" sz="2400" b="1" dirty="0" smtClean="0">
                <a:solidFill>
                  <a:srgbClr val="FFFF00"/>
                </a:solidFill>
              </a:rPr>
              <a:t>d’animaux </a:t>
            </a:r>
          </a:p>
          <a:p>
            <a:r>
              <a:rPr lang="fr-FR" sz="2400" b="1" dirty="0" smtClean="0">
                <a:solidFill>
                  <a:srgbClr val="FFFF00"/>
                </a:solidFill>
              </a:rPr>
              <a:t>nombreux </a:t>
            </a:r>
            <a:endParaRPr lang="fr-FR" sz="2400" b="1" dirty="0">
              <a:solidFill>
                <a:srgbClr val="FFFF00"/>
              </a:solidFill>
            </a:endParaRPr>
          </a:p>
          <a:p>
            <a:r>
              <a:rPr lang="fr-FR" sz="2400" b="1" dirty="0">
                <a:solidFill>
                  <a:srgbClr val="FFFF00"/>
                </a:solidFill>
              </a:rPr>
              <a:t>e</a:t>
            </a:r>
            <a:r>
              <a:rPr lang="fr-FR" sz="2400" b="1" dirty="0" smtClean="0">
                <a:solidFill>
                  <a:srgbClr val="FFFF00"/>
                </a:solidFill>
              </a:rPr>
              <a:t>t variés. </a:t>
            </a:r>
            <a:endParaRPr lang="fr-FR" sz="2400" b="1" dirty="0">
              <a:solidFill>
                <a:srgbClr val="FFFF00"/>
              </a:solidFill>
            </a:endParaRPr>
          </a:p>
        </p:txBody>
      </p:sp>
      <p:pic>
        <p:nvPicPr>
          <p:cNvPr id="4098" name="Picture 2" descr="http://www.ramdam.com/IMG/evenementon147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7032" y="2708920"/>
            <a:ext cx="6393480"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5263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036" y="1556792"/>
            <a:ext cx="4772794" cy="494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07504" y="-27384"/>
            <a:ext cx="8928992" cy="2062103"/>
          </a:xfrm>
          <a:prstGeom prst="rect">
            <a:avLst/>
          </a:prstGeom>
          <a:noFill/>
        </p:spPr>
        <p:txBody>
          <a:bodyPr wrap="square" rtlCol="0">
            <a:spAutoFit/>
          </a:bodyPr>
          <a:lstStyle/>
          <a:p>
            <a:r>
              <a:rPr lang="fr-FR" sz="3200" b="1" dirty="0" smtClean="0">
                <a:solidFill>
                  <a:srgbClr val="FFFF00"/>
                </a:solidFill>
              </a:rPr>
              <a:t>Y-a-t-il une relation entre cette extraordinaire augmentation de la biodiversité </a:t>
            </a:r>
            <a:r>
              <a:rPr lang="fr-FR" sz="3200" b="1" dirty="0" smtClean="0">
                <a:solidFill>
                  <a:srgbClr val="FFFF00"/>
                </a:solidFill>
              </a:rPr>
              <a:t>continentale </a:t>
            </a:r>
            <a:r>
              <a:rPr lang="fr-FR" sz="3200" b="1" dirty="0" smtClean="0">
                <a:solidFill>
                  <a:srgbClr val="FFFF00"/>
                </a:solidFill>
              </a:rPr>
              <a:t>et la grande crise biologique (marine) de la fin du Dévonien ? </a:t>
            </a:r>
            <a:endParaRPr lang="fr-FR" sz="3200" b="1" dirty="0">
              <a:solidFill>
                <a:srgbClr val="FFFF00"/>
              </a:solidFill>
            </a:endParaRPr>
          </a:p>
        </p:txBody>
      </p:sp>
      <p:sp>
        <p:nvSpPr>
          <p:cNvPr id="3" name="Flèche vers le bas 2"/>
          <p:cNvSpPr/>
          <p:nvPr/>
        </p:nvSpPr>
        <p:spPr>
          <a:xfrm rot="18503720">
            <a:off x="4166091" y="747984"/>
            <a:ext cx="199244" cy="5046571"/>
          </a:xfrm>
          <a:prstGeom prst="downArrow">
            <a:avLst>
              <a:gd name="adj1" fmla="val 24717"/>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0" y="2852936"/>
            <a:ext cx="4211960" cy="3539430"/>
          </a:xfrm>
          <a:prstGeom prst="rect">
            <a:avLst/>
          </a:prstGeom>
          <a:noFill/>
        </p:spPr>
        <p:txBody>
          <a:bodyPr wrap="square" rtlCol="0">
            <a:spAutoFit/>
          </a:bodyPr>
          <a:lstStyle/>
          <a:p>
            <a:r>
              <a:rPr lang="fr-FR" sz="3200" b="1" dirty="0" smtClean="0">
                <a:solidFill>
                  <a:srgbClr val="FFFF00"/>
                </a:solidFill>
              </a:rPr>
              <a:t>D’abord, de quoi sont morts 30 à 40% des espèces marines à la fin du Dévonien </a:t>
            </a:r>
            <a:r>
              <a:rPr lang="fr-FR" sz="2800" b="1" dirty="0" smtClean="0">
                <a:solidFill>
                  <a:srgbClr val="FFFF00"/>
                </a:solidFill>
              </a:rPr>
              <a:t>(-370 Ma) </a:t>
            </a:r>
            <a:r>
              <a:rPr lang="fr-FR" sz="3200" b="1" dirty="0" smtClean="0">
                <a:solidFill>
                  <a:srgbClr val="FFFF00"/>
                </a:solidFill>
              </a:rPr>
              <a:t>? Entre autre d’une anoxie quasi générale de l’océan mondial. </a:t>
            </a:r>
            <a:endParaRPr lang="fr-FR" sz="3200" b="1" dirty="0">
              <a:solidFill>
                <a:srgbClr val="FFFF00"/>
              </a:solidFill>
            </a:endParaRPr>
          </a:p>
        </p:txBody>
      </p:sp>
      <p:sp>
        <p:nvSpPr>
          <p:cNvPr id="5" name="Rectangle 4"/>
          <p:cNvSpPr/>
          <p:nvPr/>
        </p:nvSpPr>
        <p:spPr>
          <a:xfrm>
            <a:off x="8820472" y="1556792"/>
            <a:ext cx="266204" cy="4935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Pentagone 6"/>
          <p:cNvSpPr/>
          <p:nvPr/>
        </p:nvSpPr>
        <p:spPr>
          <a:xfrm rot="5400000">
            <a:off x="7403478" y="3509200"/>
            <a:ext cx="2896704" cy="288032"/>
          </a:xfrm>
          <a:prstGeom prst="homePlate">
            <a:avLst>
              <a:gd name="adj" fmla="val 86376"/>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rot="16200000">
            <a:off x="7714726" y="3187350"/>
            <a:ext cx="2274208" cy="369332"/>
          </a:xfrm>
          <a:prstGeom prst="rect">
            <a:avLst/>
          </a:prstGeom>
          <a:noFill/>
        </p:spPr>
        <p:txBody>
          <a:bodyPr wrap="square" rtlCol="0">
            <a:spAutoFit/>
          </a:bodyPr>
          <a:lstStyle/>
          <a:p>
            <a:r>
              <a:rPr lang="fr-FR" b="1" dirty="0" smtClean="0"/>
              <a:t>Couvert forestier</a:t>
            </a:r>
            <a:endParaRPr lang="fr-FR" b="1" dirty="0"/>
          </a:p>
        </p:txBody>
      </p:sp>
      <p:sp>
        <p:nvSpPr>
          <p:cNvPr id="6" name="ZoneTexte 5"/>
          <p:cNvSpPr txBox="1"/>
          <p:nvPr/>
        </p:nvSpPr>
        <p:spPr>
          <a:xfrm>
            <a:off x="5186908" y="4754937"/>
            <a:ext cx="864096" cy="323165"/>
          </a:xfrm>
          <a:prstGeom prst="rect">
            <a:avLst/>
          </a:prstGeom>
          <a:noFill/>
        </p:spPr>
        <p:txBody>
          <a:bodyPr wrap="square" rtlCol="0">
            <a:spAutoFit/>
          </a:bodyPr>
          <a:lstStyle/>
          <a:p>
            <a:r>
              <a:rPr lang="fr-FR" sz="1500" b="1" dirty="0" smtClean="0"/>
              <a:t>370</a:t>
            </a:r>
            <a:endParaRPr lang="fr-FR" sz="1500" b="1" dirty="0"/>
          </a:p>
        </p:txBody>
      </p:sp>
    </p:spTree>
    <p:extLst>
      <p:ext uri="{BB962C8B-B14F-4D97-AF65-F5344CB8AC3E}">
        <p14:creationId xmlns:p14="http://schemas.microsoft.com/office/powerpoint/2010/main" val="32730394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59" y="3501008"/>
            <a:ext cx="9071345"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0" y="44624"/>
            <a:ext cx="9108504" cy="3431709"/>
          </a:xfrm>
          <a:prstGeom prst="rect">
            <a:avLst/>
          </a:prstGeom>
          <a:noFill/>
        </p:spPr>
        <p:txBody>
          <a:bodyPr wrap="square" rtlCol="0">
            <a:spAutoFit/>
          </a:bodyPr>
          <a:lstStyle/>
          <a:p>
            <a:r>
              <a:rPr lang="fr-FR" sz="3100" b="1" dirty="0" smtClean="0">
                <a:solidFill>
                  <a:srgbClr val="FFFF00"/>
                </a:solidFill>
              </a:rPr>
              <a:t>Cette anoxie serait la conséquence d’enchainements inéluctables qu’un scientifique de l’époque aurait eu du mal à anticiper et à quantifier : la vie, les arbres (terrestres) ont été cause de mort pour la vie marine !  </a:t>
            </a:r>
          </a:p>
          <a:p>
            <a:r>
              <a:rPr lang="fr-FR" sz="3100" b="1" dirty="0" smtClean="0">
                <a:solidFill>
                  <a:srgbClr val="FFFF00"/>
                </a:solidFill>
              </a:rPr>
              <a:t>Une leçon pour notre action présente, car, théoriquement, nous réfléchissons un plus que les arbres ! Nous devrions savoir ce que nous faisons. </a:t>
            </a:r>
            <a:endParaRPr lang="fr-FR" sz="3100" b="1" dirty="0">
              <a:solidFill>
                <a:srgbClr val="FFFF00"/>
              </a:solidFill>
            </a:endParaRPr>
          </a:p>
        </p:txBody>
      </p:sp>
    </p:spTree>
    <p:extLst>
      <p:ext uri="{BB962C8B-B14F-4D97-AF65-F5344CB8AC3E}">
        <p14:creationId xmlns:p14="http://schemas.microsoft.com/office/powerpoint/2010/main" val="25195699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27384"/>
            <a:ext cx="5364088" cy="6986528"/>
          </a:xfrm>
          <a:prstGeom prst="rect">
            <a:avLst/>
          </a:prstGeom>
          <a:noFill/>
        </p:spPr>
        <p:txBody>
          <a:bodyPr wrap="square" rtlCol="0">
            <a:spAutoFit/>
          </a:bodyPr>
          <a:lstStyle/>
          <a:p>
            <a:pPr marL="457200" indent="-457200">
              <a:buFontTx/>
              <a:buChar char="-"/>
            </a:pPr>
            <a:r>
              <a:rPr lang="fr-FR" sz="2800" b="1" dirty="0" smtClean="0">
                <a:solidFill>
                  <a:srgbClr val="FFFF00"/>
                </a:solidFill>
              </a:rPr>
              <a:t>Des arbres poussent.</a:t>
            </a:r>
          </a:p>
          <a:p>
            <a:pPr marL="457200" indent="-457200">
              <a:buFontTx/>
              <a:buChar char="-"/>
            </a:pPr>
            <a:r>
              <a:rPr lang="fr-FR" sz="2800" b="1" dirty="0" smtClean="0">
                <a:solidFill>
                  <a:srgbClr val="FFFF00"/>
                </a:solidFill>
              </a:rPr>
              <a:t>Il y a à cette époque peu de décomposeurs ; la matière organique s’accumule dans des sols, qui avant n’existaient pas.</a:t>
            </a:r>
          </a:p>
          <a:p>
            <a:pPr marL="457200" indent="-457200">
              <a:buFontTx/>
              <a:buChar char="-"/>
            </a:pPr>
            <a:r>
              <a:rPr lang="fr-FR" sz="2800" b="1" dirty="0" smtClean="0">
                <a:solidFill>
                  <a:srgbClr val="FFFF00"/>
                </a:solidFill>
              </a:rPr>
              <a:t>Ces sols vivent et « respirent » ce qui secrète acides humiques et CO</a:t>
            </a:r>
            <a:r>
              <a:rPr lang="fr-FR" sz="2800" b="1" baseline="-25000" dirty="0" smtClean="0">
                <a:solidFill>
                  <a:srgbClr val="FFFF00"/>
                </a:solidFill>
              </a:rPr>
              <a:t>2</a:t>
            </a:r>
            <a:r>
              <a:rPr lang="fr-FR" sz="2800" b="1" dirty="0" smtClean="0">
                <a:solidFill>
                  <a:srgbClr val="FFFF00"/>
                </a:solidFill>
              </a:rPr>
              <a:t>.</a:t>
            </a:r>
          </a:p>
          <a:p>
            <a:pPr marL="457200" indent="-457200">
              <a:buFontTx/>
              <a:buChar char="-"/>
            </a:pPr>
            <a:r>
              <a:rPr lang="fr-FR" sz="2800" b="1" dirty="0" smtClean="0">
                <a:solidFill>
                  <a:srgbClr val="FFFF00"/>
                </a:solidFill>
              </a:rPr>
              <a:t>Acides et CO</a:t>
            </a:r>
            <a:r>
              <a:rPr lang="fr-FR" sz="2800" b="1" baseline="-25000" dirty="0" smtClean="0">
                <a:solidFill>
                  <a:srgbClr val="FFFF00"/>
                </a:solidFill>
              </a:rPr>
              <a:t>2</a:t>
            </a:r>
            <a:r>
              <a:rPr lang="fr-FR" sz="2800" b="1" dirty="0" smtClean="0">
                <a:solidFill>
                  <a:srgbClr val="FFFF00"/>
                </a:solidFill>
              </a:rPr>
              <a:t> attaquent les roches du sous-sol ce qui libère des sels minéraux.</a:t>
            </a:r>
          </a:p>
          <a:p>
            <a:pPr marL="457200" indent="-457200">
              <a:buFontTx/>
              <a:buChar char="-"/>
            </a:pPr>
            <a:r>
              <a:rPr lang="fr-FR" sz="2800" b="1" dirty="0" smtClean="0">
                <a:solidFill>
                  <a:srgbClr val="FFFF00"/>
                </a:solidFill>
              </a:rPr>
              <a:t>L’érosion et les fleuves amènent à la mer et des sels minéraux et de la matière organique des sols, beaucoup plus qu’avant, et des arbres morts. </a:t>
            </a:r>
          </a:p>
        </p:txBody>
      </p:sp>
      <p:pic>
        <p:nvPicPr>
          <p:cNvPr id="7170" name="Picture 2" descr="http://i15.servimg.com/u/f15/13/00/15/73/004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9283" y="260648"/>
            <a:ext cx="3533197" cy="195138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svt6eviora.files.wordpress.com/2013/02/coupe-de-sol-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2241" y="2420888"/>
            <a:ext cx="3500239" cy="204211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associé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912" y="4653136"/>
            <a:ext cx="3481567" cy="1958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5330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27384"/>
            <a:ext cx="5364088" cy="6986528"/>
          </a:xfrm>
          <a:prstGeom prst="rect">
            <a:avLst/>
          </a:prstGeom>
          <a:noFill/>
        </p:spPr>
        <p:txBody>
          <a:bodyPr wrap="square" rtlCol="0">
            <a:spAutoFit/>
          </a:bodyPr>
          <a:lstStyle/>
          <a:p>
            <a:pPr marL="457200" indent="-457200">
              <a:buFontTx/>
              <a:buChar char="-"/>
            </a:pPr>
            <a:r>
              <a:rPr lang="fr-FR" sz="2800" b="1" dirty="0" smtClean="0">
                <a:solidFill>
                  <a:srgbClr val="FFFF00"/>
                </a:solidFill>
              </a:rPr>
              <a:t>L’arrivée de sels minéraux à la mer entraine des blooms </a:t>
            </a:r>
            <a:r>
              <a:rPr lang="fr-FR" sz="2800" b="1" dirty="0" err="1" smtClean="0">
                <a:solidFill>
                  <a:srgbClr val="FFFF00"/>
                </a:solidFill>
              </a:rPr>
              <a:t>algaires</a:t>
            </a:r>
            <a:r>
              <a:rPr lang="fr-FR" sz="2800" b="1" dirty="0" smtClean="0">
                <a:solidFill>
                  <a:srgbClr val="FFFF00"/>
                </a:solidFill>
              </a:rPr>
              <a:t> et planctoniques.</a:t>
            </a:r>
          </a:p>
          <a:p>
            <a:pPr marL="457200" indent="-457200">
              <a:buFontTx/>
              <a:buChar char="-"/>
            </a:pPr>
            <a:r>
              <a:rPr lang="fr-FR" sz="2800" b="1" dirty="0" smtClean="0">
                <a:solidFill>
                  <a:srgbClr val="FFFF00"/>
                </a:solidFill>
              </a:rPr>
              <a:t>Les cadavres </a:t>
            </a:r>
            <a:r>
              <a:rPr lang="fr-FR" sz="2800" b="1" dirty="0" err="1" smtClean="0">
                <a:solidFill>
                  <a:srgbClr val="FFFF00"/>
                </a:solidFill>
              </a:rPr>
              <a:t>algaires</a:t>
            </a:r>
            <a:r>
              <a:rPr lang="fr-FR" sz="2800" b="1" dirty="0" smtClean="0">
                <a:solidFill>
                  <a:srgbClr val="FFFF00"/>
                </a:solidFill>
              </a:rPr>
              <a:t> et planctoniques, la matière organique venue des sols, et du bois mort s’accumulent sur les côtes ou tombent au fond de la mer.</a:t>
            </a:r>
          </a:p>
          <a:p>
            <a:pPr marL="457200" indent="-457200">
              <a:buFontTx/>
              <a:buChar char="-"/>
            </a:pPr>
            <a:r>
              <a:rPr lang="fr-FR" sz="2800" b="1" dirty="0" smtClean="0">
                <a:solidFill>
                  <a:srgbClr val="FFFF00"/>
                </a:solidFill>
              </a:rPr>
              <a:t>La décomposition de ces cadavres consomme tout l’oxygène et </a:t>
            </a:r>
            <a:r>
              <a:rPr lang="fr-FR" sz="2800" b="1" dirty="0" err="1" smtClean="0">
                <a:solidFill>
                  <a:srgbClr val="FFFF00"/>
                </a:solidFill>
              </a:rPr>
              <a:t>euthrophise</a:t>
            </a:r>
            <a:r>
              <a:rPr lang="fr-FR" sz="2800" b="1" dirty="0" smtClean="0">
                <a:solidFill>
                  <a:srgbClr val="FFFF00"/>
                </a:solidFill>
              </a:rPr>
              <a:t> de très larges secteurs des mers.</a:t>
            </a:r>
          </a:p>
          <a:p>
            <a:pPr marL="457200" indent="-457200">
              <a:buFontTx/>
              <a:buChar char="-"/>
            </a:pPr>
            <a:r>
              <a:rPr lang="fr-FR" sz="2800" b="1" dirty="0" smtClean="0">
                <a:solidFill>
                  <a:srgbClr val="FFFF00"/>
                </a:solidFill>
              </a:rPr>
              <a:t>Une grande proportion des animaux marins meurent privés d’oxygène. </a:t>
            </a:r>
          </a:p>
        </p:txBody>
      </p:sp>
      <p:pic>
        <p:nvPicPr>
          <p:cNvPr id="6148" name="Picture 4" descr="Résultat de recherche d'images pour &quot;bloom planctonique&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4419" y="116632"/>
            <a:ext cx="3685462" cy="208823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associé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9" y="2365647"/>
            <a:ext cx="3626320" cy="212639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associé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1793" y="4653136"/>
            <a:ext cx="3717800" cy="2108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2813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44624"/>
            <a:ext cx="6581884" cy="3384376"/>
          </a:xfrm>
          <a:prstGeom prst="rect">
            <a:avLst/>
          </a:prstGeom>
        </p:spPr>
      </p:pic>
      <p:pic>
        <p:nvPicPr>
          <p:cNvPr id="8195" name="Picture 3" descr="C:\Users\Thomas\Desktop\Conference, travail, données essai\conference\Terre (hors climat)\10 milliards d'années d'histoire, 6 juillet, 23h40\Carbonifère inférieur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3460358"/>
            <a:ext cx="6687551" cy="3501007"/>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5220072" y="3275692"/>
            <a:ext cx="3960440" cy="369332"/>
          </a:xfrm>
          <a:prstGeom prst="rect">
            <a:avLst/>
          </a:prstGeom>
          <a:noFill/>
        </p:spPr>
        <p:txBody>
          <a:bodyPr wrap="square" rtlCol="0">
            <a:spAutoFit/>
          </a:bodyPr>
          <a:lstStyle/>
          <a:p>
            <a:pPr algn="r"/>
            <a:r>
              <a:rPr lang="fr-FR" b="1" dirty="0" smtClean="0">
                <a:solidFill>
                  <a:schemeClr val="bg1"/>
                </a:solidFill>
              </a:rPr>
              <a:t>Carbonifère inférieur, -350 Ma</a:t>
            </a:r>
            <a:endParaRPr lang="fr-FR" b="1" dirty="0">
              <a:solidFill>
                <a:schemeClr val="bg1"/>
              </a:solidFill>
            </a:endParaRPr>
          </a:p>
        </p:txBody>
      </p:sp>
      <p:sp>
        <p:nvSpPr>
          <p:cNvPr id="5" name="ZoneTexte 4"/>
          <p:cNvSpPr txBox="1"/>
          <p:nvPr/>
        </p:nvSpPr>
        <p:spPr>
          <a:xfrm>
            <a:off x="5076056" y="44624"/>
            <a:ext cx="3744416" cy="369332"/>
          </a:xfrm>
          <a:prstGeom prst="rect">
            <a:avLst/>
          </a:prstGeom>
          <a:noFill/>
        </p:spPr>
        <p:txBody>
          <a:bodyPr wrap="square" rtlCol="0">
            <a:spAutoFit/>
          </a:bodyPr>
          <a:lstStyle/>
          <a:p>
            <a:r>
              <a:rPr lang="fr-FR" b="1" dirty="0" smtClean="0">
                <a:solidFill>
                  <a:schemeClr val="bg1"/>
                </a:solidFill>
              </a:rPr>
              <a:t>Carbonifère supérieur, -300 Ma</a:t>
            </a:r>
            <a:endParaRPr lang="fr-FR" b="1" dirty="0">
              <a:solidFill>
                <a:schemeClr val="bg1"/>
              </a:solidFill>
            </a:endParaRPr>
          </a:p>
        </p:txBody>
      </p:sp>
      <p:sp>
        <p:nvSpPr>
          <p:cNvPr id="3" name="ZoneTexte 2"/>
          <p:cNvSpPr txBox="1"/>
          <p:nvPr/>
        </p:nvSpPr>
        <p:spPr>
          <a:xfrm>
            <a:off x="14807" y="3284984"/>
            <a:ext cx="2468961" cy="3539430"/>
          </a:xfrm>
          <a:prstGeom prst="rect">
            <a:avLst/>
          </a:prstGeom>
          <a:noFill/>
        </p:spPr>
        <p:txBody>
          <a:bodyPr wrap="square" rtlCol="0">
            <a:spAutoFit/>
          </a:bodyPr>
          <a:lstStyle/>
          <a:p>
            <a:r>
              <a:rPr lang="fr-FR" sz="3200" b="1" dirty="0" smtClean="0">
                <a:solidFill>
                  <a:srgbClr val="FFFF00"/>
                </a:solidFill>
              </a:rPr>
              <a:t>Puis vint le plus terrible coup de froid de ces 550 derniers millions d’années.</a:t>
            </a:r>
            <a:endParaRPr lang="fr-FR" sz="3200" b="1" dirty="0">
              <a:solidFill>
                <a:srgbClr val="FFFF00"/>
              </a:solidFill>
            </a:endParaRPr>
          </a:p>
        </p:txBody>
      </p:sp>
    </p:spTree>
    <p:extLst>
      <p:ext uri="{BB962C8B-B14F-4D97-AF65-F5344CB8AC3E}">
        <p14:creationId xmlns:p14="http://schemas.microsoft.com/office/powerpoint/2010/main" val="41964963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496" y="5589240"/>
            <a:ext cx="6156176"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218" name="Picture 2" descr="C:\Users\Thomas\Desktop\Conference, travail, données essai\conference\Terre (hors climat)\10 milliards d'années d'histoire, 6 juillet, 23h40\CO2 phanérozoique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2204"/>
            <a:ext cx="6156176" cy="6514471"/>
          </a:xfrm>
          <a:prstGeom prst="rect">
            <a:avLst/>
          </a:prstGeom>
          <a:noFill/>
          <a:extLst>
            <a:ext uri="{909E8E84-426E-40DD-AFC4-6F175D3DCCD1}">
              <a14:hiddenFill xmlns:a14="http://schemas.microsoft.com/office/drawing/2010/main">
                <a:solidFill>
                  <a:srgbClr val="FFFFFF"/>
                </a:solidFill>
              </a14:hiddenFill>
            </a:ext>
          </a:extLst>
        </p:spPr>
      </p:pic>
      <p:sp>
        <p:nvSpPr>
          <p:cNvPr id="2" name="Flèche vers le bas 1"/>
          <p:cNvSpPr/>
          <p:nvPr/>
        </p:nvSpPr>
        <p:spPr>
          <a:xfrm rot="10800000">
            <a:off x="2681536" y="6355104"/>
            <a:ext cx="432048" cy="489204"/>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6191672" y="-27384"/>
            <a:ext cx="2952328" cy="6494085"/>
          </a:xfrm>
          <a:prstGeom prst="rect">
            <a:avLst/>
          </a:prstGeom>
          <a:noFill/>
        </p:spPr>
        <p:txBody>
          <a:bodyPr wrap="square" rtlCol="0">
            <a:spAutoFit/>
          </a:bodyPr>
          <a:lstStyle/>
          <a:p>
            <a:r>
              <a:rPr lang="fr-FR" sz="3200" b="1" dirty="0" smtClean="0">
                <a:solidFill>
                  <a:srgbClr val="FFFF00"/>
                </a:solidFill>
              </a:rPr>
              <a:t>Ce coup de froid où les glaciers vont jusqu’au 30</a:t>
            </a:r>
            <a:r>
              <a:rPr lang="fr-FR" sz="3200" b="1" baseline="30000" dirty="0" smtClean="0">
                <a:solidFill>
                  <a:srgbClr val="FFFF00"/>
                </a:solidFill>
              </a:rPr>
              <a:t>ème</a:t>
            </a:r>
            <a:r>
              <a:rPr lang="fr-FR" sz="3200" b="1" dirty="0" smtClean="0">
                <a:solidFill>
                  <a:srgbClr val="FFFF00"/>
                </a:solidFill>
              </a:rPr>
              <a:t> parallèle (latitude actuelle de Sydney) est dû à un CO</a:t>
            </a:r>
            <a:r>
              <a:rPr lang="fr-FR" sz="3200" b="1" baseline="-25000" dirty="0" smtClean="0">
                <a:solidFill>
                  <a:srgbClr val="FFFF00"/>
                </a:solidFill>
              </a:rPr>
              <a:t>2</a:t>
            </a:r>
            <a:r>
              <a:rPr lang="fr-FR" sz="3200" b="1" dirty="0" smtClean="0">
                <a:solidFill>
                  <a:srgbClr val="FFFF00"/>
                </a:solidFill>
              </a:rPr>
              <a:t> très </a:t>
            </a:r>
            <a:r>
              <a:rPr lang="fr-FR" sz="3200" b="1" dirty="0" err="1" smtClean="0">
                <a:solidFill>
                  <a:srgbClr val="FFFF00"/>
                </a:solidFill>
              </a:rPr>
              <a:t>très</a:t>
            </a:r>
            <a:r>
              <a:rPr lang="fr-FR" sz="3200" b="1" dirty="0" smtClean="0">
                <a:solidFill>
                  <a:srgbClr val="FFFF00"/>
                </a:solidFill>
              </a:rPr>
              <a:t> bas (comme maintenant). Pourquoi ce CO</a:t>
            </a:r>
            <a:r>
              <a:rPr lang="fr-FR" sz="3200" b="1" baseline="-25000" dirty="0" smtClean="0">
                <a:solidFill>
                  <a:srgbClr val="FFFF00"/>
                </a:solidFill>
              </a:rPr>
              <a:t>2</a:t>
            </a:r>
            <a:r>
              <a:rPr lang="fr-FR" sz="3200" b="1" dirty="0" smtClean="0">
                <a:solidFill>
                  <a:srgbClr val="FFFF00"/>
                </a:solidFill>
              </a:rPr>
              <a:t> est-il très </a:t>
            </a:r>
            <a:r>
              <a:rPr lang="fr-FR" sz="3200" b="1" dirty="0">
                <a:solidFill>
                  <a:srgbClr val="FFFF00"/>
                </a:solidFill>
              </a:rPr>
              <a:t>très bas </a:t>
            </a:r>
            <a:r>
              <a:rPr lang="fr-FR" sz="3200" b="1" dirty="0" smtClean="0">
                <a:solidFill>
                  <a:srgbClr val="FFFF00"/>
                </a:solidFill>
              </a:rPr>
              <a:t>? </a:t>
            </a:r>
            <a:endParaRPr lang="fr-FR" sz="3200" b="1" dirty="0">
              <a:solidFill>
                <a:srgbClr val="FFFF00"/>
              </a:solidFill>
            </a:endParaRPr>
          </a:p>
        </p:txBody>
      </p:sp>
      <p:cxnSp>
        <p:nvCxnSpPr>
          <p:cNvPr id="8" name="Connecteur droit 7"/>
          <p:cNvCxnSpPr/>
          <p:nvPr/>
        </p:nvCxnSpPr>
        <p:spPr>
          <a:xfrm>
            <a:off x="5148064" y="3068960"/>
            <a:ext cx="432048"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3851920" y="1916832"/>
            <a:ext cx="18002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1331640" y="332656"/>
            <a:ext cx="4248472"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5652120" y="116632"/>
            <a:ext cx="720080" cy="369332"/>
          </a:xfrm>
          <a:prstGeom prst="rect">
            <a:avLst/>
          </a:prstGeom>
          <a:noFill/>
        </p:spPr>
        <p:txBody>
          <a:bodyPr wrap="square" rtlCol="0">
            <a:spAutoFit/>
          </a:bodyPr>
          <a:lstStyle/>
          <a:p>
            <a:r>
              <a:rPr lang="fr-FR" b="1" dirty="0"/>
              <a:t>x</a:t>
            </a:r>
            <a:r>
              <a:rPr lang="fr-FR" b="1" dirty="0" smtClean="0"/>
              <a:t> 25</a:t>
            </a:r>
            <a:endParaRPr lang="fr-FR" b="1" dirty="0"/>
          </a:p>
        </p:txBody>
      </p:sp>
      <p:sp>
        <p:nvSpPr>
          <p:cNvPr id="16" name="ZoneTexte 15"/>
          <p:cNvSpPr txBox="1"/>
          <p:nvPr/>
        </p:nvSpPr>
        <p:spPr>
          <a:xfrm>
            <a:off x="5652120" y="1691516"/>
            <a:ext cx="720080" cy="369332"/>
          </a:xfrm>
          <a:prstGeom prst="rect">
            <a:avLst/>
          </a:prstGeom>
          <a:noFill/>
        </p:spPr>
        <p:txBody>
          <a:bodyPr wrap="square" rtlCol="0">
            <a:spAutoFit/>
          </a:bodyPr>
          <a:lstStyle/>
          <a:p>
            <a:r>
              <a:rPr lang="fr-FR" b="1" dirty="0"/>
              <a:t>x</a:t>
            </a:r>
            <a:r>
              <a:rPr lang="fr-FR" b="1" dirty="0" smtClean="0"/>
              <a:t> 10</a:t>
            </a:r>
            <a:endParaRPr lang="fr-FR" b="1" dirty="0"/>
          </a:p>
        </p:txBody>
      </p:sp>
      <p:sp>
        <p:nvSpPr>
          <p:cNvPr id="17" name="ZoneTexte 16"/>
          <p:cNvSpPr txBox="1"/>
          <p:nvPr/>
        </p:nvSpPr>
        <p:spPr>
          <a:xfrm>
            <a:off x="5652120" y="2843644"/>
            <a:ext cx="720080" cy="369332"/>
          </a:xfrm>
          <a:prstGeom prst="rect">
            <a:avLst/>
          </a:prstGeom>
          <a:noFill/>
        </p:spPr>
        <p:txBody>
          <a:bodyPr wrap="square" rtlCol="0">
            <a:spAutoFit/>
          </a:bodyPr>
          <a:lstStyle/>
          <a:p>
            <a:r>
              <a:rPr lang="fr-FR" b="1" dirty="0"/>
              <a:t>x</a:t>
            </a:r>
            <a:r>
              <a:rPr lang="fr-FR" b="1" dirty="0" smtClean="0"/>
              <a:t> 1</a:t>
            </a:r>
            <a:endParaRPr lang="fr-FR" b="1" dirty="0"/>
          </a:p>
        </p:txBody>
      </p:sp>
    </p:spTree>
    <p:extLst>
      <p:ext uri="{BB962C8B-B14F-4D97-AF65-F5344CB8AC3E}">
        <p14:creationId xmlns:p14="http://schemas.microsoft.com/office/powerpoint/2010/main" val="2049544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4" y="116632"/>
            <a:ext cx="9036496" cy="3846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7934" y="4293096"/>
            <a:ext cx="9126066" cy="2062103"/>
          </a:xfrm>
          <a:prstGeom prst="rect">
            <a:avLst/>
          </a:prstGeom>
          <a:noFill/>
        </p:spPr>
        <p:txBody>
          <a:bodyPr wrap="square" rtlCol="0">
            <a:spAutoFit/>
          </a:bodyPr>
          <a:lstStyle/>
          <a:p>
            <a:r>
              <a:rPr lang="fr-FR" sz="3200" b="1" dirty="0" smtClean="0">
                <a:solidFill>
                  <a:srgbClr val="FFFF00"/>
                </a:solidFill>
              </a:rPr>
              <a:t>Parce que l’altération de la chaine hercynienne en construction « pompe » du CO</a:t>
            </a:r>
            <a:r>
              <a:rPr lang="fr-FR" sz="3200" b="1" baseline="-25000" dirty="0" smtClean="0">
                <a:solidFill>
                  <a:srgbClr val="FFFF00"/>
                </a:solidFill>
              </a:rPr>
              <a:t>2</a:t>
            </a:r>
            <a:r>
              <a:rPr lang="fr-FR" sz="3200" b="1" dirty="0" smtClean="0">
                <a:solidFill>
                  <a:srgbClr val="FFFF00"/>
                </a:solidFill>
              </a:rPr>
              <a:t> pour faire du calcaire, comme le fait aujourd’hui la chaine </a:t>
            </a:r>
            <a:r>
              <a:rPr lang="fr-FR" sz="3200" b="1" dirty="0" err="1" smtClean="0">
                <a:solidFill>
                  <a:srgbClr val="FFFF00"/>
                </a:solidFill>
              </a:rPr>
              <a:t>alpino</a:t>
            </a:r>
            <a:r>
              <a:rPr lang="fr-FR" sz="3200" b="1" dirty="0" smtClean="0">
                <a:solidFill>
                  <a:srgbClr val="FFFF00"/>
                </a:solidFill>
              </a:rPr>
              <a:t>-himalayenne depuis 40 millions d’années. </a:t>
            </a:r>
          </a:p>
        </p:txBody>
      </p:sp>
    </p:spTree>
    <p:extLst>
      <p:ext uri="{BB962C8B-B14F-4D97-AF65-F5344CB8AC3E}">
        <p14:creationId xmlns:p14="http://schemas.microsoft.com/office/powerpoint/2010/main" val="4476081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Thomas\Desktop\Conference, travail, données essai\conference\Terre (hors climat)\10 milliards d'années d'histoire, 6 juillet, 23h40\Cycle du 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4624"/>
            <a:ext cx="7379080" cy="554461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0" y="5517232"/>
            <a:ext cx="9144000" cy="1384995"/>
          </a:xfrm>
          <a:prstGeom prst="rect">
            <a:avLst/>
          </a:prstGeom>
          <a:noFill/>
        </p:spPr>
        <p:txBody>
          <a:bodyPr wrap="square" rtlCol="0">
            <a:spAutoFit/>
          </a:bodyPr>
          <a:lstStyle/>
          <a:p>
            <a:r>
              <a:rPr lang="fr-FR" sz="2800" b="1" dirty="0" smtClean="0">
                <a:solidFill>
                  <a:srgbClr val="FFFF00"/>
                </a:solidFill>
              </a:rPr>
              <a:t>Mais il n’y a pas que le tandem altération-calcaire qui fait baisser le CO</a:t>
            </a:r>
            <a:r>
              <a:rPr lang="fr-FR" sz="2800" b="1" baseline="-25000" dirty="0" smtClean="0">
                <a:solidFill>
                  <a:srgbClr val="FFFF00"/>
                </a:solidFill>
              </a:rPr>
              <a:t>2</a:t>
            </a:r>
            <a:r>
              <a:rPr lang="fr-FR" sz="2800" b="1" dirty="0" smtClean="0">
                <a:solidFill>
                  <a:srgbClr val="FFFF00"/>
                </a:solidFill>
              </a:rPr>
              <a:t>, il y a la « fabrication » de carbone fossile, en particulier de charbon dans cette période Carbonifère</a:t>
            </a:r>
            <a:endParaRPr lang="fr-FR" sz="2800" b="1" dirty="0">
              <a:solidFill>
                <a:srgbClr val="FFFF00"/>
              </a:solidFill>
            </a:endParaRPr>
          </a:p>
        </p:txBody>
      </p:sp>
    </p:spTree>
    <p:extLst>
      <p:ext uri="{BB962C8B-B14F-4D97-AF65-F5344CB8AC3E}">
        <p14:creationId xmlns:p14="http://schemas.microsoft.com/office/powerpoint/2010/main" val="18115494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Thomas\Desktop\Conference, travail, données essai\conference\Terre (hors climat)\10 milliards d'années d'histoire, 6 juillet, 23h40\Cycle du 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4624"/>
            <a:ext cx="7379080" cy="554461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0" y="5517232"/>
            <a:ext cx="9144000" cy="1384995"/>
          </a:xfrm>
          <a:prstGeom prst="rect">
            <a:avLst/>
          </a:prstGeom>
          <a:noFill/>
        </p:spPr>
        <p:txBody>
          <a:bodyPr wrap="square" rtlCol="0">
            <a:spAutoFit/>
          </a:bodyPr>
          <a:lstStyle/>
          <a:p>
            <a:r>
              <a:rPr lang="fr-FR" sz="2800" b="1" dirty="0" smtClean="0">
                <a:solidFill>
                  <a:srgbClr val="FFFF00"/>
                </a:solidFill>
              </a:rPr>
              <a:t>Mais il n’y a pas que le tandem altération-calcaire qui fait baisser le CO</a:t>
            </a:r>
            <a:r>
              <a:rPr lang="fr-FR" sz="2800" b="1" baseline="-25000" dirty="0" smtClean="0">
                <a:solidFill>
                  <a:srgbClr val="FFFF00"/>
                </a:solidFill>
              </a:rPr>
              <a:t>2</a:t>
            </a:r>
            <a:r>
              <a:rPr lang="fr-FR" sz="2800" b="1" dirty="0" smtClean="0">
                <a:solidFill>
                  <a:srgbClr val="FFFF00"/>
                </a:solidFill>
              </a:rPr>
              <a:t>, il y a la « fabrication » de carbone fossile, en particulier de charbon dans cette période Carbonifère</a:t>
            </a:r>
            <a:endParaRPr lang="fr-FR" sz="2800" b="1" dirty="0">
              <a:solidFill>
                <a:srgbClr val="FFFF00"/>
              </a:solidFill>
            </a:endParaRPr>
          </a:p>
        </p:txBody>
      </p:sp>
      <p:sp>
        <p:nvSpPr>
          <p:cNvPr id="3" name="Ellipse 2"/>
          <p:cNvSpPr/>
          <p:nvPr/>
        </p:nvSpPr>
        <p:spPr>
          <a:xfrm>
            <a:off x="251520" y="116632"/>
            <a:ext cx="8568952" cy="2232248"/>
          </a:xfrm>
          <a:prstGeom prst="ellipse">
            <a:avLst/>
          </a:pr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001284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520" y="5517232"/>
            <a:ext cx="9361040" cy="314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9073008" y="44624"/>
            <a:ext cx="107504" cy="5673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36512" y="8375"/>
            <a:ext cx="107504" cy="5673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Forme libre 8"/>
          <p:cNvSpPr/>
          <p:nvPr/>
        </p:nvSpPr>
        <p:spPr>
          <a:xfrm>
            <a:off x="0" y="3804273"/>
            <a:ext cx="2987824" cy="1856975"/>
          </a:xfrm>
          <a:custGeom>
            <a:avLst/>
            <a:gdLst>
              <a:gd name="connsiteX0" fmla="*/ 150125 w 2803206"/>
              <a:gd name="connsiteY0" fmla="*/ 41822 h 1856975"/>
              <a:gd name="connsiteX1" fmla="*/ 218364 w 2803206"/>
              <a:gd name="connsiteY1" fmla="*/ 14527 h 1856975"/>
              <a:gd name="connsiteX2" fmla="*/ 805218 w 2803206"/>
              <a:gd name="connsiteY2" fmla="*/ 14527 h 1856975"/>
              <a:gd name="connsiteX3" fmla="*/ 859809 w 2803206"/>
              <a:gd name="connsiteY3" fmla="*/ 41822 h 1856975"/>
              <a:gd name="connsiteX4" fmla="*/ 941695 w 2803206"/>
              <a:gd name="connsiteY4" fmla="*/ 69118 h 1856975"/>
              <a:gd name="connsiteX5" fmla="*/ 982639 w 2803206"/>
              <a:gd name="connsiteY5" fmla="*/ 96413 h 1856975"/>
              <a:gd name="connsiteX6" fmla="*/ 1023582 w 2803206"/>
              <a:gd name="connsiteY6" fmla="*/ 110061 h 1856975"/>
              <a:gd name="connsiteX7" fmla="*/ 1105468 w 2803206"/>
              <a:gd name="connsiteY7" fmla="*/ 151004 h 1856975"/>
              <a:gd name="connsiteX8" fmla="*/ 1241946 w 2803206"/>
              <a:gd name="connsiteY8" fmla="*/ 164652 h 1856975"/>
              <a:gd name="connsiteX9" fmla="*/ 1282889 w 2803206"/>
              <a:gd name="connsiteY9" fmla="*/ 191948 h 1856975"/>
              <a:gd name="connsiteX10" fmla="*/ 1323833 w 2803206"/>
              <a:gd name="connsiteY10" fmla="*/ 205595 h 1856975"/>
              <a:gd name="connsiteX11" fmla="*/ 1392071 w 2803206"/>
              <a:gd name="connsiteY11" fmla="*/ 232891 h 1856975"/>
              <a:gd name="connsiteX12" fmla="*/ 1433015 w 2803206"/>
              <a:gd name="connsiteY12" fmla="*/ 246539 h 1856975"/>
              <a:gd name="connsiteX13" fmla="*/ 1473958 w 2803206"/>
              <a:gd name="connsiteY13" fmla="*/ 273834 h 1856975"/>
              <a:gd name="connsiteX14" fmla="*/ 1555845 w 2803206"/>
              <a:gd name="connsiteY14" fmla="*/ 301130 h 1856975"/>
              <a:gd name="connsiteX15" fmla="*/ 1651379 w 2803206"/>
              <a:gd name="connsiteY15" fmla="*/ 369369 h 1856975"/>
              <a:gd name="connsiteX16" fmla="*/ 1787856 w 2803206"/>
              <a:gd name="connsiteY16" fmla="*/ 423960 h 1856975"/>
              <a:gd name="connsiteX17" fmla="*/ 1828800 w 2803206"/>
              <a:gd name="connsiteY17" fmla="*/ 437607 h 1856975"/>
              <a:gd name="connsiteX18" fmla="*/ 1937982 w 2803206"/>
              <a:gd name="connsiteY18" fmla="*/ 464903 h 1856975"/>
              <a:gd name="connsiteX19" fmla="*/ 1992573 w 2803206"/>
              <a:gd name="connsiteY19" fmla="*/ 492198 h 1856975"/>
              <a:gd name="connsiteX20" fmla="*/ 2033516 w 2803206"/>
              <a:gd name="connsiteY20" fmla="*/ 505846 h 1856975"/>
              <a:gd name="connsiteX21" fmla="*/ 2088107 w 2803206"/>
              <a:gd name="connsiteY21" fmla="*/ 533142 h 1856975"/>
              <a:gd name="connsiteX22" fmla="*/ 2169994 w 2803206"/>
              <a:gd name="connsiteY22" fmla="*/ 560437 h 1856975"/>
              <a:gd name="connsiteX23" fmla="*/ 2210937 w 2803206"/>
              <a:gd name="connsiteY23" fmla="*/ 574085 h 1856975"/>
              <a:gd name="connsiteX24" fmla="*/ 2265528 w 2803206"/>
              <a:gd name="connsiteY24" fmla="*/ 587733 h 1856975"/>
              <a:gd name="connsiteX25" fmla="*/ 2347415 w 2803206"/>
              <a:gd name="connsiteY25" fmla="*/ 615028 h 1856975"/>
              <a:gd name="connsiteX26" fmla="*/ 2429301 w 2803206"/>
              <a:gd name="connsiteY26" fmla="*/ 642324 h 1856975"/>
              <a:gd name="connsiteX27" fmla="*/ 2470245 w 2803206"/>
              <a:gd name="connsiteY27" fmla="*/ 655972 h 1856975"/>
              <a:gd name="connsiteX28" fmla="*/ 2538483 w 2803206"/>
              <a:gd name="connsiteY28" fmla="*/ 669619 h 1856975"/>
              <a:gd name="connsiteX29" fmla="*/ 2579427 w 2803206"/>
              <a:gd name="connsiteY29" fmla="*/ 683267 h 1856975"/>
              <a:gd name="connsiteX30" fmla="*/ 2647665 w 2803206"/>
              <a:gd name="connsiteY30" fmla="*/ 696915 h 1856975"/>
              <a:gd name="connsiteX31" fmla="*/ 2756848 w 2803206"/>
              <a:gd name="connsiteY31" fmla="*/ 724210 h 1856975"/>
              <a:gd name="connsiteX32" fmla="*/ 2797791 w 2803206"/>
              <a:gd name="connsiteY32" fmla="*/ 751506 h 1856975"/>
              <a:gd name="connsiteX33" fmla="*/ 2770495 w 2803206"/>
              <a:gd name="connsiteY33" fmla="*/ 1119995 h 1856975"/>
              <a:gd name="connsiteX34" fmla="*/ 2756848 w 2803206"/>
              <a:gd name="connsiteY34" fmla="*/ 1160939 h 1856975"/>
              <a:gd name="connsiteX35" fmla="*/ 2729552 w 2803206"/>
              <a:gd name="connsiteY35" fmla="*/ 1215530 h 1856975"/>
              <a:gd name="connsiteX36" fmla="*/ 2688609 w 2803206"/>
              <a:gd name="connsiteY36" fmla="*/ 1256473 h 1856975"/>
              <a:gd name="connsiteX37" fmla="*/ 2647665 w 2803206"/>
              <a:gd name="connsiteY37" fmla="*/ 1365655 h 1856975"/>
              <a:gd name="connsiteX38" fmla="*/ 2606722 w 2803206"/>
              <a:gd name="connsiteY38" fmla="*/ 1406598 h 1856975"/>
              <a:gd name="connsiteX39" fmla="*/ 2538483 w 2803206"/>
              <a:gd name="connsiteY39" fmla="*/ 1502133 h 1856975"/>
              <a:gd name="connsiteX40" fmla="*/ 2497540 w 2803206"/>
              <a:gd name="connsiteY40" fmla="*/ 1529428 h 1856975"/>
              <a:gd name="connsiteX41" fmla="*/ 2456597 w 2803206"/>
              <a:gd name="connsiteY41" fmla="*/ 1584019 h 1856975"/>
              <a:gd name="connsiteX42" fmla="*/ 2402006 w 2803206"/>
              <a:gd name="connsiteY42" fmla="*/ 1624963 h 1856975"/>
              <a:gd name="connsiteX43" fmla="*/ 2361062 w 2803206"/>
              <a:gd name="connsiteY43" fmla="*/ 1665906 h 1856975"/>
              <a:gd name="connsiteX44" fmla="*/ 2306471 w 2803206"/>
              <a:gd name="connsiteY44" fmla="*/ 1775088 h 1856975"/>
              <a:gd name="connsiteX45" fmla="*/ 2265528 w 2803206"/>
              <a:gd name="connsiteY45" fmla="*/ 1788736 h 1856975"/>
              <a:gd name="connsiteX46" fmla="*/ 2210937 w 2803206"/>
              <a:gd name="connsiteY46" fmla="*/ 1843327 h 1856975"/>
              <a:gd name="connsiteX47" fmla="*/ 2169994 w 2803206"/>
              <a:gd name="connsiteY47" fmla="*/ 1856975 h 1856975"/>
              <a:gd name="connsiteX48" fmla="*/ 1624083 w 2803206"/>
              <a:gd name="connsiteY48" fmla="*/ 1843327 h 1856975"/>
              <a:gd name="connsiteX49" fmla="*/ 1528549 w 2803206"/>
              <a:gd name="connsiteY49" fmla="*/ 1829679 h 1856975"/>
              <a:gd name="connsiteX50" fmla="*/ 1241946 w 2803206"/>
              <a:gd name="connsiteY50" fmla="*/ 1775088 h 1856975"/>
              <a:gd name="connsiteX51" fmla="*/ 1091821 w 2803206"/>
              <a:gd name="connsiteY51" fmla="*/ 1761440 h 1856975"/>
              <a:gd name="connsiteX52" fmla="*/ 1023582 w 2803206"/>
              <a:gd name="connsiteY52" fmla="*/ 1747793 h 1856975"/>
              <a:gd name="connsiteX53" fmla="*/ 928048 w 2803206"/>
              <a:gd name="connsiteY53" fmla="*/ 1734145 h 1856975"/>
              <a:gd name="connsiteX54" fmla="*/ 873456 w 2803206"/>
              <a:gd name="connsiteY54" fmla="*/ 1706849 h 1856975"/>
              <a:gd name="connsiteX55" fmla="*/ 791570 w 2803206"/>
              <a:gd name="connsiteY55" fmla="*/ 1693201 h 1856975"/>
              <a:gd name="connsiteX56" fmla="*/ 736979 w 2803206"/>
              <a:gd name="connsiteY56" fmla="*/ 1679554 h 1856975"/>
              <a:gd name="connsiteX57" fmla="*/ 559558 w 2803206"/>
              <a:gd name="connsiteY57" fmla="*/ 1652258 h 1856975"/>
              <a:gd name="connsiteX58" fmla="*/ 491319 w 2803206"/>
              <a:gd name="connsiteY58" fmla="*/ 1638610 h 1856975"/>
              <a:gd name="connsiteX59" fmla="*/ 313898 w 2803206"/>
              <a:gd name="connsiteY59" fmla="*/ 1611315 h 1856975"/>
              <a:gd name="connsiteX60" fmla="*/ 136477 w 2803206"/>
              <a:gd name="connsiteY60" fmla="*/ 1529428 h 1856975"/>
              <a:gd name="connsiteX61" fmla="*/ 95534 w 2803206"/>
              <a:gd name="connsiteY61" fmla="*/ 1502133 h 1856975"/>
              <a:gd name="connsiteX62" fmla="*/ 54591 w 2803206"/>
              <a:gd name="connsiteY62" fmla="*/ 1447542 h 1856975"/>
              <a:gd name="connsiteX63" fmla="*/ 40943 w 2803206"/>
              <a:gd name="connsiteY63" fmla="*/ 1379303 h 1856975"/>
              <a:gd name="connsiteX64" fmla="*/ 0 w 2803206"/>
              <a:gd name="connsiteY64" fmla="*/ 1215530 h 1856975"/>
              <a:gd name="connsiteX65" fmla="*/ 13648 w 2803206"/>
              <a:gd name="connsiteY65" fmla="*/ 983518 h 1856975"/>
              <a:gd name="connsiteX66" fmla="*/ 54591 w 2803206"/>
              <a:gd name="connsiteY66" fmla="*/ 860688 h 1856975"/>
              <a:gd name="connsiteX67" fmla="*/ 81886 w 2803206"/>
              <a:gd name="connsiteY67" fmla="*/ 765154 h 1856975"/>
              <a:gd name="connsiteX68" fmla="*/ 109182 w 2803206"/>
              <a:gd name="connsiteY68" fmla="*/ 642324 h 1856975"/>
              <a:gd name="connsiteX69" fmla="*/ 136477 w 2803206"/>
              <a:gd name="connsiteY69" fmla="*/ 451255 h 1856975"/>
              <a:gd name="connsiteX70" fmla="*/ 150125 w 2803206"/>
              <a:gd name="connsiteY70" fmla="*/ 383016 h 1856975"/>
              <a:gd name="connsiteX71" fmla="*/ 163773 w 2803206"/>
              <a:gd name="connsiteY71" fmla="*/ 260187 h 1856975"/>
              <a:gd name="connsiteX72" fmla="*/ 177421 w 2803206"/>
              <a:gd name="connsiteY72" fmla="*/ 205595 h 1856975"/>
              <a:gd name="connsiteX73" fmla="*/ 204716 w 2803206"/>
              <a:gd name="connsiteY73" fmla="*/ 96413 h 1856975"/>
              <a:gd name="connsiteX74" fmla="*/ 150125 w 2803206"/>
              <a:gd name="connsiteY74" fmla="*/ 41822 h 185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803206" h="1856975">
                <a:moveTo>
                  <a:pt x="150125" y="41822"/>
                </a:moveTo>
                <a:cubicBezTo>
                  <a:pt x="172871" y="32724"/>
                  <a:pt x="194285" y="19042"/>
                  <a:pt x="218364" y="14527"/>
                </a:cubicBezTo>
                <a:cubicBezTo>
                  <a:pt x="383205" y="-16381"/>
                  <a:pt x="696045" y="11115"/>
                  <a:pt x="805218" y="14527"/>
                </a:cubicBezTo>
                <a:cubicBezTo>
                  <a:pt x="823415" y="23625"/>
                  <a:pt x="840919" y="34266"/>
                  <a:pt x="859809" y="41822"/>
                </a:cubicBezTo>
                <a:cubicBezTo>
                  <a:pt x="886523" y="52508"/>
                  <a:pt x="915403" y="57433"/>
                  <a:pt x="941695" y="69118"/>
                </a:cubicBezTo>
                <a:cubicBezTo>
                  <a:pt x="956684" y="75780"/>
                  <a:pt x="967968" y="89078"/>
                  <a:pt x="982639" y="96413"/>
                </a:cubicBezTo>
                <a:cubicBezTo>
                  <a:pt x="995506" y="102847"/>
                  <a:pt x="1010715" y="103627"/>
                  <a:pt x="1023582" y="110061"/>
                </a:cubicBezTo>
                <a:cubicBezTo>
                  <a:pt x="1068569" y="132555"/>
                  <a:pt x="1055915" y="143381"/>
                  <a:pt x="1105468" y="151004"/>
                </a:cubicBezTo>
                <a:cubicBezTo>
                  <a:pt x="1150656" y="157956"/>
                  <a:pt x="1196453" y="160103"/>
                  <a:pt x="1241946" y="164652"/>
                </a:cubicBezTo>
                <a:cubicBezTo>
                  <a:pt x="1255594" y="173751"/>
                  <a:pt x="1268218" y="184613"/>
                  <a:pt x="1282889" y="191948"/>
                </a:cubicBezTo>
                <a:cubicBezTo>
                  <a:pt x="1295756" y="198382"/>
                  <a:pt x="1310363" y="200544"/>
                  <a:pt x="1323833" y="205595"/>
                </a:cubicBezTo>
                <a:cubicBezTo>
                  <a:pt x="1346771" y="214197"/>
                  <a:pt x="1369133" y="224289"/>
                  <a:pt x="1392071" y="232891"/>
                </a:cubicBezTo>
                <a:cubicBezTo>
                  <a:pt x="1405541" y="237942"/>
                  <a:pt x="1420148" y="240105"/>
                  <a:pt x="1433015" y="246539"/>
                </a:cubicBezTo>
                <a:cubicBezTo>
                  <a:pt x="1447686" y="253874"/>
                  <a:pt x="1458969" y="267172"/>
                  <a:pt x="1473958" y="273834"/>
                </a:cubicBezTo>
                <a:cubicBezTo>
                  <a:pt x="1500250" y="285519"/>
                  <a:pt x="1555845" y="301130"/>
                  <a:pt x="1555845" y="301130"/>
                </a:cubicBezTo>
                <a:cubicBezTo>
                  <a:pt x="1564514" y="307632"/>
                  <a:pt x="1634087" y="361388"/>
                  <a:pt x="1651379" y="369369"/>
                </a:cubicBezTo>
                <a:cubicBezTo>
                  <a:pt x="1695866" y="389902"/>
                  <a:pt x="1741373" y="408467"/>
                  <a:pt x="1787856" y="423960"/>
                </a:cubicBezTo>
                <a:cubicBezTo>
                  <a:pt x="1801504" y="428509"/>
                  <a:pt x="1814843" y="434118"/>
                  <a:pt x="1828800" y="437607"/>
                </a:cubicBezTo>
                <a:cubicBezTo>
                  <a:pt x="1880069" y="450424"/>
                  <a:pt x="1894305" y="446185"/>
                  <a:pt x="1937982" y="464903"/>
                </a:cubicBezTo>
                <a:cubicBezTo>
                  <a:pt x="1956682" y="472917"/>
                  <a:pt x="1973873" y="484184"/>
                  <a:pt x="1992573" y="492198"/>
                </a:cubicBezTo>
                <a:cubicBezTo>
                  <a:pt x="2005796" y="497865"/>
                  <a:pt x="2020293" y="500179"/>
                  <a:pt x="2033516" y="505846"/>
                </a:cubicBezTo>
                <a:cubicBezTo>
                  <a:pt x="2052216" y="513860"/>
                  <a:pt x="2069217" y="525586"/>
                  <a:pt x="2088107" y="533142"/>
                </a:cubicBezTo>
                <a:cubicBezTo>
                  <a:pt x="2114821" y="543828"/>
                  <a:pt x="2142698" y="551339"/>
                  <a:pt x="2169994" y="560437"/>
                </a:cubicBezTo>
                <a:cubicBezTo>
                  <a:pt x="2183642" y="564986"/>
                  <a:pt x="2196981" y="570596"/>
                  <a:pt x="2210937" y="574085"/>
                </a:cubicBezTo>
                <a:cubicBezTo>
                  <a:pt x="2229134" y="578634"/>
                  <a:pt x="2247562" y="582343"/>
                  <a:pt x="2265528" y="587733"/>
                </a:cubicBezTo>
                <a:cubicBezTo>
                  <a:pt x="2293087" y="596001"/>
                  <a:pt x="2320119" y="605930"/>
                  <a:pt x="2347415" y="615028"/>
                </a:cubicBezTo>
                <a:lnTo>
                  <a:pt x="2429301" y="642324"/>
                </a:lnTo>
                <a:cubicBezTo>
                  <a:pt x="2442949" y="646873"/>
                  <a:pt x="2456138" y="653151"/>
                  <a:pt x="2470245" y="655972"/>
                </a:cubicBezTo>
                <a:cubicBezTo>
                  <a:pt x="2492991" y="660521"/>
                  <a:pt x="2515979" y="663993"/>
                  <a:pt x="2538483" y="669619"/>
                </a:cubicBezTo>
                <a:cubicBezTo>
                  <a:pt x="2552440" y="673108"/>
                  <a:pt x="2565470" y="679778"/>
                  <a:pt x="2579427" y="683267"/>
                </a:cubicBezTo>
                <a:cubicBezTo>
                  <a:pt x="2601931" y="688893"/>
                  <a:pt x="2625063" y="691699"/>
                  <a:pt x="2647665" y="696915"/>
                </a:cubicBezTo>
                <a:cubicBezTo>
                  <a:pt x="2684219" y="705350"/>
                  <a:pt x="2756848" y="724210"/>
                  <a:pt x="2756848" y="724210"/>
                </a:cubicBezTo>
                <a:cubicBezTo>
                  <a:pt x="2770496" y="733309"/>
                  <a:pt x="2796483" y="735156"/>
                  <a:pt x="2797791" y="751506"/>
                </a:cubicBezTo>
                <a:cubicBezTo>
                  <a:pt x="2808605" y="886689"/>
                  <a:pt x="2805018" y="999163"/>
                  <a:pt x="2770495" y="1119995"/>
                </a:cubicBezTo>
                <a:cubicBezTo>
                  <a:pt x="2766543" y="1133828"/>
                  <a:pt x="2762515" y="1147716"/>
                  <a:pt x="2756848" y="1160939"/>
                </a:cubicBezTo>
                <a:cubicBezTo>
                  <a:pt x="2748834" y="1179639"/>
                  <a:pt x="2741377" y="1198975"/>
                  <a:pt x="2729552" y="1215530"/>
                </a:cubicBezTo>
                <a:cubicBezTo>
                  <a:pt x="2718334" y="1231236"/>
                  <a:pt x="2702257" y="1242825"/>
                  <a:pt x="2688609" y="1256473"/>
                </a:cubicBezTo>
                <a:cubicBezTo>
                  <a:pt x="2677619" y="1300434"/>
                  <a:pt x="2675115" y="1327225"/>
                  <a:pt x="2647665" y="1365655"/>
                </a:cubicBezTo>
                <a:cubicBezTo>
                  <a:pt x="2636447" y="1381361"/>
                  <a:pt x="2619078" y="1391771"/>
                  <a:pt x="2606722" y="1406598"/>
                </a:cubicBezTo>
                <a:cubicBezTo>
                  <a:pt x="2567969" y="1453102"/>
                  <a:pt x="2587661" y="1452956"/>
                  <a:pt x="2538483" y="1502133"/>
                </a:cubicBezTo>
                <a:cubicBezTo>
                  <a:pt x="2526885" y="1513731"/>
                  <a:pt x="2511188" y="1520330"/>
                  <a:pt x="2497540" y="1529428"/>
                </a:cubicBezTo>
                <a:cubicBezTo>
                  <a:pt x="2483892" y="1547625"/>
                  <a:pt x="2472681" y="1567935"/>
                  <a:pt x="2456597" y="1584019"/>
                </a:cubicBezTo>
                <a:cubicBezTo>
                  <a:pt x="2440513" y="1600103"/>
                  <a:pt x="2419276" y="1610160"/>
                  <a:pt x="2402006" y="1624963"/>
                </a:cubicBezTo>
                <a:cubicBezTo>
                  <a:pt x="2387352" y="1637524"/>
                  <a:pt x="2374710" y="1652258"/>
                  <a:pt x="2361062" y="1665906"/>
                </a:cubicBezTo>
                <a:cubicBezTo>
                  <a:pt x="2347765" y="1705798"/>
                  <a:pt x="2338703" y="1742856"/>
                  <a:pt x="2306471" y="1775088"/>
                </a:cubicBezTo>
                <a:cubicBezTo>
                  <a:pt x="2296299" y="1785260"/>
                  <a:pt x="2279176" y="1784187"/>
                  <a:pt x="2265528" y="1788736"/>
                </a:cubicBezTo>
                <a:cubicBezTo>
                  <a:pt x="2247331" y="1806933"/>
                  <a:pt x="2231878" y="1828369"/>
                  <a:pt x="2210937" y="1843327"/>
                </a:cubicBezTo>
                <a:cubicBezTo>
                  <a:pt x="2199231" y="1851689"/>
                  <a:pt x="2184380" y="1856975"/>
                  <a:pt x="2169994" y="1856975"/>
                </a:cubicBezTo>
                <a:cubicBezTo>
                  <a:pt x="1987967" y="1856975"/>
                  <a:pt x="1806053" y="1847876"/>
                  <a:pt x="1624083" y="1843327"/>
                </a:cubicBezTo>
                <a:cubicBezTo>
                  <a:pt x="1592238" y="1838778"/>
                  <a:pt x="1560198" y="1835433"/>
                  <a:pt x="1528549" y="1829679"/>
                </a:cubicBezTo>
                <a:cubicBezTo>
                  <a:pt x="1355992" y="1798304"/>
                  <a:pt x="1667350" y="1813762"/>
                  <a:pt x="1241946" y="1775088"/>
                </a:cubicBezTo>
                <a:lnTo>
                  <a:pt x="1091821" y="1761440"/>
                </a:lnTo>
                <a:cubicBezTo>
                  <a:pt x="1069075" y="1756891"/>
                  <a:pt x="1046463" y="1751606"/>
                  <a:pt x="1023582" y="1747793"/>
                </a:cubicBezTo>
                <a:cubicBezTo>
                  <a:pt x="991852" y="1742505"/>
                  <a:pt x="959082" y="1742609"/>
                  <a:pt x="928048" y="1734145"/>
                </a:cubicBezTo>
                <a:cubicBezTo>
                  <a:pt x="908420" y="1728792"/>
                  <a:pt x="892943" y="1712695"/>
                  <a:pt x="873456" y="1706849"/>
                </a:cubicBezTo>
                <a:cubicBezTo>
                  <a:pt x="846951" y="1698897"/>
                  <a:pt x="818705" y="1698628"/>
                  <a:pt x="791570" y="1693201"/>
                </a:cubicBezTo>
                <a:cubicBezTo>
                  <a:pt x="773177" y="1689523"/>
                  <a:pt x="755451" y="1682814"/>
                  <a:pt x="736979" y="1679554"/>
                </a:cubicBezTo>
                <a:cubicBezTo>
                  <a:pt x="678053" y="1669155"/>
                  <a:pt x="618580" y="1662095"/>
                  <a:pt x="559558" y="1652258"/>
                </a:cubicBezTo>
                <a:cubicBezTo>
                  <a:pt x="536677" y="1648444"/>
                  <a:pt x="514200" y="1642424"/>
                  <a:pt x="491319" y="1638610"/>
                </a:cubicBezTo>
                <a:cubicBezTo>
                  <a:pt x="432297" y="1628773"/>
                  <a:pt x="373038" y="1620413"/>
                  <a:pt x="313898" y="1611315"/>
                </a:cubicBezTo>
                <a:cubicBezTo>
                  <a:pt x="246371" y="1582375"/>
                  <a:pt x="199975" y="1564705"/>
                  <a:pt x="136477" y="1529428"/>
                </a:cubicBezTo>
                <a:cubicBezTo>
                  <a:pt x="122139" y="1521462"/>
                  <a:pt x="109182" y="1511231"/>
                  <a:pt x="95534" y="1502133"/>
                </a:cubicBezTo>
                <a:cubicBezTo>
                  <a:pt x="81886" y="1483936"/>
                  <a:pt x="63829" y="1468328"/>
                  <a:pt x="54591" y="1447542"/>
                </a:cubicBezTo>
                <a:cubicBezTo>
                  <a:pt x="45170" y="1426344"/>
                  <a:pt x="47046" y="1401682"/>
                  <a:pt x="40943" y="1379303"/>
                </a:cubicBezTo>
                <a:cubicBezTo>
                  <a:pt x="-5401" y="1209372"/>
                  <a:pt x="28283" y="1385226"/>
                  <a:pt x="0" y="1215530"/>
                </a:cubicBezTo>
                <a:cubicBezTo>
                  <a:pt x="4549" y="1138193"/>
                  <a:pt x="6303" y="1060640"/>
                  <a:pt x="13648" y="983518"/>
                </a:cubicBezTo>
                <a:cubicBezTo>
                  <a:pt x="18009" y="937724"/>
                  <a:pt x="40217" y="903809"/>
                  <a:pt x="54591" y="860688"/>
                </a:cubicBezTo>
                <a:cubicBezTo>
                  <a:pt x="65064" y="829269"/>
                  <a:pt x="74439" y="797425"/>
                  <a:pt x="81886" y="765154"/>
                </a:cubicBezTo>
                <a:cubicBezTo>
                  <a:pt x="117913" y="609038"/>
                  <a:pt x="76379" y="740732"/>
                  <a:pt x="109182" y="642324"/>
                </a:cubicBezTo>
                <a:cubicBezTo>
                  <a:pt x="118280" y="578634"/>
                  <a:pt x="126443" y="514804"/>
                  <a:pt x="136477" y="451255"/>
                </a:cubicBezTo>
                <a:cubicBezTo>
                  <a:pt x="140095" y="428342"/>
                  <a:pt x="146844" y="405980"/>
                  <a:pt x="150125" y="383016"/>
                </a:cubicBezTo>
                <a:cubicBezTo>
                  <a:pt x="155951" y="342235"/>
                  <a:pt x="157509" y="300903"/>
                  <a:pt x="163773" y="260187"/>
                </a:cubicBezTo>
                <a:cubicBezTo>
                  <a:pt x="166625" y="241648"/>
                  <a:pt x="173352" y="223906"/>
                  <a:pt x="177421" y="205595"/>
                </a:cubicBezTo>
                <a:cubicBezTo>
                  <a:pt x="199380" y="106779"/>
                  <a:pt x="180327" y="169579"/>
                  <a:pt x="204716" y="96413"/>
                </a:cubicBezTo>
                <a:lnTo>
                  <a:pt x="150125" y="41822"/>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p:cNvSpPr txBox="1"/>
          <p:nvPr/>
        </p:nvSpPr>
        <p:spPr>
          <a:xfrm>
            <a:off x="70992" y="4797152"/>
            <a:ext cx="9002016" cy="2062103"/>
          </a:xfrm>
          <a:prstGeom prst="rect">
            <a:avLst/>
          </a:prstGeom>
          <a:noFill/>
        </p:spPr>
        <p:txBody>
          <a:bodyPr wrap="square" rtlCol="0">
            <a:spAutoFit/>
          </a:bodyPr>
          <a:lstStyle/>
          <a:p>
            <a:r>
              <a:rPr lang="fr-FR" sz="3200" b="1" dirty="0" smtClean="0">
                <a:solidFill>
                  <a:srgbClr val="FFFF00"/>
                </a:solidFill>
              </a:rPr>
              <a:t>La planète Terre évolue. Les continents dérivent, les climats et la végétations changent ... </a:t>
            </a:r>
          </a:p>
          <a:p>
            <a:r>
              <a:rPr lang="fr-FR" sz="3200" b="1" dirty="0" smtClean="0">
                <a:solidFill>
                  <a:srgbClr val="FFFF00"/>
                </a:solidFill>
              </a:rPr>
              <a:t>Par exemple voici 4 « étapes » de cette évolution depuis 700 millions d’années (Ma).</a:t>
            </a:r>
            <a:endParaRPr lang="fr-FR" sz="3200" b="1" dirty="0">
              <a:solidFill>
                <a:srgbClr val="FFFF00"/>
              </a:solidFill>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25040"/>
            <a:ext cx="8784976" cy="4544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p:cNvSpPr txBox="1"/>
          <p:nvPr/>
        </p:nvSpPr>
        <p:spPr>
          <a:xfrm>
            <a:off x="179512" y="116632"/>
            <a:ext cx="2160240" cy="461665"/>
          </a:xfrm>
          <a:prstGeom prst="rect">
            <a:avLst/>
          </a:prstGeom>
          <a:solidFill>
            <a:schemeClr val="tx1"/>
          </a:solidFill>
        </p:spPr>
        <p:txBody>
          <a:bodyPr wrap="square" rtlCol="0">
            <a:spAutoFit/>
          </a:bodyPr>
          <a:lstStyle/>
          <a:p>
            <a:r>
              <a:rPr lang="fr-FR" sz="2400" b="1" dirty="0" smtClean="0">
                <a:solidFill>
                  <a:schemeClr val="bg1"/>
                </a:solidFill>
              </a:rPr>
              <a:t>Temps présent</a:t>
            </a:r>
            <a:endParaRPr lang="fr-FR" sz="2400" b="1" dirty="0">
              <a:solidFill>
                <a:schemeClr val="bg1"/>
              </a:solidFill>
            </a:endParaRPr>
          </a:p>
        </p:txBody>
      </p:sp>
    </p:spTree>
    <p:extLst>
      <p:ext uri="{BB962C8B-B14F-4D97-AF65-F5344CB8AC3E}">
        <p14:creationId xmlns:p14="http://schemas.microsoft.com/office/powerpoint/2010/main" val="6348913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Résultat de recherche d'images pour &quot;foret carbonifère&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98" y="836712"/>
            <a:ext cx="3382174" cy="2176627"/>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90114" name="Rectangle 2"/>
          <p:cNvSpPr>
            <a:spLocks noChangeArrowheads="1"/>
          </p:cNvSpPr>
          <p:nvPr/>
        </p:nvSpPr>
        <p:spPr bwMode="auto">
          <a:xfrm>
            <a:off x="1514475" y="876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90116" name="Text Box 4"/>
          <p:cNvSpPr txBox="1">
            <a:spLocks noChangeArrowheads="1"/>
          </p:cNvSpPr>
          <p:nvPr/>
        </p:nvSpPr>
        <p:spPr bwMode="auto">
          <a:xfrm>
            <a:off x="-108520" y="-24482"/>
            <a:ext cx="91440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fr-FR" sz="3200" b="1" dirty="0" smtClean="0">
                <a:solidFill>
                  <a:srgbClr val="FFFF00"/>
                </a:solidFill>
                <a:latin typeface="Calibri" panose="020F0502020204030204" pitchFamily="34" charset="0"/>
              </a:rPr>
              <a:t>Le Carbonifère est une période où les décomposeurs seraient relativement peu                                                      efficaces, et où on fait donc                                                 beaucoup de charbon,                                                                d’où son nom. </a:t>
            </a:r>
            <a:endParaRPr lang="fr-FR" sz="3200" b="1" dirty="0">
              <a:solidFill>
                <a:srgbClr val="FFFF00"/>
              </a:solidFill>
              <a:latin typeface="Calibri" panose="020F0502020204030204" pitchFamily="34" charset="0"/>
            </a:endParaRPr>
          </a:p>
        </p:txBody>
      </p:sp>
      <p:graphicFrame>
        <p:nvGraphicFramePr>
          <p:cNvPr id="90117" name="Object 5"/>
          <p:cNvGraphicFramePr>
            <a:graphicFrameLocks noChangeAspect="1"/>
          </p:cNvGraphicFramePr>
          <p:nvPr>
            <p:extLst>
              <p:ext uri="{D42A27DB-BD31-4B8C-83A1-F6EECF244321}">
                <p14:modId xmlns:p14="http://schemas.microsoft.com/office/powerpoint/2010/main" val="3815629638"/>
              </p:ext>
            </p:extLst>
          </p:nvPr>
        </p:nvGraphicFramePr>
        <p:xfrm>
          <a:off x="107504" y="3140968"/>
          <a:ext cx="2535238" cy="3573463"/>
        </p:xfrm>
        <a:graphic>
          <a:graphicData uri="http://schemas.openxmlformats.org/presentationml/2006/ole">
            <mc:AlternateContent xmlns:mc="http://schemas.openxmlformats.org/markup-compatibility/2006">
              <mc:Choice xmlns:v="urn:schemas-microsoft-com:vml" Requires="v">
                <p:oleObj spid="_x0000_s5195" name="Image" r:id="rId4" imgW="828707" imgH="1168564" progId="Photoshop.Image.6">
                  <p:embed/>
                </p:oleObj>
              </mc:Choice>
              <mc:Fallback>
                <p:oleObj name="Image" r:id="rId4" imgW="828707" imgH="1168564"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140968"/>
                        <a:ext cx="2535238" cy="3573463"/>
                      </a:xfrm>
                      <a:prstGeom prst="rect">
                        <a:avLst/>
                      </a:prstGeom>
                      <a:noFill/>
                      <a:ln w="12700">
                        <a:solidFill>
                          <a:schemeClr val="bg1"/>
                        </a:solidFill>
                        <a:miter lim="800000"/>
                        <a:headEnd/>
                        <a:tailEnd/>
                      </a:ln>
                      <a:effectLst/>
                      <a:extLst/>
                    </p:spPr>
                  </p:pic>
                </p:oleObj>
              </mc:Fallback>
            </mc:AlternateContent>
          </a:graphicData>
        </a:graphic>
      </p:graphicFrame>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1800" y="2636912"/>
            <a:ext cx="6336842" cy="4163305"/>
          </a:xfrm>
          <a:prstGeom prst="rect">
            <a:avLst/>
          </a:prstGeom>
          <a:ln w="19050">
            <a:solidFill>
              <a:schemeClr val="bg1"/>
            </a:solidFill>
          </a:ln>
        </p:spPr>
      </p:pic>
    </p:spTree>
    <p:extLst>
      <p:ext uri="{BB962C8B-B14F-4D97-AF65-F5344CB8AC3E}">
        <p14:creationId xmlns:p14="http://schemas.microsoft.com/office/powerpoint/2010/main" val="6678446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Résultat de recherche d'images pour &quot;foret carbonifère&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98" y="836712"/>
            <a:ext cx="3382174" cy="2176627"/>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90114" name="Rectangle 2"/>
          <p:cNvSpPr>
            <a:spLocks noChangeArrowheads="1"/>
          </p:cNvSpPr>
          <p:nvPr/>
        </p:nvSpPr>
        <p:spPr bwMode="auto">
          <a:xfrm>
            <a:off x="1514475" y="876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aphicFrame>
        <p:nvGraphicFramePr>
          <p:cNvPr id="90117" name="Object 5"/>
          <p:cNvGraphicFramePr>
            <a:graphicFrameLocks noChangeAspect="1"/>
          </p:cNvGraphicFramePr>
          <p:nvPr>
            <p:extLst>
              <p:ext uri="{D42A27DB-BD31-4B8C-83A1-F6EECF244321}">
                <p14:modId xmlns:p14="http://schemas.microsoft.com/office/powerpoint/2010/main" val="687641062"/>
              </p:ext>
            </p:extLst>
          </p:nvPr>
        </p:nvGraphicFramePr>
        <p:xfrm>
          <a:off x="107504" y="3140968"/>
          <a:ext cx="2535238" cy="3573463"/>
        </p:xfrm>
        <a:graphic>
          <a:graphicData uri="http://schemas.openxmlformats.org/presentationml/2006/ole">
            <mc:AlternateContent xmlns:mc="http://schemas.openxmlformats.org/markup-compatibility/2006">
              <mc:Choice xmlns:v="urn:schemas-microsoft-com:vml" Requires="v">
                <p:oleObj spid="_x0000_s21542" name="Image" r:id="rId4" imgW="828707" imgH="1168564" progId="Photoshop.Image.6">
                  <p:embed/>
                </p:oleObj>
              </mc:Choice>
              <mc:Fallback>
                <p:oleObj name="Image" r:id="rId4" imgW="828707" imgH="1168564"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140968"/>
                        <a:ext cx="2535238" cy="3573463"/>
                      </a:xfrm>
                      <a:prstGeom prst="rect">
                        <a:avLst/>
                      </a:prstGeom>
                      <a:noFill/>
                      <a:ln w="12700">
                        <a:solidFill>
                          <a:schemeClr val="bg1"/>
                        </a:solidFill>
                        <a:miter lim="800000"/>
                        <a:headEnd/>
                        <a:tailEnd/>
                      </a:ln>
                      <a:effectLst/>
                      <a:extLst/>
                    </p:spPr>
                  </p:pic>
                </p:oleObj>
              </mc:Fallback>
            </mc:AlternateContent>
          </a:graphicData>
        </a:graphic>
      </p:graphicFrame>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840" y="2474168"/>
            <a:ext cx="6012160" cy="4339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4"/>
          <p:cNvSpPr txBox="1">
            <a:spLocks noChangeArrowheads="1"/>
          </p:cNvSpPr>
          <p:nvPr/>
        </p:nvSpPr>
        <p:spPr bwMode="auto">
          <a:xfrm>
            <a:off x="-108520" y="-24482"/>
            <a:ext cx="91440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fr-FR" sz="3200" b="1" dirty="0" smtClean="0">
                <a:solidFill>
                  <a:srgbClr val="FFFF00"/>
                </a:solidFill>
                <a:latin typeface="Calibri" panose="020F0502020204030204" pitchFamily="34" charset="0"/>
              </a:rPr>
              <a:t>Le Carbonifère est une période où les décomposeurs seraient relativement peu                                                      efficaces, et où on fait donc                                                 beaucoup de charbon,                                                                d’où son nom. </a:t>
            </a:r>
            <a:endParaRPr lang="fr-FR" sz="3200" b="1" dirty="0">
              <a:solidFill>
                <a:srgbClr val="FFFF00"/>
              </a:solidFill>
              <a:latin typeface="Calibri" panose="020F0502020204030204" pitchFamily="34" charset="0"/>
            </a:endParaRPr>
          </a:p>
        </p:txBody>
      </p:sp>
    </p:spTree>
    <p:extLst>
      <p:ext uri="{BB962C8B-B14F-4D97-AF65-F5344CB8AC3E}">
        <p14:creationId xmlns:p14="http://schemas.microsoft.com/office/powerpoint/2010/main" val="39171665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2205038" y="1352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9091" name="Text Box 3"/>
          <p:cNvSpPr txBox="1">
            <a:spLocks noChangeArrowheads="1"/>
          </p:cNvSpPr>
          <p:nvPr/>
        </p:nvSpPr>
        <p:spPr bwMode="auto">
          <a:xfrm>
            <a:off x="27654" y="-9649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sz="3200" b="1" dirty="0" smtClean="0">
                <a:solidFill>
                  <a:srgbClr val="FFFF00"/>
                </a:solidFill>
                <a:latin typeface="Calibri" panose="020F0502020204030204" pitchFamily="34" charset="0"/>
              </a:rPr>
              <a:t>Une conséquence « annexe » : la teneur de l’atmosphère en </a:t>
            </a:r>
            <a:r>
              <a:rPr lang="fr-FR" sz="3200" b="1" dirty="0" err="1" smtClean="0">
                <a:solidFill>
                  <a:srgbClr val="FFFF00"/>
                </a:solidFill>
                <a:latin typeface="Calibri" panose="020F0502020204030204" pitchFamily="34" charset="0"/>
              </a:rPr>
              <a:t>di-oxygène</a:t>
            </a:r>
            <a:r>
              <a:rPr lang="fr-FR" sz="3200" b="1" dirty="0" smtClean="0">
                <a:solidFill>
                  <a:srgbClr val="FFFF00"/>
                </a:solidFill>
                <a:latin typeface="Calibri" panose="020F0502020204030204" pitchFamily="34" charset="0"/>
              </a:rPr>
              <a:t> atteint son maximum &gt;35%, contre 21% aujourd’hui . </a:t>
            </a:r>
            <a:endParaRPr lang="fr-FR" sz="3200" b="1" dirty="0">
              <a:solidFill>
                <a:srgbClr val="FFFF00"/>
              </a:solidFill>
              <a:latin typeface="Calibri" panose="020F0502020204030204" pitchFamily="34" charset="0"/>
            </a:endParaRPr>
          </a:p>
        </p:txBody>
      </p:sp>
      <p:graphicFrame>
        <p:nvGraphicFramePr>
          <p:cNvPr id="89092" name="Object 4"/>
          <p:cNvGraphicFramePr>
            <a:graphicFrameLocks noChangeAspect="1"/>
          </p:cNvGraphicFramePr>
          <p:nvPr>
            <p:extLst>
              <p:ext uri="{D42A27DB-BD31-4B8C-83A1-F6EECF244321}">
                <p14:modId xmlns:p14="http://schemas.microsoft.com/office/powerpoint/2010/main" val="310159103"/>
              </p:ext>
            </p:extLst>
          </p:nvPr>
        </p:nvGraphicFramePr>
        <p:xfrm>
          <a:off x="323528" y="1473170"/>
          <a:ext cx="8043770" cy="5268198"/>
        </p:xfrm>
        <a:graphic>
          <a:graphicData uri="http://schemas.openxmlformats.org/presentationml/2006/ole">
            <mc:AlternateContent xmlns:mc="http://schemas.openxmlformats.org/markup-compatibility/2006">
              <mc:Choice xmlns:v="urn:schemas-microsoft-com:vml" Requires="v">
                <p:oleObj spid="_x0000_s6211" name="Image" r:id="rId3" imgW="13688889" imgH="9968254" progId="Photoshop.Image.6">
                  <p:embed/>
                </p:oleObj>
              </mc:Choice>
              <mc:Fallback>
                <p:oleObj name="Image" r:id="rId3" imgW="13688889" imgH="9968254"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473170"/>
                        <a:ext cx="8043770" cy="5268198"/>
                      </a:xfrm>
                      <a:prstGeom prst="rect">
                        <a:avLst/>
                      </a:prstGeom>
                      <a:noFill/>
                      <a:ln>
                        <a:noFill/>
                      </a:ln>
                      <a:effectLst/>
                      <a:extLst/>
                    </p:spPr>
                  </p:pic>
                </p:oleObj>
              </mc:Fallback>
            </mc:AlternateContent>
          </a:graphicData>
        </a:graphic>
      </p:graphicFrame>
      <p:sp>
        <p:nvSpPr>
          <p:cNvPr id="89093" name="Line 5"/>
          <p:cNvSpPr>
            <a:spLocks noChangeShapeType="1"/>
          </p:cNvSpPr>
          <p:nvPr/>
        </p:nvSpPr>
        <p:spPr bwMode="auto">
          <a:xfrm>
            <a:off x="1295400" y="3573016"/>
            <a:ext cx="6732984" cy="0"/>
          </a:xfrm>
          <a:prstGeom prst="line">
            <a:avLst/>
          </a:prstGeom>
          <a:noFill/>
          <a:ln w="28575">
            <a:solidFill>
              <a:srgbClr val="FF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9094" name="Line 6"/>
          <p:cNvSpPr>
            <a:spLocks noChangeShapeType="1"/>
          </p:cNvSpPr>
          <p:nvPr/>
        </p:nvSpPr>
        <p:spPr bwMode="auto">
          <a:xfrm flipV="1">
            <a:off x="3563888" y="1988840"/>
            <a:ext cx="1224136" cy="792088"/>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9095" name="Text Box 7"/>
          <p:cNvSpPr txBox="1">
            <a:spLocks noChangeArrowheads="1"/>
          </p:cNvSpPr>
          <p:nvPr/>
        </p:nvSpPr>
        <p:spPr bwMode="auto">
          <a:xfrm>
            <a:off x="1828800" y="2492896"/>
            <a:ext cx="1752600" cy="527050"/>
          </a:xfrm>
          <a:prstGeom prst="rect">
            <a:avLst/>
          </a:prstGeom>
          <a:noFill/>
          <a:ln w="2857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400" b="1" dirty="0">
                <a:solidFill>
                  <a:srgbClr val="FF3300"/>
                </a:solidFill>
                <a:latin typeface="Calibri" panose="020F0502020204030204" pitchFamily="34" charset="0"/>
              </a:rPr>
              <a:t>Maximum &gt; 35% au </a:t>
            </a:r>
            <a:r>
              <a:rPr lang="fr-FR" sz="1400" b="1" dirty="0" smtClean="0">
                <a:solidFill>
                  <a:srgbClr val="FF3300"/>
                </a:solidFill>
                <a:latin typeface="Calibri" panose="020F0502020204030204" pitchFamily="34" charset="0"/>
              </a:rPr>
              <a:t>Carbonifère</a:t>
            </a:r>
            <a:endParaRPr lang="fr-FR" sz="1400" b="1" dirty="0">
              <a:solidFill>
                <a:srgbClr val="FF3300"/>
              </a:solidFill>
              <a:latin typeface="Calibri" panose="020F0502020204030204" pitchFamily="34" charset="0"/>
            </a:endParaRPr>
          </a:p>
        </p:txBody>
      </p:sp>
      <p:sp>
        <p:nvSpPr>
          <p:cNvPr id="89096" name="Line 8"/>
          <p:cNvSpPr>
            <a:spLocks noChangeShapeType="1"/>
          </p:cNvSpPr>
          <p:nvPr/>
        </p:nvSpPr>
        <p:spPr bwMode="auto">
          <a:xfrm flipH="1">
            <a:off x="1367408" y="1988840"/>
            <a:ext cx="3420616"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22958159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404664"/>
            <a:ext cx="9433048" cy="4680520"/>
          </a:xfrm>
          <a:prstGeom prst="rect">
            <a:avLst/>
          </a:prstGeom>
        </p:spPr>
      </p:pic>
      <p:cxnSp>
        <p:nvCxnSpPr>
          <p:cNvPr id="4" name="Connecteur droit 3"/>
          <p:cNvCxnSpPr/>
          <p:nvPr/>
        </p:nvCxnSpPr>
        <p:spPr>
          <a:xfrm>
            <a:off x="288032" y="2708920"/>
            <a:ext cx="86764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179512" y="116632"/>
            <a:ext cx="3384376" cy="523220"/>
          </a:xfrm>
          <a:prstGeom prst="rect">
            <a:avLst/>
          </a:prstGeom>
          <a:noFill/>
        </p:spPr>
        <p:txBody>
          <a:bodyPr wrap="square" rtlCol="0">
            <a:spAutoFit/>
          </a:bodyPr>
          <a:lstStyle/>
          <a:p>
            <a:r>
              <a:rPr lang="fr-FR" sz="2800" b="1" dirty="0" err="1" smtClean="0">
                <a:solidFill>
                  <a:schemeClr val="bg1"/>
                </a:solidFill>
              </a:rPr>
              <a:t>Cryogénien</a:t>
            </a:r>
            <a:r>
              <a:rPr lang="fr-FR" sz="2800" b="1" dirty="0" smtClean="0">
                <a:solidFill>
                  <a:schemeClr val="bg1"/>
                </a:solidFill>
              </a:rPr>
              <a:t>, - 700 Ma</a:t>
            </a:r>
            <a:endParaRPr lang="fr-FR" sz="2800" b="1" dirty="0">
              <a:solidFill>
                <a:schemeClr val="bg1"/>
              </a:solidFill>
            </a:endParaRPr>
          </a:p>
        </p:txBody>
      </p:sp>
      <p:sp>
        <p:nvSpPr>
          <p:cNvPr id="2" name="ZoneTexte 1"/>
          <p:cNvSpPr txBox="1"/>
          <p:nvPr/>
        </p:nvSpPr>
        <p:spPr>
          <a:xfrm>
            <a:off x="179512" y="5301208"/>
            <a:ext cx="8964488" cy="1077218"/>
          </a:xfrm>
          <a:prstGeom prst="rect">
            <a:avLst/>
          </a:prstGeom>
          <a:noFill/>
        </p:spPr>
        <p:txBody>
          <a:bodyPr wrap="square" rtlCol="0">
            <a:spAutoFit/>
          </a:bodyPr>
          <a:lstStyle/>
          <a:p>
            <a:r>
              <a:rPr lang="fr-FR" sz="3200" b="1" u="sng" dirty="0" smtClean="0">
                <a:solidFill>
                  <a:srgbClr val="FFFF00"/>
                </a:solidFill>
              </a:rPr>
              <a:t>Cinquième et dernier changement</a:t>
            </a:r>
            <a:r>
              <a:rPr lang="fr-FR" sz="3200" b="1" dirty="0" smtClean="0">
                <a:solidFill>
                  <a:srgbClr val="FFFF00"/>
                </a:solidFill>
              </a:rPr>
              <a:t> détaillé ici, et quel changement : les épisodes « boule de neige ». </a:t>
            </a:r>
            <a:endParaRPr lang="fr-FR" sz="3200" b="1" dirty="0">
              <a:solidFill>
                <a:srgbClr val="FFFF00"/>
              </a:solidFill>
            </a:endParaRPr>
          </a:p>
        </p:txBody>
      </p:sp>
    </p:spTree>
    <p:extLst>
      <p:ext uri="{BB962C8B-B14F-4D97-AF65-F5344CB8AC3E}">
        <p14:creationId xmlns:p14="http://schemas.microsoft.com/office/powerpoint/2010/main" val="7408098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2"/>
          <p:cNvGrpSpPr>
            <a:grpSpLocks/>
          </p:cNvGrpSpPr>
          <p:nvPr/>
        </p:nvGrpSpPr>
        <p:grpSpPr bwMode="auto">
          <a:xfrm>
            <a:off x="304800" y="2032000"/>
            <a:ext cx="4110038" cy="4403725"/>
            <a:chOff x="205" y="1760"/>
            <a:chExt cx="2589" cy="2774"/>
          </a:xfrm>
        </p:grpSpPr>
        <p:grpSp>
          <p:nvGrpSpPr>
            <p:cNvPr id="81923" name="Group 3"/>
            <p:cNvGrpSpPr>
              <a:grpSpLocks/>
            </p:cNvGrpSpPr>
            <p:nvPr/>
          </p:nvGrpSpPr>
          <p:grpSpPr bwMode="auto">
            <a:xfrm>
              <a:off x="205" y="2059"/>
              <a:ext cx="2507" cy="2475"/>
              <a:chOff x="205" y="2059"/>
              <a:chExt cx="2507" cy="2475"/>
            </a:xfrm>
          </p:grpSpPr>
          <p:pic>
            <p:nvPicPr>
              <p:cNvPr id="81924" name="Picture 4"/>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205" y="2059"/>
                <a:ext cx="2491" cy="1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5" name="Rectangle 5"/>
              <p:cNvSpPr>
                <a:spLocks noChangeArrowheads="1"/>
              </p:cNvSpPr>
              <p:nvPr/>
            </p:nvSpPr>
            <p:spPr bwMode="auto">
              <a:xfrm>
                <a:off x="217" y="3918"/>
                <a:ext cx="2495"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l"/>
                <a:r>
                  <a:rPr lang="fr-FR" sz="1600" b="1" dirty="0">
                    <a:solidFill>
                      <a:srgbClr val="FF9933"/>
                    </a:solidFill>
                    <a:latin typeface="Helvetica" pitchFamily="34" charset="0"/>
                  </a:rPr>
                  <a:t>Surfaces striées – Sédiments sans </a:t>
                </a:r>
                <a:r>
                  <a:rPr lang="fr-FR" sz="1600" b="1" dirty="0" err="1">
                    <a:solidFill>
                      <a:srgbClr val="FF9933"/>
                    </a:solidFill>
                    <a:latin typeface="Helvetica" pitchFamily="34" charset="0"/>
                  </a:rPr>
                  <a:t>granoclassement</a:t>
                </a:r>
                <a:r>
                  <a:rPr lang="fr-FR" sz="1600" b="1" dirty="0">
                    <a:solidFill>
                      <a:srgbClr val="FF9933"/>
                    </a:solidFill>
                    <a:latin typeface="Helvetica" pitchFamily="34" charset="0"/>
                  </a:rPr>
                  <a:t> avec des clastes de taille diverse (moraines)  = mouvement de glaces sur les </a:t>
                </a:r>
                <a:r>
                  <a:rPr lang="fr-FR" sz="1600" b="1" dirty="0" smtClean="0">
                    <a:solidFill>
                      <a:srgbClr val="FF9933"/>
                    </a:solidFill>
                    <a:latin typeface="Helvetica" pitchFamily="34" charset="0"/>
                  </a:rPr>
                  <a:t>continents.</a:t>
                </a:r>
                <a:r>
                  <a:rPr lang="fr-FR" sz="1400" b="1" dirty="0" smtClean="0">
                    <a:solidFill>
                      <a:schemeClr val="folHlink"/>
                    </a:solidFill>
                    <a:latin typeface="Helvetica" pitchFamily="34" charset="0"/>
                  </a:rPr>
                  <a:t> </a:t>
                </a:r>
                <a:endParaRPr lang="fr-FR" sz="1400" dirty="0">
                  <a:solidFill>
                    <a:schemeClr val="folHlink"/>
                  </a:solidFill>
                  <a:latin typeface="Helvetica" pitchFamily="34" charset="0"/>
                </a:endParaRPr>
              </a:p>
            </p:txBody>
          </p:sp>
        </p:grpSp>
        <p:sp>
          <p:nvSpPr>
            <p:cNvPr id="81926" name="AutoShape 6"/>
            <p:cNvSpPr>
              <a:spLocks noChangeArrowheads="1"/>
            </p:cNvSpPr>
            <p:nvPr/>
          </p:nvSpPr>
          <p:spPr bwMode="auto">
            <a:xfrm rot="2700000">
              <a:off x="2504" y="1630"/>
              <a:ext cx="159" cy="420"/>
            </a:xfrm>
            <a:prstGeom prst="downArrow">
              <a:avLst>
                <a:gd name="adj1" fmla="val 20759"/>
                <a:gd name="adj2" fmla="val 66038"/>
              </a:avLst>
            </a:prstGeom>
            <a:solidFill>
              <a:srgbClr val="FF9933"/>
            </a:solidFill>
            <a:ln w="1905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fr-FR">
                <a:solidFill>
                  <a:srgbClr val="FF9933"/>
                </a:solidFill>
              </a:endParaRPr>
            </a:p>
          </p:txBody>
        </p:sp>
      </p:grpSp>
      <p:grpSp>
        <p:nvGrpSpPr>
          <p:cNvPr id="81927" name="Group 7"/>
          <p:cNvGrpSpPr>
            <a:grpSpLocks/>
          </p:cNvGrpSpPr>
          <p:nvPr/>
        </p:nvGrpSpPr>
        <p:grpSpPr bwMode="auto">
          <a:xfrm>
            <a:off x="4667250" y="1828800"/>
            <a:ext cx="4476750" cy="4833938"/>
            <a:chOff x="2937" y="1238"/>
            <a:chExt cx="2820" cy="3045"/>
          </a:xfrm>
        </p:grpSpPr>
        <p:grpSp>
          <p:nvGrpSpPr>
            <p:cNvPr id="81928" name="Group 8"/>
            <p:cNvGrpSpPr>
              <a:grpSpLocks/>
            </p:cNvGrpSpPr>
            <p:nvPr/>
          </p:nvGrpSpPr>
          <p:grpSpPr bwMode="auto">
            <a:xfrm>
              <a:off x="2937" y="1238"/>
              <a:ext cx="2625" cy="3045"/>
              <a:chOff x="2937" y="1634"/>
              <a:chExt cx="2625" cy="3045"/>
            </a:xfrm>
          </p:grpSpPr>
          <p:grpSp>
            <p:nvGrpSpPr>
              <p:cNvPr id="81929" name="Group 9"/>
              <p:cNvGrpSpPr>
                <a:grpSpLocks/>
              </p:cNvGrpSpPr>
              <p:nvPr/>
            </p:nvGrpSpPr>
            <p:grpSpPr bwMode="auto">
              <a:xfrm>
                <a:off x="2937" y="2074"/>
                <a:ext cx="2625" cy="2605"/>
                <a:chOff x="2937" y="2074"/>
                <a:chExt cx="2625" cy="2605"/>
              </a:xfrm>
            </p:grpSpPr>
            <p:pic>
              <p:nvPicPr>
                <p:cNvPr id="81930" name="Picture 10"/>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2937" y="2074"/>
                  <a:ext cx="2625" cy="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31" name="Rectangle 11"/>
                <p:cNvSpPr>
                  <a:spLocks noChangeArrowheads="1"/>
                </p:cNvSpPr>
                <p:nvPr/>
              </p:nvSpPr>
              <p:spPr bwMode="auto">
                <a:xfrm>
                  <a:off x="2961" y="3904"/>
                  <a:ext cx="2261" cy="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l"/>
                  <a:r>
                    <a:rPr lang="fr-FR" sz="1600" b="1" dirty="0">
                      <a:solidFill>
                        <a:srgbClr val="FF9933"/>
                      </a:solidFill>
                      <a:latin typeface="Helvetica" pitchFamily="34" charset="0"/>
                    </a:rPr>
                    <a:t>Lamines du sédiment marin déformées par la chute d’un galet (</a:t>
                  </a:r>
                  <a:r>
                    <a:rPr lang="fr-FR" sz="1600" b="1" dirty="0" err="1">
                      <a:solidFill>
                        <a:srgbClr val="FF9933"/>
                      </a:solidFill>
                      <a:latin typeface="Helvetica" pitchFamily="34" charset="0"/>
                    </a:rPr>
                    <a:t>dropstone</a:t>
                  </a:r>
                  <a:r>
                    <a:rPr lang="fr-FR" sz="1600" b="1" dirty="0">
                      <a:solidFill>
                        <a:srgbClr val="FF9933"/>
                      </a:solidFill>
                      <a:latin typeface="Helvetica" pitchFamily="34" charset="0"/>
                    </a:rPr>
                    <a:t>)  = </a:t>
                  </a:r>
                  <a:r>
                    <a:rPr lang="fr-FR" sz="1600" b="1" dirty="0" smtClean="0">
                      <a:solidFill>
                        <a:srgbClr val="FF9933"/>
                      </a:solidFill>
                      <a:latin typeface="Helvetica" pitchFamily="34" charset="0"/>
                    </a:rPr>
                    <a:t>calottes glaciaires au </a:t>
                  </a:r>
                  <a:r>
                    <a:rPr lang="fr-FR" sz="1600" b="1" dirty="0">
                      <a:solidFill>
                        <a:srgbClr val="FF9933"/>
                      </a:solidFill>
                      <a:latin typeface="Helvetica" pitchFamily="34" charset="0"/>
                    </a:rPr>
                    <a:t>niveau de la </a:t>
                  </a:r>
                  <a:r>
                    <a:rPr lang="fr-FR" sz="1600" b="1" dirty="0" smtClean="0">
                      <a:solidFill>
                        <a:srgbClr val="FF9933"/>
                      </a:solidFill>
                      <a:latin typeface="Helvetica" pitchFamily="34" charset="0"/>
                    </a:rPr>
                    <a:t>mer libérant des icebergs abondants. </a:t>
                  </a:r>
                  <a:r>
                    <a:rPr lang="fr-FR" sz="1600" b="1" dirty="0" smtClean="0">
                      <a:solidFill>
                        <a:schemeClr val="folHlink"/>
                      </a:solidFill>
                      <a:latin typeface="Comic Sans MS" pitchFamily="66" charset="0"/>
                    </a:rPr>
                    <a:t> </a:t>
                  </a:r>
                  <a:endParaRPr lang="fr-FR" sz="1600" b="1" dirty="0">
                    <a:solidFill>
                      <a:schemeClr val="folHlink"/>
                    </a:solidFill>
                    <a:latin typeface="Comic Sans MS" pitchFamily="66" charset="0"/>
                  </a:endParaRPr>
                </a:p>
              </p:txBody>
            </p:sp>
          </p:grpSp>
          <p:sp>
            <p:nvSpPr>
              <p:cNvPr id="81932" name="AutoShape 12"/>
              <p:cNvSpPr>
                <a:spLocks noChangeArrowheads="1"/>
              </p:cNvSpPr>
              <p:nvPr/>
            </p:nvSpPr>
            <p:spPr bwMode="auto">
              <a:xfrm rot="18900000">
                <a:off x="2988" y="1634"/>
                <a:ext cx="159" cy="420"/>
              </a:xfrm>
              <a:prstGeom prst="downArrow">
                <a:avLst>
                  <a:gd name="adj1" fmla="val 20759"/>
                  <a:gd name="adj2" fmla="val 66038"/>
                </a:avLst>
              </a:prstGeom>
              <a:solidFill>
                <a:srgbClr val="FF9933"/>
              </a:solidFill>
              <a:ln w="1905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9933"/>
                  </a:solidFill>
                </a:endParaRPr>
              </a:p>
            </p:txBody>
          </p:sp>
        </p:grpSp>
        <p:sp>
          <p:nvSpPr>
            <p:cNvPr id="81933" name="Text Box 13"/>
            <p:cNvSpPr txBox="1">
              <a:spLocks noChangeArrowheads="1"/>
            </p:cNvSpPr>
            <p:nvPr/>
          </p:nvSpPr>
          <p:spPr bwMode="auto">
            <a:xfrm rot="5400000">
              <a:off x="4969" y="2395"/>
              <a:ext cx="13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fr-FR" sz="1400">
                  <a:solidFill>
                    <a:srgbClr val="FFFFFF"/>
                  </a:solidFill>
                </a:rPr>
                <a:t>Hoffman et Schrag (2002)</a:t>
              </a:r>
              <a:endParaRPr lang="en-US" sz="1400">
                <a:solidFill>
                  <a:srgbClr val="FFFFFF"/>
                </a:solidFill>
              </a:endParaRPr>
            </a:p>
          </p:txBody>
        </p:sp>
      </p:grpSp>
      <p:sp>
        <p:nvSpPr>
          <p:cNvPr id="81934" name="Text Box 14"/>
          <p:cNvSpPr txBox="1">
            <a:spLocks noChangeArrowheads="1"/>
          </p:cNvSpPr>
          <p:nvPr/>
        </p:nvSpPr>
        <p:spPr bwMode="auto">
          <a:xfrm>
            <a:off x="0" y="131148"/>
            <a:ext cx="9144000"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sz="3100" b="1" dirty="0" smtClean="0">
                <a:solidFill>
                  <a:srgbClr val="FFFF00"/>
                </a:solidFill>
              </a:rPr>
              <a:t>On trouve « partout » des </a:t>
            </a:r>
            <a:r>
              <a:rPr lang="fr-FR" sz="3100" b="1" dirty="0">
                <a:solidFill>
                  <a:srgbClr val="FFFF00"/>
                </a:solidFill>
              </a:rPr>
              <a:t>indices de glaciations vers </a:t>
            </a:r>
            <a:r>
              <a:rPr lang="fr-FR" sz="3100" b="1" dirty="0" smtClean="0">
                <a:solidFill>
                  <a:srgbClr val="FFFF00"/>
                </a:solidFill>
              </a:rPr>
              <a:t>      -700 Ma.  </a:t>
            </a:r>
            <a:r>
              <a:rPr lang="fr-FR" sz="3100" b="1" dirty="0">
                <a:solidFill>
                  <a:srgbClr val="FFFF00"/>
                </a:solidFill>
              </a:rPr>
              <a:t>E</a:t>
            </a:r>
            <a:r>
              <a:rPr lang="fr-FR" sz="3100" b="1" dirty="0" smtClean="0">
                <a:solidFill>
                  <a:srgbClr val="FFFF00"/>
                </a:solidFill>
              </a:rPr>
              <a:t>t on en retrouve d’autres moins forts vers       -640 Ma (et d’autres encore moins forts vers-580 Ma).</a:t>
            </a:r>
            <a:endParaRPr lang="fr-FR" sz="3100" b="1" dirty="0">
              <a:solidFill>
                <a:srgbClr val="FFFF00"/>
              </a:solidFill>
            </a:endParaRPr>
          </a:p>
        </p:txBody>
      </p:sp>
    </p:spTree>
    <p:extLst>
      <p:ext uri="{BB962C8B-B14F-4D97-AF65-F5344CB8AC3E}">
        <p14:creationId xmlns:p14="http://schemas.microsoft.com/office/powerpoint/2010/main" val="9776773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4" name="Picture 6" descr="cdl"/>
          <p:cNvPicPr>
            <a:picLocks noChangeAspect="1" noChangeArrowheads="1"/>
          </p:cNvPicPr>
          <p:nvPr/>
        </p:nvPicPr>
        <p:blipFill>
          <a:blip r:embed="rId2">
            <a:extLst>
              <a:ext uri="{28A0092B-C50C-407E-A947-70E740481C1C}">
                <a14:useLocalDpi xmlns:a14="http://schemas.microsoft.com/office/drawing/2010/main" val="0"/>
              </a:ext>
            </a:extLst>
          </a:blip>
          <a:srcRect l="21095" t="39070" r="10838" b="33333"/>
          <a:stretch>
            <a:fillRect/>
          </a:stretch>
        </p:blipFill>
        <p:spPr bwMode="auto">
          <a:xfrm>
            <a:off x="450052" y="2118906"/>
            <a:ext cx="8082388" cy="4622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3976" name="Text Box 8"/>
          <p:cNvSpPr txBox="1">
            <a:spLocks noChangeArrowheads="1"/>
          </p:cNvSpPr>
          <p:nvPr/>
        </p:nvSpPr>
        <p:spPr bwMode="auto">
          <a:xfrm>
            <a:off x="228600" y="44624"/>
            <a:ext cx="86106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3200" b="1" dirty="0">
                <a:solidFill>
                  <a:srgbClr val="FFFF00"/>
                </a:solidFill>
                <a:latin typeface="Calibri" panose="020F0502020204030204" pitchFamily="34" charset="0"/>
              </a:rPr>
              <a:t>Quand on replace les continents dans leur position de l’époque, on voit </a:t>
            </a:r>
            <a:r>
              <a:rPr lang="fr-FR" sz="3200" b="1" dirty="0" smtClean="0">
                <a:solidFill>
                  <a:srgbClr val="FFFF00"/>
                </a:solidFill>
                <a:latin typeface="Calibri" panose="020F0502020204030204" pitchFamily="34" charset="0"/>
              </a:rPr>
              <a:t>qu’à -700 Ma, il </a:t>
            </a:r>
            <a:r>
              <a:rPr lang="fr-FR" sz="3200" b="1" dirty="0">
                <a:solidFill>
                  <a:srgbClr val="FFFF00"/>
                </a:solidFill>
                <a:latin typeface="Calibri" panose="020F0502020204030204" pitchFamily="34" charset="0"/>
              </a:rPr>
              <a:t>y avait des </a:t>
            </a:r>
            <a:r>
              <a:rPr lang="fr-FR" sz="3200" b="1" dirty="0" smtClean="0">
                <a:solidFill>
                  <a:srgbClr val="FFFF00"/>
                </a:solidFill>
                <a:latin typeface="Calibri" panose="020F0502020204030204" pitchFamily="34" charset="0"/>
              </a:rPr>
              <a:t>glaciers et des icebergs </a:t>
            </a:r>
            <a:r>
              <a:rPr lang="fr-FR" sz="3200" b="1" dirty="0">
                <a:solidFill>
                  <a:srgbClr val="FFFF00"/>
                </a:solidFill>
                <a:latin typeface="Calibri" panose="020F0502020204030204" pitchFamily="34" charset="0"/>
              </a:rPr>
              <a:t>partout, même à </a:t>
            </a:r>
            <a:r>
              <a:rPr lang="fr-FR" sz="3200" b="1" dirty="0" smtClean="0">
                <a:solidFill>
                  <a:srgbClr val="FFFF00"/>
                </a:solidFill>
                <a:latin typeface="Calibri" panose="020F0502020204030204" pitchFamily="34" charset="0"/>
              </a:rPr>
              <a:t>l’équateur.</a:t>
            </a:r>
            <a:endParaRPr lang="fr-FR" sz="3200" b="1" dirty="0">
              <a:solidFill>
                <a:srgbClr val="FFFF00"/>
              </a:solidFill>
              <a:latin typeface="Calibri" panose="020F0502020204030204" pitchFamily="34" charset="0"/>
            </a:endParaRPr>
          </a:p>
        </p:txBody>
      </p:sp>
      <p:sp>
        <p:nvSpPr>
          <p:cNvPr id="2" name="ZoneTexte 1"/>
          <p:cNvSpPr txBox="1"/>
          <p:nvPr/>
        </p:nvSpPr>
        <p:spPr>
          <a:xfrm>
            <a:off x="3347864" y="2132856"/>
            <a:ext cx="2376264" cy="584775"/>
          </a:xfrm>
          <a:prstGeom prst="rect">
            <a:avLst/>
          </a:prstGeom>
          <a:solidFill>
            <a:schemeClr val="bg1"/>
          </a:solidFill>
        </p:spPr>
        <p:txBody>
          <a:bodyPr wrap="square" rtlCol="0">
            <a:spAutoFit/>
          </a:bodyPr>
          <a:lstStyle/>
          <a:p>
            <a:pPr algn="ctr"/>
            <a:r>
              <a:rPr lang="fr-FR" sz="3200" b="1" dirty="0" smtClean="0"/>
              <a:t>700 Ma</a:t>
            </a:r>
            <a:endParaRPr lang="fr-FR" sz="3200" b="1" dirty="0"/>
          </a:p>
        </p:txBody>
      </p:sp>
    </p:spTree>
    <p:extLst>
      <p:ext uri="{BB962C8B-B14F-4D97-AF65-F5344CB8AC3E}">
        <p14:creationId xmlns:p14="http://schemas.microsoft.com/office/powerpoint/2010/main" val="34619089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ext Box 3"/>
          <p:cNvSpPr txBox="1">
            <a:spLocks noChangeArrowheads="1"/>
          </p:cNvSpPr>
          <p:nvPr/>
        </p:nvSpPr>
        <p:spPr bwMode="auto">
          <a:xfrm>
            <a:off x="-36512" y="44624"/>
            <a:ext cx="4536504" cy="6771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fr-FR" sz="3100" b="1" dirty="0">
                <a:solidFill>
                  <a:srgbClr val="FFFF00"/>
                </a:solidFill>
                <a:latin typeface="Calibri" panose="020F0502020204030204" pitchFamily="34" charset="0"/>
              </a:rPr>
              <a:t>D’ou l’idée d’épisodes pendants lesquels </a:t>
            </a:r>
            <a:r>
              <a:rPr lang="fr-FR" sz="3100" b="1" dirty="0" smtClean="0">
                <a:solidFill>
                  <a:srgbClr val="FFFF00"/>
                </a:solidFill>
                <a:latin typeface="Calibri" panose="020F0502020204030204" pitchFamily="34" charset="0"/>
              </a:rPr>
              <a:t>(presque) tous </a:t>
            </a:r>
            <a:r>
              <a:rPr lang="fr-FR" sz="3100" b="1" dirty="0">
                <a:solidFill>
                  <a:srgbClr val="FFFF00"/>
                </a:solidFill>
                <a:latin typeface="Calibri" panose="020F0502020204030204" pitchFamily="34" charset="0"/>
              </a:rPr>
              <a:t>les continents étaient recouverts de calottes et </a:t>
            </a:r>
            <a:r>
              <a:rPr lang="fr-FR" sz="3100" b="1" dirty="0" smtClean="0">
                <a:solidFill>
                  <a:srgbClr val="FFFF00"/>
                </a:solidFill>
                <a:latin typeface="Calibri" panose="020F0502020204030204" pitchFamily="34" charset="0"/>
              </a:rPr>
              <a:t>(presque) tous </a:t>
            </a:r>
            <a:r>
              <a:rPr lang="fr-FR" sz="3100" b="1" dirty="0">
                <a:solidFill>
                  <a:srgbClr val="FFFF00"/>
                </a:solidFill>
                <a:latin typeface="Calibri" panose="020F0502020204030204" pitchFamily="34" charset="0"/>
              </a:rPr>
              <a:t>les océans de banquise : les épisodes « boules de neige » (</a:t>
            </a:r>
            <a:r>
              <a:rPr lang="fr-FR" sz="3100" b="1" dirty="0" err="1">
                <a:solidFill>
                  <a:srgbClr val="FFFF00"/>
                </a:solidFill>
                <a:latin typeface="Calibri" panose="020F0502020204030204" pitchFamily="34" charset="0"/>
              </a:rPr>
              <a:t>snowball</a:t>
            </a:r>
            <a:r>
              <a:rPr lang="fr-FR" sz="3100" b="1" dirty="0">
                <a:solidFill>
                  <a:srgbClr val="FFFF00"/>
                </a:solidFill>
                <a:latin typeface="Calibri" panose="020F0502020204030204" pitchFamily="34" charset="0"/>
              </a:rPr>
              <a:t> </a:t>
            </a:r>
            <a:r>
              <a:rPr lang="fr-FR" sz="3100" b="1" dirty="0" err="1">
                <a:solidFill>
                  <a:srgbClr val="FFFF00"/>
                </a:solidFill>
                <a:latin typeface="Calibri" panose="020F0502020204030204" pitchFamily="34" charset="0"/>
              </a:rPr>
              <a:t>earth</a:t>
            </a:r>
            <a:r>
              <a:rPr lang="fr-FR" sz="3100" b="1" dirty="0">
                <a:solidFill>
                  <a:srgbClr val="FFFF00"/>
                </a:solidFill>
                <a:latin typeface="Calibri" panose="020F0502020204030204" pitchFamily="34" charset="0"/>
              </a:rPr>
              <a:t> </a:t>
            </a:r>
            <a:r>
              <a:rPr lang="fr-FR" sz="3100" b="1" dirty="0" smtClean="0">
                <a:solidFill>
                  <a:srgbClr val="FFFF00"/>
                </a:solidFill>
                <a:latin typeface="Calibri" panose="020F0502020204030204" pitchFamily="34" charset="0"/>
              </a:rPr>
              <a:t>). Il y a un relatif consensus pour une glaciation générale à -700 Ma, moins pour les autres, qui restent néanmoins « sévères ».</a:t>
            </a:r>
            <a:endParaRPr lang="fr-FR" sz="3100" b="1" dirty="0">
              <a:solidFill>
                <a:srgbClr val="FFFF00"/>
              </a:solidFill>
              <a:latin typeface="Calibri" panose="020F0502020204030204" pitchFamily="34"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598954"/>
            <a:ext cx="4637989" cy="5662423"/>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5" name="Flèche en arc 4"/>
          <p:cNvSpPr/>
          <p:nvPr/>
        </p:nvSpPr>
        <p:spPr>
          <a:xfrm rot="5148061" flipH="1">
            <a:off x="4423007" y="1490555"/>
            <a:ext cx="5790118" cy="3887434"/>
          </a:xfrm>
          <a:prstGeom prst="circularArrow">
            <a:avLst>
              <a:gd name="adj1" fmla="val 6230"/>
              <a:gd name="adj2" fmla="val 798135"/>
              <a:gd name="adj3" fmla="val 20412106"/>
              <a:gd name="adj4" fmla="val 10800000"/>
              <a:gd name="adj5" fmla="val 9509"/>
            </a:avLst>
          </a:prstGeom>
          <a:gradFill>
            <a:gsLst>
              <a:gs pos="2000">
                <a:srgbClr val="FF0000"/>
              </a:gs>
              <a:gs pos="2000">
                <a:srgbClr val="707070"/>
              </a:gs>
              <a:gs pos="100000">
                <a:srgbClr val="0000FF"/>
              </a:gs>
              <a:gs pos="14000">
                <a:srgbClr val="FF0000"/>
              </a:gs>
              <a:gs pos="100000">
                <a:srgbClr val="FFCCFF"/>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6106447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ChangeArrowheads="1"/>
          </p:cNvSpPr>
          <p:nvPr/>
        </p:nvSpPr>
        <p:spPr bwMode="auto">
          <a:xfrm>
            <a:off x="4139952" y="424398"/>
            <a:ext cx="4913015"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wrap="square" lIns="0" tIns="0" rIns="0" bIns="0">
            <a:spAutoFit/>
          </a:bodyPr>
          <a:lstStyle/>
          <a:p>
            <a:pPr algn="r"/>
            <a:r>
              <a:rPr lang="fr-FR" sz="2800" b="1" dirty="0" smtClean="0">
                <a:solidFill>
                  <a:srgbClr val="FFFF00"/>
                </a:solidFill>
                <a:latin typeface="Calibri" panose="020F0502020204030204" pitchFamily="34" charset="0"/>
                <a:cs typeface="Times New Roman" charset="0"/>
              </a:rPr>
              <a:t>étaient tous regroupés en          un continent unique, la </a:t>
            </a:r>
            <a:r>
              <a:rPr lang="fr-FR" sz="2800" b="1" dirty="0" err="1" smtClean="0">
                <a:solidFill>
                  <a:srgbClr val="FFFF00"/>
                </a:solidFill>
                <a:latin typeface="Calibri" panose="020F0502020204030204" pitchFamily="34" charset="0"/>
                <a:cs typeface="Times New Roman" charset="0"/>
              </a:rPr>
              <a:t>Rodinia</a:t>
            </a:r>
            <a:r>
              <a:rPr lang="fr-FR" sz="2800" b="1" dirty="0" smtClean="0">
                <a:solidFill>
                  <a:srgbClr val="FFFF00"/>
                </a:solidFill>
                <a:latin typeface="Calibri" panose="020F0502020204030204" pitchFamily="34" charset="0"/>
                <a:cs typeface="Times New Roman" charset="0"/>
              </a:rPr>
              <a:t> (comme il y a 250 Ma). La vie, marine surtout, un peu continentale, était constituée quasi-exclusivement d’unicellulaires. Des gigas </a:t>
            </a:r>
            <a:r>
              <a:rPr lang="fr-FR" sz="2800" b="1" dirty="0" err="1" smtClean="0">
                <a:solidFill>
                  <a:srgbClr val="FFFF00"/>
                </a:solidFill>
                <a:latin typeface="Calibri" panose="020F0502020204030204" pitchFamily="34" charset="0"/>
                <a:cs typeface="Times New Roman" charset="0"/>
              </a:rPr>
              <a:t>trapps</a:t>
            </a:r>
            <a:r>
              <a:rPr lang="fr-FR" sz="2800" b="1" dirty="0" smtClean="0">
                <a:solidFill>
                  <a:srgbClr val="FFFF00"/>
                </a:solidFill>
                <a:latin typeface="Calibri" panose="020F0502020204030204" pitchFamily="34" charset="0"/>
                <a:cs typeface="Times New Roman" charset="0"/>
              </a:rPr>
              <a:t> se mettent en place vers 750 Ma, surtout au centre du continent, là où le climat était relativement  sec. </a:t>
            </a:r>
            <a:r>
              <a:rPr lang="fr-FR" sz="2800" b="1" cap="all" dirty="0" smtClean="0">
                <a:solidFill>
                  <a:srgbClr val="FFFF00"/>
                </a:solidFill>
                <a:latin typeface="Calibri" panose="020F0502020204030204" pitchFamily="34" charset="0"/>
                <a:cs typeface="Times New Roman" charset="0"/>
              </a:rPr>
              <a:t>ç</a:t>
            </a:r>
            <a:r>
              <a:rPr lang="fr-FR" sz="2800" b="1" dirty="0" smtClean="0">
                <a:solidFill>
                  <a:srgbClr val="FFFF00"/>
                </a:solidFill>
                <a:latin typeface="Calibri" panose="020F0502020204030204" pitchFamily="34" charset="0"/>
                <a:cs typeface="Times New Roman" charset="0"/>
              </a:rPr>
              <a:t>a a du faire une méga-crises de biodiversité chez les unicellulaires, mais bien peu</a:t>
            </a:r>
            <a:endParaRPr lang="fr-FR" sz="2800" b="1" dirty="0">
              <a:solidFill>
                <a:srgbClr val="FFFF00"/>
              </a:solidFill>
              <a:latin typeface="Calibri" panose="020F0502020204030204" pitchFamily="34" charset="0"/>
              <a:cs typeface="Times New Roman" charset="0"/>
            </a:endParaRPr>
          </a:p>
        </p:txBody>
      </p:sp>
      <p:sp>
        <p:nvSpPr>
          <p:cNvPr id="89097" name="Text Box 9"/>
          <p:cNvSpPr txBox="1">
            <a:spLocks noChangeArrowheads="1"/>
          </p:cNvSpPr>
          <p:nvPr/>
        </p:nvSpPr>
        <p:spPr bwMode="auto">
          <a:xfrm>
            <a:off x="-36512" y="-99392"/>
            <a:ext cx="8610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3200" b="1" dirty="0">
                <a:solidFill>
                  <a:srgbClr val="FFFF00"/>
                </a:solidFill>
                <a:latin typeface="Calibri" panose="020F0502020204030204" pitchFamily="34" charset="0"/>
              </a:rPr>
              <a:t>Une proposition de modèle </a:t>
            </a:r>
            <a:r>
              <a:rPr lang="fr-FR" sz="3200" b="1" dirty="0" smtClean="0">
                <a:solidFill>
                  <a:srgbClr val="FFFF00"/>
                </a:solidFill>
                <a:latin typeface="Calibri" panose="020F0502020204030204" pitchFamily="34" charset="0"/>
              </a:rPr>
              <a:t>explicatif (partiel) : </a:t>
            </a:r>
            <a:endParaRPr lang="fr-FR" sz="3200" b="1" dirty="0">
              <a:solidFill>
                <a:srgbClr val="FFFF00"/>
              </a:solidFill>
              <a:latin typeface="Calibri" panose="020F0502020204030204" pitchFamily="34" charset="0"/>
            </a:endParaRPr>
          </a:p>
        </p:txBody>
      </p:sp>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 y="980728"/>
            <a:ext cx="4108450" cy="445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35496" y="385500"/>
            <a:ext cx="5400600" cy="523220"/>
          </a:xfrm>
          <a:prstGeom prst="rect">
            <a:avLst/>
          </a:prstGeom>
          <a:noFill/>
        </p:spPr>
        <p:txBody>
          <a:bodyPr wrap="square" rtlCol="0">
            <a:spAutoFit/>
          </a:bodyPr>
          <a:lstStyle/>
          <a:p>
            <a:r>
              <a:rPr lang="fr-FR" sz="2800" b="1" dirty="0">
                <a:solidFill>
                  <a:srgbClr val="FFFF00"/>
                </a:solidFill>
                <a:latin typeface="Calibri" panose="020F0502020204030204" pitchFamily="34" charset="0"/>
                <a:cs typeface="Times New Roman" charset="0"/>
              </a:rPr>
              <a:t>Il y a ≈ </a:t>
            </a:r>
            <a:r>
              <a:rPr lang="fr-FR" sz="2800" b="1" dirty="0" smtClean="0">
                <a:solidFill>
                  <a:srgbClr val="FFFF00"/>
                </a:solidFill>
                <a:latin typeface="Calibri" panose="020F0502020204030204" pitchFamily="34" charset="0"/>
                <a:cs typeface="Times New Roman" charset="0"/>
              </a:rPr>
              <a:t>750-800 </a:t>
            </a:r>
            <a:r>
              <a:rPr lang="fr-FR" sz="2800" b="1" dirty="0">
                <a:solidFill>
                  <a:srgbClr val="FFFF00"/>
                </a:solidFill>
                <a:latin typeface="Calibri" panose="020F0502020204030204" pitchFamily="34" charset="0"/>
                <a:cs typeface="Times New Roman" charset="0"/>
              </a:rPr>
              <a:t>Ma, les continents</a:t>
            </a:r>
            <a:endParaRPr lang="fr-FR" sz="2800" dirty="0"/>
          </a:p>
        </p:txBody>
      </p:sp>
      <p:sp>
        <p:nvSpPr>
          <p:cNvPr id="4" name="Rectangle 3"/>
          <p:cNvSpPr/>
          <p:nvPr/>
        </p:nvSpPr>
        <p:spPr>
          <a:xfrm>
            <a:off x="1403648" y="980728"/>
            <a:ext cx="1332148"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1619672" y="980728"/>
            <a:ext cx="1368152" cy="369332"/>
          </a:xfrm>
          <a:prstGeom prst="rect">
            <a:avLst/>
          </a:prstGeom>
          <a:noFill/>
        </p:spPr>
        <p:txBody>
          <a:bodyPr wrap="square" rtlCol="0">
            <a:spAutoFit/>
          </a:bodyPr>
          <a:lstStyle/>
          <a:p>
            <a:r>
              <a:rPr lang="fr-FR" b="1" dirty="0" smtClean="0"/>
              <a:t>750 Ma</a:t>
            </a:r>
            <a:endParaRPr lang="fr-FR" b="1" dirty="0"/>
          </a:p>
        </p:txBody>
      </p:sp>
      <p:sp>
        <p:nvSpPr>
          <p:cNvPr id="5" name="ZoneTexte 4"/>
          <p:cNvSpPr txBox="1"/>
          <p:nvPr/>
        </p:nvSpPr>
        <p:spPr>
          <a:xfrm>
            <a:off x="3347864" y="5877272"/>
            <a:ext cx="5760640" cy="1384995"/>
          </a:xfrm>
          <a:prstGeom prst="rect">
            <a:avLst/>
          </a:prstGeom>
          <a:noFill/>
        </p:spPr>
        <p:txBody>
          <a:bodyPr wrap="square" rtlCol="0">
            <a:spAutoFit/>
          </a:bodyPr>
          <a:lstStyle/>
          <a:p>
            <a:pPr algn="r"/>
            <a:r>
              <a:rPr lang="fr-FR" sz="2800" b="1" dirty="0">
                <a:solidFill>
                  <a:srgbClr val="FFFF00"/>
                </a:solidFill>
                <a:latin typeface="Calibri" panose="020F0502020204030204" pitchFamily="34" charset="0"/>
                <a:cs typeface="Times New Roman" charset="0"/>
              </a:rPr>
              <a:t>documentée </a:t>
            </a:r>
            <a:r>
              <a:rPr lang="fr-FR" sz="2800" b="1" dirty="0" err="1" smtClean="0">
                <a:solidFill>
                  <a:srgbClr val="FFFF00"/>
                </a:solidFill>
                <a:latin typeface="Calibri" panose="020F0502020204030204" pitchFamily="34" charset="0"/>
                <a:cs typeface="Times New Roman" charset="0"/>
              </a:rPr>
              <a:t>paléontologiquement</a:t>
            </a:r>
            <a:r>
              <a:rPr lang="fr-FR" sz="2800" b="1" dirty="0" smtClean="0">
                <a:solidFill>
                  <a:srgbClr val="FFFF00"/>
                </a:solidFill>
                <a:latin typeface="Calibri" panose="020F0502020204030204" pitchFamily="34" charset="0"/>
                <a:cs typeface="Times New Roman" charset="0"/>
              </a:rPr>
              <a:t> </a:t>
            </a:r>
          </a:p>
          <a:p>
            <a:pPr algn="r"/>
            <a:r>
              <a:rPr lang="fr-FR" sz="2800" b="1" dirty="0" smtClean="0">
                <a:solidFill>
                  <a:srgbClr val="FFFF00"/>
                </a:solidFill>
                <a:latin typeface="Calibri" panose="020F0502020204030204" pitchFamily="34" charset="0"/>
                <a:cs typeface="Times New Roman" charset="0"/>
              </a:rPr>
              <a:t>parlant</a:t>
            </a:r>
            <a:r>
              <a:rPr lang="fr-FR" sz="2800" b="1" dirty="0">
                <a:solidFill>
                  <a:srgbClr val="FFFF00"/>
                </a:solidFill>
                <a:latin typeface="Calibri" panose="020F0502020204030204" pitchFamily="34" charset="0"/>
                <a:cs typeface="Times New Roman" charset="0"/>
              </a:rPr>
              <a:t>.</a:t>
            </a:r>
          </a:p>
          <a:p>
            <a:pPr algn="r"/>
            <a:endParaRPr lang="fr-FR" sz="2800" dirty="0"/>
          </a:p>
        </p:txBody>
      </p:sp>
    </p:spTree>
    <p:extLst>
      <p:ext uri="{BB962C8B-B14F-4D97-AF65-F5344CB8AC3E}">
        <p14:creationId xmlns:p14="http://schemas.microsoft.com/office/powerpoint/2010/main" val="25756297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0163"/>
            <a:ext cx="4248472" cy="4642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0" y="4653136"/>
            <a:ext cx="9372108" cy="2246769"/>
          </a:xfrm>
          <a:prstGeom prst="rect">
            <a:avLst/>
          </a:prstGeom>
          <a:noFill/>
        </p:spPr>
        <p:txBody>
          <a:bodyPr wrap="square" rtlCol="0">
            <a:spAutoFit/>
          </a:bodyPr>
          <a:lstStyle/>
          <a:p>
            <a:r>
              <a:rPr lang="fr-FR" sz="2800" b="1" dirty="0" smtClean="0">
                <a:solidFill>
                  <a:srgbClr val="FFFF00"/>
                </a:solidFill>
              </a:rPr>
              <a:t>Vers -720 Ma, cette </a:t>
            </a:r>
            <a:r>
              <a:rPr lang="fr-FR" sz="2800" b="1" dirty="0" err="1" smtClean="0">
                <a:solidFill>
                  <a:srgbClr val="FFFF00"/>
                </a:solidFill>
              </a:rPr>
              <a:t>Rodinia</a:t>
            </a:r>
            <a:r>
              <a:rPr lang="fr-FR" sz="2800" b="1" dirty="0" smtClean="0">
                <a:solidFill>
                  <a:srgbClr val="FFFF00"/>
                </a:solidFill>
              </a:rPr>
              <a:t> commence à se disloquer. Les vastes affleurements de basaltes se retrouvent  « près » de la mer, et en position intertropicale, en climat plus humide. Ils sont la proie de l’altération. Or l’altération des basaltes libère beaucoup de calcium qui fixe le CO</a:t>
            </a:r>
            <a:r>
              <a:rPr lang="fr-FR" sz="2800" b="1" baseline="-25000" dirty="0" smtClean="0">
                <a:solidFill>
                  <a:srgbClr val="FFFF00"/>
                </a:solidFill>
              </a:rPr>
              <a:t>2</a:t>
            </a:r>
            <a:r>
              <a:rPr lang="fr-FR" sz="2800" b="1" dirty="0" smtClean="0">
                <a:solidFill>
                  <a:srgbClr val="FFFF00"/>
                </a:solidFill>
              </a:rPr>
              <a:t> pour faire du calcaire.</a:t>
            </a:r>
            <a:endParaRPr lang="fr-FR" sz="2800" b="1" dirty="0">
              <a:solidFill>
                <a:srgbClr val="FFFF00"/>
              </a:solidFill>
            </a:endParaRPr>
          </a:p>
        </p:txBody>
      </p:sp>
      <p:sp>
        <p:nvSpPr>
          <p:cNvPr id="4" name="Rectangle 3"/>
          <p:cNvSpPr/>
          <p:nvPr/>
        </p:nvSpPr>
        <p:spPr>
          <a:xfrm>
            <a:off x="3563888" y="-27384"/>
            <a:ext cx="2016225" cy="315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3707904" y="44624"/>
            <a:ext cx="1368152" cy="369332"/>
          </a:xfrm>
          <a:prstGeom prst="rect">
            <a:avLst/>
          </a:prstGeom>
          <a:noFill/>
        </p:spPr>
        <p:txBody>
          <a:bodyPr wrap="square" rtlCol="0">
            <a:spAutoFit/>
          </a:bodyPr>
          <a:lstStyle/>
          <a:p>
            <a:r>
              <a:rPr lang="fr-FR" b="1" dirty="0" smtClean="0"/>
              <a:t>720 Ma</a:t>
            </a:r>
            <a:endParaRPr lang="fr-FR" b="1" dirty="0"/>
          </a:p>
        </p:txBody>
      </p:sp>
    </p:spTree>
    <p:extLst>
      <p:ext uri="{BB962C8B-B14F-4D97-AF65-F5344CB8AC3E}">
        <p14:creationId xmlns:p14="http://schemas.microsoft.com/office/powerpoint/2010/main" val="41942403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7384"/>
            <a:ext cx="9144000" cy="3323987"/>
          </a:xfrm>
          <a:prstGeom prst="rect">
            <a:avLst/>
          </a:prstGeom>
          <a:noFill/>
        </p:spPr>
        <p:txBody>
          <a:bodyPr wrap="square" rtlCol="0">
            <a:spAutoFit/>
          </a:bodyPr>
          <a:lstStyle/>
          <a:p>
            <a:r>
              <a:rPr lang="fr-FR" sz="3000" b="1" dirty="0" smtClean="0">
                <a:solidFill>
                  <a:srgbClr val="FFFF00"/>
                </a:solidFill>
              </a:rPr>
              <a:t>L’altération « pompe » d’autant mieux le CO</a:t>
            </a:r>
            <a:r>
              <a:rPr lang="fr-FR" sz="3000" b="1" baseline="-25000" dirty="0" smtClean="0">
                <a:solidFill>
                  <a:srgbClr val="FFFF00"/>
                </a:solidFill>
              </a:rPr>
              <a:t>2</a:t>
            </a:r>
            <a:r>
              <a:rPr lang="fr-FR" sz="3000" b="1" dirty="0" smtClean="0">
                <a:solidFill>
                  <a:srgbClr val="FFFF00"/>
                </a:solidFill>
              </a:rPr>
              <a:t> que la roche est riche en silicates calcique (plagioclases, pyroxènes, amphiboles …). L’altération d’un basalte « pompe » plus de CO</a:t>
            </a:r>
            <a:r>
              <a:rPr lang="fr-FR" sz="3000" b="1" baseline="-25000" dirty="0" smtClean="0">
                <a:solidFill>
                  <a:srgbClr val="FFFF00"/>
                </a:solidFill>
              </a:rPr>
              <a:t>2</a:t>
            </a:r>
            <a:r>
              <a:rPr lang="fr-FR" sz="3000" b="1" dirty="0" smtClean="0">
                <a:solidFill>
                  <a:srgbClr val="FFFF00"/>
                </a:solidFill>
              </a:rPr>
              <a:t> que l’altération d’un granite</a:t>
            </a:r>
            <a:r>
              <a:rPr lang="fr-FR" sz="3000" b="1" dirty="0">
                <a:solidFill>
                  <a:srgbClr val="FFFF00"/>
                </a:solidFill>
              </a:rPr>
              <a:t> </a:t>
            </a:r>
            <a:r>
              <a:rPr lang="fr-FR" sz="3000" b="1" dirty="0" smtClean="0">
                <a:solidFill>
                  <a:srgbClr val="FFFF00"/>
                </a:solidFill>
              </a:rPr>
              <a:t>et autres roches</a:t>
            </a:r>
          </a:p>
          <a:p>
            <a:r>
              <a:rPr lang="fr-FR" sz="3000" b="1" dirty="0">
                <a:solidFill>
                  <a:srgbClr val="FFFF00"/>
                </a:solidFill>
              </a:rPr>
              <a:t>c</a:t>
            </a:r>
            <a:r>
              <a:rPr lang="fr-FR" sz="3000" b="1" dirty="0" smtClean="0">
                <a:solidFill>
                  <a:srgbClr val="FFFF00"/>
                </a:solidFill>
              </a:rPr>
              <a:t>lassiques des</a:t>
            </a:r>
          </a:p>
          <a:p>
            <a:r>
              <a:rPr lang="fr-FR" sz="3000" b="1" dirty="0">
                <a:solidFill>
                  <a:srgbClr val="FFFF00"/>
                </a:solidFill>
              </a:rPr>
              <a:t>c</a:t>
            </a:r>
            <a:r>
              <a:rPr lang="fr-FR" sz="3000" b="1" dirty="0" smtClean="0">
                <a:solidFill>
                  <a:srgbClr val="FFFF00"/>
                </a:solidFill>
              </a:rPr>
              <a:t>ontinents. </a:t>
            </a:r>
            <a:endParaRPr lang="fr-FR" sz="3000" b="1" dirty="0">
              <a:solidFill>
                <a:srgbClr val="FFFF00"/>
              </a:solidFill>
            </a:endParaRPr>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1916832"/>
            <a:ext cx="6102289" cy="4941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67551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12281"/>
            <a:ext cx="8856984" cy="4528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13648" y="5157192"/>
            <a:ext cx="9130352" cy="1569660"/>
          </a:xfrm>
          <a:prstGeom prst="rect">
            <a:avLst/>
          </a:prstGeom>
          <a:noFill/>
        </p:spPr>
        <p:txBody>
          <a:bodyPr wrap="square" rtlCol="0">
            <a:spAutoFit/>
          </a:bodyPr>
          <a:lstStyle/>
          <a:p>
            <a:r>
              <a:rPr lang="fr-FR" sz="3200" b="1" dirty="0" smtClean="0">
                <a:solidFill>
                  <a:srgbClr val="FFFF00"/>
                </a:solidFill>
              </a:rPr>
              <a:t>Si on compare à la Terre actuelle avec cette Terre à    -240 Ma, deux changements manifestes : la position des continents et l’absence de glace aux pôles.  </a:t>
            </a:r>
            <a:endParaRPr lang="fr-FR" sz="3200" b="1" dirty="0">
              <a:solidFill>
                <a:srgbClr val="FFFF00"/>
              </a:solidFill>
            </a:endParaRPr>
          </a:p>
        </p:txBody>
      </p:sp>
      <p:sp>
        <p:nvSpPr>
          <p:cNvPr id="5" name="ZoneTexte 4"/>
          <p:cNvSpPr txBox="1"/>
          <p:nvPr/>
        </p:nvSpPr>
        <p:spPr>
          <a:xfrm>
            <a:off x="179512" y="87015"/>
            <a:ext cx="2088232" cy="461665"/>
          </a:xfrm>
          <a:prstGeom prst="rect">
            <a:avLst/>
          </a:prstGeom>
          <a:solidFill>
            <a:schemeClr val="tx1"/>
          </a:solidFill>
        </p:spPr>
        <p:txBody>
          <a:bodyPr wrap="square" rtlCol="0">
            <a:spAutoFit/>
          </a:bodyPr>
          <a:lstStyle/>
          <a:p>
            <a:r>
              <a:rPr lang="fr-FR" sz="2400" b="1" dirty="0" smtClean="0">
                <a:solidFill>
                  <a:schemeClr val="bg1"/>
                </a:solidFill>
              </a:rPr>
              <a:t>Trias, -230 Ma </a:t>
            </a:r>
            <a:endParaRPr lang="fr-FR" sz="2400" b="1" dirty="0">
              <a:solidFill>
                <a:schemeClr val="bg1"/>
              </a:solidFill>
            </a:endParaRPr>
          </a:p>
        </p:txBody>
      </p:sp>
    </p:spTree>
    <p:extLst>
      <p:ext uri="{BB962C8B-B14F-4D97-AF65-F5344CB8AC3E}">
        <p14:creationId xmlns:p14="http://schemas.microsoft.com/office/powerpoint/2010/main" val="33789820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3" y="1268759"/>
            <a:ext cx="4032448" cy="231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5496" y="4638615"/>
            <a:ext cx="8892480" cy="2246769"/>
          </a:xfrm>
          <a:prstGeom prst="rect">
            <a:avLst/>
          </a:prstGeom>
        </p:spPr>
        <p:txBody>
          <a:bodyPr wrap="square">
            <a:spAutoFit/>
          </a:bodyPr>
          <a:lstStyle/>
          <a:p>
            <a:r>
              <a:rPr lang="fr-FR" sz="2800" b="1" dirty="0">
                <a:solidFill>
                  <a:srgbClr val="FFFF00"/>
                </a:solidFill>
                <a:latin typeface="Calibri" panose="020F0502020204030204" pitchFamily="34" charset="0"/>
                <a:cs typeface="Times New Roman" charset="0"/>
              </a:rPr>
              <a:t>Augmentation de l’altération</a:t>
            </a:r>
            <a:r>
              <a:rPr lang="fr-FR" sz="2800" dirty="0">
                <a:solidFill>
                  <a:srgbClr val="FFFFFF"/>
                </a:solidFill>
                <a:latin typeface="Calibri" panose="020F0502020204030204" pitchFamily="34" charset="0"/>
                <a:cs typeface="Times New Roman" charset="0"/>
              </a:rPr>
              <a:t> </a:t>
            </a:r>
            <a:r>
              <a:rPr lang="fr-FR" sz="2800" b="1" dirty="0">
                <a:solidFill>
                  <a:srgbClr val="FFFF00"/>
                </a:solidFill>
                <a:latin typeface="Calibri" panose="020F0502020204030204" pitchFamily="34" charset="0"/>
                <a:cs typeface="Times New Roman" charset="0"/>
                <a:sym typeface="Wingdings" pitchFamily="2" charset="2"/>
              </a:rPr>
              <a:t> augmentation de la pompe à CO</a:t>
            </a:r>
            <a:r>
              <a:rPr lang="fr-FR" sz="2800" b="1" baseline="-25000" dirty="0">
                <a:solidFill>
                  <a:srgbClr val="FFFF00"/>
                </a:solidFill>
                <a:latin typeface="Calibri" panose="020F0502020204030204" pitchFamily="34" charset="0"/>
                <a:cs typeface="Times New Roman" charset="0"/>
                <a:sym typeface="Wingdings" pitchFamily="2" charset="2"/>
              </a:rPr>
              <a:t>2</a:t>
            </a:r>
            <a:r>
              <a:rPr lang="fr-FR" sz="2800" b="1" dirty="0">
                <a:solidFill>
                  <a:srgbClr val="FFFF00"/>
                </a:solidFill>
                <a:latin typeface="Calibri" panose="020F0502020204030204" pitchFamily="34" charset="0"/>
                <a:cs typeface="Times New Roman" charset="0"/>
                <a:sym typeface="Wingdings" pitchFamily="2" charset="2"/>
              </a:rPr>
              <a:t>, baisse du CO</a:t>
            </a:r>
            <a:r>
              <a:rPr lang="fr-FR" sz="2800" b="1" baseline="-25000" dirty="0">
                <a:solidFill>
                  <a:srgbClr val="FFFF00"/>
                </a:solidFill>
                <a:latin typeface="Calibri" panose="020F0502020204030204" pitchFamily="34" charset="0"/>
                <a:cs typeface="Times New Roman" charset="0"/>
                <a:sym typeface="Wingdings" pitchFamily="2" charset="2"/>
              </a:rPr>
              <a:t>2</a:t>
            </a:r>
            <a:r>
              <a:rPr lang="fr-FR" sz="2800" b="1" dirty="0">
                <a:solidFill>
                  <a:srgbClr val="FFFF00"/>
                </a:solidFill>
                <a:latin typeface="Calibri" panose="020F0502020204030204" pitchFamily="34" charset="0"/>
                <a:cs typeface="Times New Roman" charset="0"/>
                <a:sym typeface="Wingdings" pitchFamily="2" charset="2"/>
              </a:rPr>
              <a:t> atmosphérique, baisse de l’effet de </a:t>
            </a:r>
            <a:r>
              <a:rPr lang="fr-FR" sz="2800" b="1" dirty="0" smtClean="0">
                <a:solidFill>
                  <a:srgbClr val="FFFF00"/>
                </a:solidFill>
                <a:latin typeface="Calibri" panose="020F0502020204030204" pitchFamily="34" charset="0"/>
                <a:cs typeface="Times New Roman" charset="0"/>
                <a:sym typeface="Wingdings" pitchFamily="2" charset="2"/>
              </a:rPr>
              <a:t>serre et de la température, </a:t>
            </a:r>
            <a:r>
              <a:rPr lang="fr-FR" sz="2800" b="1" dirty="0">
                <a:solidFill>
                  <a:srgbClr val="FFFF00"/>
                </a:solidFill>
                <a:latin typeface="Calibri" panose="020F0502020204030204" pitchFamily="34" charset="0"/>
                <a:cs typeface="Times New Roman" charset="0"/>
                <a:sym typeface="Wingdings" pitchFamily="2" charset="2"/>
              </a:rPr>
              <a:t>et le phénomène s’emballe, car une fois que les glaciations ont dépassé une certaine ampleur, l’effet albédo prend le </a:t>
            </a:r>
            <a:r>
              <a:rPr lang="fr-FR" sz="2800" b="1" dirty="0" smtClean="0">
                <a:solidFill>
                  <a:srgbClr val="FFFF00"/>
                </a:solidFill>
                <a:latin typeface="Calibri" panose="020F0502020204030204" pitchFamily="34" charset="0"/>
                <a:cs typeface="Times New Roman" charset="0"/>
                <a:sym typeface="Wingdings" pitchFamily="2" charset="2"/>
              </a:rPr>
              <a:t>dessus.</a:t>
            </a:r>
            <a:endParaRPr lang="fr-FR" sz="2800" b="1" dirty="0">
              <a:solidFill>
                <a:srgbClr val="FFFF00"/>
              </a:solidFill>
            </a:endParaRP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0163"/>
            <a:ext cx="4248472" cy="4642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563888" y="16849"/>
            <a:ext cx="2016225" cy="315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3707904" y="44624"/>
            <a:ext cx="1368152" cy="369332"/>
          </a:xfrm>
          <a:prstGeom prst="rect">
            <a:avLst/>
          </a:prstGeom>
          <a:noFill/>
        </p:spPr>
        <p:txBody>
          <a:bodyPr wrap="square" rtlCol="0">
            <a:spAutoFit/>
          </a:bodyPr>
          <a:lstStyle/>
          <a:p>
            <a:r>
              <a:rPr lang="fr-FR" b="1" dirty="0" smtClean="0"/>
              <a:t>700 Ma</a:t>
            </a:r>
            <a:endParaRPr lang="fr-FR" b="1" dirty="0"/>
          </a:p>
        </p:txBody>
      </p:sp>
    </p:spTree>
    <p:extLst>
      <p:ext uri="{BB962C8B-B14F-4D97-AF65-F5344CB8AC3E}">
        <p14:creationId xmlns:p14="http://schemas.microsoft.com/office/powerpoint/2010/main" val="24104631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4624"/>
            <a:ext cx="9252520" cy="1877437"/>
          </a:xfrm>
          <a:prstGeom prst="rect">
            <a:avLst/>
          </a:prstGeom>
        </p:spPr>
        <p:txBody>
          <a:bodyPr wrap="square">
            <a:spAutoFit/>
          </a:bodyPr>
          <a:lstStyle/>
          <a:p>
            <a:pPr>
              <a:spcBef>
                <a:spcPct val="50000"/>
              </a:spcBef>
            </a:pPr>
            <a:r>
              <a:rPr lang="fr-FR" sz="2900" b="1" dirty="0" smtClean="0">
                <a:solidFill>
                  <a:srgbClr val="FFFF00"/>
                </a:solidFill>
              </a:rPr>
              <a:t>Comment est-on sorti de cette Terre « boule de neige » ? Une terre blanche renvoie vers l’espace toute l’énergie reçue du soleil et le froid aurait dû durer éternellement. Mais à </a:t>
            </a:r>
            <a:r>
              <a:rPr lang="fr-FR" sz="2900" b="1" dirty="0">
                <a:solidFill>
                  <a:srgbClr val="FFFF00"/>
                </a:solidFill>
              </a:rPr>
              <a:t>cette époque, dans le cycle du C, tout </a:t>
            </a:r>
            <a:r>
              <a:rPr lang="fr-FR" sz="2900" b="1" dirty="0" smtClean="0">
                <a:solidFill>
                  <a:srgbClr val="FFFF00"/>
                </a:solidFill>
              </a:rPr>
              <a:t>était «figés». </a:t>
            </a:r>
            <a:r>
              <a:rPr lang="fr-FR" sz="2900" b="1" dirty="0">
                <a:solidFill>
                  <a:srgbClr val="FFFF00"/>
                </a:solidFill>
              </a:rPr>
              <a:t> </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132856"/>
            <a:ext cx="7511657" cy="4709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95013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4624"/>
            <a:ext cx="9144000" cy="1569660"/>
          </a:xfrm>
          <a:prstGeom prst="rect">
            <a:avLst/>
          </a:prstGeom>
        </p:spPr>
        <p:txBody>
          <a:bodyPr wrap="square">
            <a:spAutoFit/>
          </a:bodyPr>
          <a:lstStyle/>
          <a:p>
            <a:pPr>
              <a:spcBef>
                <a:spcPct val="50000"/>
              </a:spcBef>
            </a:pPr>
            <a:r>
              <a:rPr lang="fr-FR" sz="3200" b="1" dirty="0">
                <a:solidFill>
                  <a:srgbClr val="FFFF00"/>
                </a:solidFill>
              </a:rPr>
              <a:t>A cette époque, dans le cycle du C, tout </a:t>
            </a:r>
            <a:r>
              <a:rPr lang="fr-FR" sz="3200" b="1" dirty="0" smtClean="0">
                <a:solidFill>
                  <a:srgbClr val="FFFF00"/>
                </a:solidFill>
              </a:rPr>
              <a:t>était </a:t>
            </a:r>
            <a:r>
              <a:rPr lang="fr-FR" sz="3200" b="1" dirty="0">
                <a:solidFill>
                  <a:srgbClr val="FFFF00"/>
                </a:solidFill>
              </a:rPr>
              <a:t>« figés ».</a:t>
            </a:r>
            <a:r>
              <a:rPr lang="fr-FR" sz="3200" b="1" dirty="0" smtClean="0">
                <a:solidFill>
                  <a:srgbClr val="FFFF00"/>
                </a:solidFill>
              </a:rPr>
              <a:t> Presque toutes les flèches étaient </a:t>
            </a:r>
            <a:r>
              <a:rPr lang="fr-FR" sz="3200" b="1" dirty="0" err="1" smtClean="0">
                <a:solidFill>
                  <a:srgbClr val="FFFF00"/>
                </a:solidFill>
              </a:rPr>
              <a:t>sub</a:t>
            </a:r>
            <a:r>
              <a:rPr lang="fr-FR" sz="3200" b="1" dirty="0" smtClean="0">
                <a:solidFill>
                  <a:srgbClr val="FFFF00"/>
                </a:solidFill>
              </a:rPr>
              <a:t>-nulles, sauf …</a:t>
            </a:r>
            <a:endParaRPr lang="fr-FR" sz="2800" b="1" dirty="0">
              <a:solidFill>
                <a:srgbClr val="FFFF00"/>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132856"/>
            <a:ext cx="7511657" cy="4709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1115616" y="2804735"/>
            <a:ext cx="576064" cy="1200329"/>
          </a:xfrm>
          <a:prstGeom prst="rect">
            <a:avLst/>
          </a:prstGeom>
          <a:noFill/>
        </p:spPr>
        <p:txBody>
          <a:bodyPr wrap="square" rtlCol="0">
            <a:spAutoFit/>
          </a:bodyPr>
          <a:lstStyle/>
          <a:p>
            <a:r>
              <a:rPr lang="fr-FR" sz="7200" b="1" dirty="0" smtClean="0">
                <a:solidFill>
                  <a:srgbClr val="FF0000"/>
                </a:solidFill>
              </a:rPr>
              <a:t>X</a:t>
            </a:r>
            <a:endParaRPr lang="fr-FR" sz="7200" b="1" dirty="0">
              <a:solidFill>
                <a:srgbClr val="FF0000"/>
              </a:solidFill>
            </a:endParaRPr>
          </a:p>
        </p:txBody>
      </p:sp>
      <p:sp>
        <p:nvSpPr>
          <p:cNvPr id="5" name="ZoneTexte 4"/>
          <p:cNvSpPr txBox="1"/>
          <p:nvPr/>
        </p:nvSpPr>
        <p:spPr>
          <a:xfrm>
            <a:off x="1907704" y="2732727"/>
            <a:ext cx="576064" cy="1200329"/>
          </a:xfrm>
          <a:prstGeom prst="rect">
            <a:avLst/>
          </a:prstGeom>
          <a:noFill/>
        </p:spPr>
        <p:txBody>
          <a:bodyPr wrap="square" rtlCol="0">
            <a:spAutoFit/>
          </a:bodyPr>
          <a:lstStyle/>
          <a:p>
            <a:r>
              <a:rPr lang="fr-FR" sz="7200" b="1" dirty="0" smtClean="0">
                <a:solidFill>
                  <a:srgbClr val="FF0000"/>
                </a:solidFill>
              </a:rPr>
              <a:t>X</a:t>
            </a:r>
            <a:endParaRPr lang="fr-FR" sz="7200" b="1" dirty="0">
              <a:solidFill>
                <a:srgbClr val="FF0000"/>
              </a:solidFill>
            </a:endParaRPr>
          </a:p>
        </p:txBody>
      </p:sp>
      <p:sp>
        <p:nvSpPr>
          <p:cNvPr id="6" name="ZoneTexte 5"/>
          <p:cNvSpPr txBox="1"/>
          <p:nvPr/>
        </p:nvSpPr>
        <p:spPr>
          <a:xfrm>
            <a:off x="3347864" y="2228671"/>
            <a:ext cx="576064" cy="1200329"/>
          </a:xfrm>
          <a:prstGeom prst="rect">
            <a:avLst/>
          </a:prstGeom>
          <a:noFill/>
        </p:spPr>
        <p:txBody>
          <a:bodyPr wrap="square" rtlCol="0">
            <a:spAutoFit/>
          </a:bodyPr>
          <a:lstStyle/>
          <a:p>
            <a:r>
              <a:rPr lang="fr-FR" sz="7200" b="1" dirty="0" smtClean="0">
                <a:solidFill>
                  <a:srgbClr val="FF0000"/>
                </a:solidFill>
              </a:rPr>
              <a:t>X</a:t>
            </a:r>
            <a:endParaRPr lang="fr-FR" sz="7200" b="1" dirty="0">
              <a:solidFill>
                <a:srgbClr val="FF0000"/>
              </a:solidFill>
            </a:endParaRPr>
          </a:p>
        </p:txBody>
      </p:sp>
      <p:sp>
        <p:nvSpPr>
          <p:cNvPr id="7" name="ZoneTexte 6"/>
          <p:cNvSpPr txBox="1"/>
          <p:nvPr/>
        </p:nvSpPr>
        <p:spPr>
          <a:xfrm>
            <a:off x="3779912" y="2732727"/>
            <a:ext cx="515702" cy="1200329"/>
          </a:xfrm>
          <a:prstGeom prst="rect">
            <a:avLst/>
          </a:prstGeom>
          <a:noFill/>
        </p:spPr>
        <p:txBody>
          <a:bodyPr wrap="square" rtlCol="0">
            <a:spAutoFit/>
          </a:bodyPr>
          <a:lstStyle/>
          <a:p>
            <a:r>
              <a:rPr lang="fr-FR" sz="7200" b="1" dirty="0" smtClean="0">
                <a:solidFill>
                  <a:srgbClr val="FF0000"/>
                </a:solidFill>
              </a:rPr>
              <a:t>X</a:t>
            </a:r>
            <a:endParaRPr lang="fr-FR" sz="7200" b="1" dirty="0">
              <a:solidFill>
                <a:srgbClr val="FF0000"/>
              </a:solidFill>
            </a:endParaRPr>
          </a:p>
        </p:txBody>
      </p:sp>
      <p:sp>
        <p:nvSpPr>
          <p:cNvPr id="8" name="ZoneTexte 7"/>
          <p:cNvSpPr txBox="1"/>
          <p:nvPr/>
        </p:nvSpPr>
        <p:spPr>
          <a:xfrm>
            <a:off x="971600" y="4902259"/>
            <a:ext cx="576064" cy="830997"/>
          </a:xfrm>
          <a:prstGeom prst="rect">
            <a:avLst/>
          </a:prstGeom>
          <a:noFill/>
        </p:spPr>
        <p:txBody>
          <a:bodyPr wrap="square" rtlCol="0">
            <a:spAutoFit/>
          </a:bodyPr>
          <a:lstStyle/>
          <a:p>
            <a:r>
              <a:rPr lang="fr-FR" sz="4800" b="1" dirty="0" smtClean="0">
                <a:solidFill>
                  <a:srgbClr val="FF0000"/>
                </a:solidFill>
              </a:rPr>
              <a:t>X</a:t>
            </a:r>
            <a:endParaRPr lang="fr-FR" sz="4800" b="1" dirty="0">
              <a:solidFill>
                <a:srgbClr val="FF0000"/>
              </a:solidFill>
            </a:endParaRPr>
          </a:p>
        </p:txBody>
      </p:sp>
      <p:sp>
        <p:nvSpPr>
          <p:cNvPr id="9" name="ZoneTexte 8"/>
          <p:cNvSpPr txBox="1"/>
          <p:nvPr/>
        </p:nvSpPr>
        <p:spPr>
          <a:xfrm>
            <a:off x="1403648" y="4902259"/>
            <a:ext cx="576064" cy="830997"/>
          </a:xfrm>
          <a:prstGeom prst="rect">
            <a:avLst/>
          </a:prstGeom>
          <a:noFill/>
        </p:spPr>
        <p:txBody>
          <a:bodyPr wrap="square" rtlCol="0">
            <a:spAutoFit/>
          </a:bodyPr>
          <a:lstStyle/>
          <a:p>
            <a:r>
              <a:rPr lang="fr-FR" sz="4800" b="1" dirty="0" smtClean="0">
                <a:solidFill>
                  <a:srgbClr val="FF0000"/>
                </a:solidFill>
              </a:rPr>
              <a:t>X</a:t>
            </a:r>
            <a:endParaRPr lang="fr-FR" sz="4800" b="1" dirty="0">
              <a:solidFill>
                <a:srgbClr val="FF0000"/>
              </a:solidFill>
            </a:endParaRPr>
          </a:p>
        </p:txBody>
      </p:sp>
      <p:sp>
        <p:nvSpPr>
          <p:cNvPr id="10" name="ZoneTexte 9"/>
          <p:cNvSpPr txBox="1"/>
          <p:nvPr/>
        </p:nvSpPr>
        <p:spPr>
          <a:xfrm>
            <a:off x="2051720" y="4974267"/>
            <a:ext cx="576064" cy="830997"/>
          </a:xfrm>
          <a:prstGeom prst="rect">
            <a:avLst/>
          </a:prstGeom>
          <a:noFill/>
        </p:spPr>
        <p:txBody>
          <a:bodyPr wrap="square" rtlCol="0">
            <a:spAutoFit/>
          </a:bodyPr>
          <a:lstStyle/>
          <a:p>
            <a:r>
              <a:rPr lang="fr-FR" sz="4800" b="1" dirty="0" smtClean="0">
                <a:solidFill>
                  <a:srgbClr val="FF0000"/>
                </a:solidFill>
              </a:rPr>
              <a:t>X</a:t>
            </a:r>
            <a:endParaRPr lang="fr-FR" sz="4800" b="1" dirty="0">
              <a:solidFill>
                <a:srgbClr val="FF0000"/>
              </a:solidFill>
            </a:endParaRPr>
          </a:p>
        </p:txBody>
      </p:sp>
      <p:sp>
        <p:nvSpPr>
          <p:cNvPr id="11" name="ZoneTexte 10"/>
          <p:cNvSpPr txBox="1"/>
          <p:nvPr/>
        </p:nvSpPr>
        <p:spPr>
          <a:xfrm>
            <a:off x="5220072" y="4758243"/>
            <a:ext cx="576064" cy="830997"/>
          </a:xfrm>
          <a:prstGeom prst="rect">
            <a:avLst/>
          </a:prstGeom>
          <a:noFill/>
        </p:spPr>
        <p:txBody>
          <a:bodyPr wrap="square" rtlCol="0">
            <a:spAutoFit/>
          </a:bodyPr>
          <a:lstStyle/>
          <a:p>
            <a:r>
              <a:rPr lang="fr-FR" sz="4800" b="1" dirty="0" smtClean="0">
                <a:solidFill>
                  <a:srgbClr val="FF0000"/>
                </a:solidFill>
              </a:rPr>
              <a:t>X</a:t>
            </a:r>
            <a:endParaRPr lang="fr-FR" sz="4800" b="1" dirty="0">
              <a:solidFill>
                <a:srgbClr val="FF0000"/>
              </a:solidFill>
            </a:endParaRPr>
          </a:p>
        </p:txBody>
      </p:sp>
      <p:sp>
        <p:nvSpPr>
          <p:cNvPr id="12" name="ZoneTexte 11"/>
          <p:cNvSpPr txBox="1"/>
          <p:nvPr/>
        </p:nvSpPr>
        <p:spPr>
          <a:xfrm>
            <a:off x="7452320" y="4038163"/>
            <a:ext cx="576064" cy="830997"/>
          </a:xfrm>
          <a:prstGeom prst="rect">
            <a:avLst/>
          </a:prstGeom>
          <a:noFill/>
        </p:spPr>
        <p:txBody>
          <a:bodyPr wrap="square" rtlCol="0">
            <a:spAutoFit/>
          </a:bodyPr>
          <a:lstStyle/>
          <a:p>
            <a:r>
              <a:rPr lang="fr-FR" sz="4800" b="1" dirty="0" smtClean="0">
                <a:solidFill>
                  <a:srgbClr val="FF0000"/>
                </a:solidFill>
              </a:rPr>
              <a:t>X</a:t>
            </a:r>
            <a:endParaRPr lang="fr-FR" sz="4800" b="1" dirty="0">
              <a:solidFill>
                <a:srgbClr val="FF0000"/>
              </a:solidFill>
            </a:endParaRPr>
          </a:p>
        </p:txBody>
      </p:sp>
      <p:sp>
        <p:nvSpPr>
          <p:cNvPr id="13" name="ZoneTexte 12"/>
          <p:cNvSpPr txBox="1"/>
          <p:nvPr/>
        </p:nvSpPr>
        <p:spPr>
          <a:xfrm>
            <a:off x="3491880" y="3750131"/>
            <a:ext cx="576064" cy="830997"/>
          </a:xfrm>
          <a:prstGeom prst="rect">
            <a:avLst/>
          </a:prstGeom>
          <a:noFill/>
        </p:spPr>
        <p:txBody>
          <a:bodyPr wrap="square" rtlCol="0">
            <a:spAutoFit/>
          </a:bodyPr>
          <a:lstStyle/>
          <a:p>
            <a:r>
              <a:rPr lang="fr-FR" sz="4800" b="1" dirty="0" smtClean="0">
                <a:solidFill>
                  <a:srgbClr val="FF0000"/>
                </a:solidFill>
              </a:rPr>
              <a:t>X</a:t>
            </a:r>
            <a:endParaRPr lang="fr-FR" sz="4800" b="1" dirty="0">
              <a:solidFill>
                <a:srgbClr val="FF0000"/>
              </a:solidFill>
            </a:endParaRPr>
          </a:p>
        </p:txBody>
      </p:sp>
      <p:sp>
        <p:nvSpPr>
          <p:cNvPr id="14" name="ZoneTexte 13"/>
          <p:cNvSpPr txBox="1"/>
          <p:nvPr/>
        </p:nvSpPr>
        <p:spPr>
          <a:xfrm>
            <a:off x="3275856" y="1949931"/>
            <a:ext cx="576064" cy="830997"/>
          </a:xfrm>
          <a:prstGeom prst="rect">
            <a:avLst/>
          </a:prstGeom>
          <a:noFill/>
        </p:spPr>
        <p:txBody>
          <a:bodyPr wrap="square" rtlCol="0">
            <a:spAutoFit/>
          </a:bodyPr>
          <a:lstStyle/>
          <a:p>
            <a:r>
              <a:rPr lang="fr-FR" sz="4800" b="1" dirty="0" smtClean="0">
                <a:solidFill>
                  <a:srgbClr val="FF0000"/>
                </a:solidFill>
              </a:rPr>
              <a:t>X</a:t>
            </a:r>
            <a:endParaRPr lang="fr-FR" sz="4800" b="1" dirty="0">
              <a:solidFill>
                <a:srgbClr val="FF0000"/>
              </a:solidFill>
            </a:endParaRPr>
          </a:p>
        </p:txBody>
      </p:sp>
      <p:sp>
        <p:nvSpPr>
          <p:cNvPr id="15" name="ZoneTexte 14"/>
          <p:cNvSpPr txBox="1"/>
          <p:nvPr/>
        </p:nvSpPr>
        <p:spPr>
          <a:xfrm>
            <a:off x="4716016" y="3318083"/>
            <a:ext cx="576064" cy="830997"/>
          </a:xfrm>
          <a:prstGeom prst="rect">
            <a:avLst/>
          </a:prstGeom>
          <a:noFill/>
        </p:spPr>
        <p:txBody>
          <a:bodyPr wrap="square" rtlCol="0">
            <a:spAutoFit/>
          </a:bodyPr>
          <a:lstStyle/>
          <a:p>
            <a:r>
              <a:rPr lang="fr-FR" sz="4800" b="1" dirty="0" smtClean="0">
                <a:solidFill>
                  <a:srgbClr val="FF0000"/>
                </a:solidFill>
              </a:rPr>
              <a:t>X</a:t>
            </a:r>
            <a:endParaRPr lang="fr-FR" sz="4800" b="1" dirty="0">
              <a:solidFill>
                <a:srgbClr val="FF0000"/>
              </a:solidFill>
            </a:endParaRPr>
          </a:p>
        </p:txBody>
      </p:sp>
    </p:spTree>
    <p:extLst>
      <p:ext uri="{BB962C8B-B14F-4D97-AF65-F5344CB8AC3E}">
        <p14:creationId xmlns:p14="http://schemas.microsoft.com/office/powerpoint/2010/main" val="40761834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4624"/>
            <a:ext cx="9144000" cy="2062103"/>
          </a:xfrm>
          <a:prstGeom prst="rect">
            <a:avLst/>
          </a:prstGeom>
        </p:spPr>
        <p:txBody>
          <a:bodyPr wrap="square">
            <a:spAutoFit/>
          </a:bodyPr>
          <a:lstStyle/>
          <a:p>
            <a:pPr>
              <a:spcBef>
                <a:spcPct val="50000"/>
              </a:spcBef>
            </a:pPr>
            <a:r>
              <a:rPr lang="fr-FR" sz="3200" b="1" dirty="0">
                <a:solidFill>
                  <a:srgbClr val="FFFF00"/>
                </a:solidFill>
              </a:rPr>
              <a:t>A cette époque, dans le cycle du C, tout </a:t>
            </a:r>
            <a:r>
              <a:rPr lang="fr-FR" sz="3200" b="1" dirty="0" smtClean="0">
                <a:solidFill>
                  <a:srgbClr val="FFFF00"/>
                </a:solidFill>
              </a:rPr>
              <a:t>était </a:t>
            </a:r>
            <a:r>
              <a:rPr lang="fr-FR" sz="3200" b="1" dirty="0">
                <a:solidFill>
                  <a:srgbClr val="FFFF00"/>
                </a:solidFill>
              </a:rPr>
              <a:t>« figés ».</a:t>
            </a:r>
            <a:r>
              <a:rPr lang="fr-FR" sz="3200" b="1" dirty="0" smtClean="0">
                <a:solidFill>
                  <a:srgbClr val="FFFF00"/>
                </a:solidFill>
              </a:rPr>
              <a:t> Presque toutes les flèches étaient </a:t>
            </a:r>
            <a:r>
              <a:rPr lang="fr-FR" sz="3200" b="1" dirty="0" err="1" smtClean="0">
                <a:solidFill>
                  <a:srgbClr val="FFFF00"/>
                </a:solidFill>
              </a:rPr>
              <a:t>sub</a:t>
            </a:r>
            <a:r>
              <a:rPr lang="fr-FR" sz="3200" b="1" dirty="0" smtClean="0">
                <a:solidFill>
                  <a:srgbClr val="FFFF00"/>
                </a:solidFill>
              </a:rPr>
              <a:t>-nulles, sauf … le volcanisme qui nous a fait sortir de cette glaciation grâce à son CO</a:t>
            </a:r>
            <a:r>
              <a:rPr lang="fr-FR" sz="3200" b="1" baseline="-25000" dirty="0" smtClean="0">
                <a:solidFill>
                  <a:srgbClr val="FFFF00"/>
                </a:solidFill>
              </a:rPr>
              <a:t>2</a:t>
            </a:r>
            <a:r>
              <a:rPr lang="fr-FR" sz="3200" b="1" dirty="0" smtClean="0">
                <a:solidFill>
                  <a:srgbClr val="FFFF00"/>
                </a:solidFill>
              </a:rPr>
              <a:t> </a:t>
            </a:r>
            <a:r>
              <a:rPr lang="fr-FR" sz="2800" b="1" dirty="0" smtClean="0">
                <a:solidFill>
                  <a:srgbClr val="FFFF00"/>
                </a:solidFill>
              </a:rPr>
              <a:t>(merci l’effet de serre !). </a:t>
            </a:r>
            <a:endParaRPr lang="fr-FR" sz="2800" b="1" dirty="0">
              <a:solidFill>
                <a:srgbClr val="FFFF00"/>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132856"/>
            <a:ext cx="7511657" cy="4709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1115616" y="2804735"/>
            <a:ext cx="576064" cy="1200329"/>
          </a:xfrm>
          <a:prstGeom prst="rect">
            <a:avLst/>
          </a:prstGeom>
          <a:noFill/>
        </p:spPr>
        <p:txBody>
          <a:bodyPr wrap="square" rtlCol="0">
            <a:spAutoFit/>
          </a:bodyPr>
          <a:lstStyle/>
          <a:p>
            <a:r>
              <a:rPr lang="fr-FR" sz="7200" b="1" dirty="0" smtClean="0">
                <a:solidFill>
                  <a:srgbClr val="FF0000"/>
                </a:solidFill>
              </a:rPr>
              <a:t>X</a:t>
            </a:r>
            <a:endParaRPr lang="fr-FR" sz="7200" b="1" dirty="0">
              <a:solidFill>
                <a:srgbClr val="FF0000"/>
              </a:solidFill>
            </a:endParaRPr>
          </a:p>
        </p:txBody>
      </p:sp>
      <p:sp>
        <p:nvSpPr>
          <p:cNvPr id="5" name="ZoneTexte 4"/>
          <p:cNvSpPr txBox="1"/>
          <p:nvPr/>
        </p:nvSpPr>
        <p:spPr>
          <a:xfrm>
            <a:off x="1907704" y="2732727"/>
            <a:ext cx="576064" cy="1200329"/>
          </a:xfrm>
          <a:prstGeom prst="rect">
            <a:avLst/>
          </a:prstGeom>
          <a:noFill/>
        </p:spPr>
        <p:txBody>
          <a:bodyPr wrap="square" rtlCol="0">
            <a:spAutoFit/>
          </a:bodyPr>
          <a:lstStyle/>
          <a:p>
            <a:r>
              <a:rPr lang="fr-FR" sz="7200" b="1" dirty="0" smtClean="0">
                <a:solidFill>
                  <a:srgbClr val="FF0000"/>
                </a:solidFill>
              </a:rPr>
              <a:t>X</a:t>
            </a:r>
            <a:endParaRPr lang="fr-FR" sz="7200" b="1" dirty="0">
              <a:solidFill>
                <a:srgbClr val="FF0000"/>
              </a:solidFill>
            </a:endParaRPr>
          </a:p>
        </p:txBody>
      </p:sp>
      <p:sp>
        <p:nvSpPr>
          <p:cNvPr id="6" name="ZoneTexte 5"/>
          <p:cNvSpPr txBox="1"/>
          <p:nvPr/>
        </p:nvSpPr>
        <p:spPr>
          <a:xfrm>
            <a:off x="3347864" y="2228671"/>
            <a:ext cx="576064" cy="1200329"/>
          </a:xfrm>
          <a:prstGeom prst="rect">
            <a:avLst/>
          </a:prstGeom>
          <a:noFill/>
        </p:spPr>
        <p:txBody>
          <a:bodyPr wrap="square" rtlCol="0">
            <a:spAutoFit/>
          </a:bodyPr>
          <a:lstStyle/>
          <a:p>
            <a:r>
              <a:rPr lang="fr-FR" sz="7200" b="1" dirty="0" smtClean="0">
                <a:solidFill>
                  <a:srgbClr val="FF0000"/>
                </a:solidFill>
              </a:rPr>
              <a:t>X</a:t>
            </a:r>
            <a:endParaRPr lang="fr-FR" sz="7200" b="1" dirty="0">
              <a:solidFill>
                <a:srgbClr val="FF0000"/>
              </a:solidFill>
            </a:endParaRPr>
          </a:p>
        </p:txBody>
      </p:sp>
      <p:sp>
        <p:nvSpPr>
          <p:cNvPr id="7" name="ZoneTexte 6"/>
          <p:cNvSpPr txBox="1"/>
          <p:nvPr/>
        </p:nvSpPr>
        <p:spPr>
          <a:xfrm>
            <a:off x="3779912" y="2732727"/>
            <a:ext cx="515702" cy="1200329"/>
          </a:xfrm>
          <a:prstGeom prst="rect">
            <a:avLst/>
          </a:prstGeom>
          <a:noFill/>
        </p:spPr>
        <p:txBody>
          <a:bodyPr wrap="square" rtlCol="0">
            <a:spAutoFit/>
          </a:bodyPr>
          <a:lstStyle/>
          <a:p>
            <a:r>
              <a:rPr lang="fr-FR" sz="7200" b="1" dirty="0" smtClean="0">
                <a:solidFill>
                  <a:srgbClr val="FF0000"/>
                </a:solidFill>
              </a:rPr>
              <a:t>X</a:t>
            </a:r>
            <a:endParaRPr lang="fr-FR" sz="7200" b="1" dirty="0">
              <a:solidFill>
                <a:srgbClr val="FF0000"/>
              </a:solidFill>
            </a:endParaRPr>
          </a:p>
        </p:txBody>
      </p:sp>
      <p:sp>
        <p:nvSpPr>
          <p:cNvPr id="8" name="ZoneTexte 7"/>
          <p:cNvSpPr txBox="1"/>
          <p:nvPr/>
        </p:nvSpPr>
        <p:spPr>
          <a:xfrm>
            <a:off x="971600" y="4902259"/>
            <a:ext cx="576064" cy="830997"/>
          </a:xfrm>
          <a:prstGeom prst="rect">
            <a:avLst/>
          </a:prstGeom>
          <a:noFill/>
        </p:spPr>
        <p:txBody>
          <a:bodyPr wrap="square" rtlCol="0">
            <a:spAutoFit/>
          </a:bodyPr>
          <a:lstStyle/>
          <a:p>
            <a:r>
              <a:rPr lang="fr-FR" sz="4800" b="1" dirty="0" smtClean="0">
                <a:solidFill>
                  <a:srgbClr val="FF0000"/>
                </a:solidFill>
              </a:rPr>
              <a:t>X</a:t>
            </a:r>
            <a:endParaRPr lang="fr-FR" sz="4800" b="1" dirty="0">
              <a:solidFill>
                <a:srgbClr val="FF0000"/>
              </a:solidFill>
            </a:endParaRPr>
          </a:p>
        </p:txBody>
      </p:sp>
      <p:sp>
        <p:nvSpPr>
          <p:cNvPr id="9" name="ZoneTexte 8"/>
          <p:cNvSpPr txBox="1"/>
          <p:nvPr/>
        </p:nvSpPr>
        <p:spPr>
          <a:xfrm>
            <a:off x="1403648" y="4902259"/>
            <a:ext cx="576064" cy="830997"/>
          </a:xfrm>
          <a:prstGeom prst="rect">
            <a:avLst/>
          </a:prstGeom>
          <a:noFill/>
        </p:spPr>
        <p:txBody>
          <a:bodyPr wrap="square" rtlCol="0">
            <a:spAutoFit/>
          </a:bodyPr>
          <a:lstStyle/>
          <a:p>
            <a:r>
              <a:rPr lang="fr-FR" sz="4800" b="1" dirty="0" smtClean="0">
                <a:solidFill>
                  <a:srgbClr val="FF0000"/>
                </a:solidFill>
              </a:rPr>
              <a:t>X</a:t>
            </a:r>
            <a:endParaRPr lang="fr-FR" sz="4800" b="1" dirty="0">
              <a:solidFill>
                <a:srgbClr val="FF0000"/>
              </a:solidFill>
            </a:endParaRPr>
          </a:p>
        </p:txBody>
      </p:sp>
      <p:sp>
        <p:nvSpPr>
          <p:cNvPr id="10" name="ZoneTexte 9"/>
          <p:cNvSpPr txBox="1"/>
          <p:nvPr/>
        </p:nvSpPr>
        <p:spPr>
          <a:xfrm>
            <a:off x="2051720" y="4974267"/>
            <a:ext cx="576064" cy="830997"/>
          </a:xfrm>
          <a:prstGeom prst="rect">
            <a:avLst/>
          </a:prstGeom>
          <a:noFill/>
        </p:spPr>
        <p:txBody>
          <a:bodyPr wrap="square" rtlCol="0">
            <a:spAutoFit/>
          </a:bodyPr>
          <a:lstStyle/>
          <a:p>
            <a:r>
              <a:rPr lang="fr-FR" sz="4800" b="1" dirty="0" smtClean="0">
                <a:solidFill>
                  <a:srgbClr val="FF0000"/>
                </a:solidFill>
              </a:rPr>
              <a:t>X</a:t>
            </a:r>
            <a:endParaRPr lang="fr-FR" sz="4800" b="1" dirty="0">
              <a:solidFill>
                <a:srgbClr val="FF0000"/>
              </a:solidFill>
            </a:endParaRPr>
          </a:p>
        </p:txBody>
      </p:sp>
      <p:sp>
        <p:nvSpPr>
          <p:cNvPr id="11" name="ZoneTexte 10"/>
          <p:cNvSpPr txBox="1"/>
          <p:nvPr/>
        </p:nvSpPr>
        <p:spPr>
          <a:xfrm>
            <a:off x="5220072" y="4758243"/>
            <a:ext cx="576064" cy="830997"/>
          </a:xfrm>
          <a:prstGeom prst="rect">
            <a:avLst/>
          </a:prstGeom>
          <a:noFill/>
        </p:spPr>
        <p:txBody>
          <a:bodyPr wrap="square" rtlCol="0">
            <a:spAutoFit/>
          </a:bodyPr>
          <a:lstStyle/>
          <a:p>
            <a:r>
              <a:rPr lang="fr-FR" sz="4800" b="1" dirty="0" smtClean="0">
                <a:solidFill>
                  <a:srgbClr val="FF0000"/>
                </a:solidFill>
              </a:rPr>
              <a:t>X</a:t>
            </a:r>
            <a:endParaRPr lang="fr-FR" sz="4800" b="1" dirty="0">
              <a:solidFill>
                <a:srgbClr val="FF0000"/>
              </a:solidFill>
            </a:endParaRPr>
          </a:p>
        </p:txBody>
      </p:sp>
      <p:sp>
        <p:nvSpPr>
          <p:cNvPr id="12" name="ZoneTexte 11"/>
          <p:cNvSpPr txBox="1"/>
          <p:nvPr/>
        </p:nvSpPr>
        <p:spPr>
          <a:xfrm>
            <a:off x="7452320" y="4038163"/>
            <a:ext cx="576064" cy="830997"/>
          </a:xfrm>
          <a:prstGeom prst="rect">
            <a:avLst/>
          </a:prstGeom>
          <a:noFill/>
        </p:spPr>
        <p:txBody>
          <a:bodyPr wrap="square" rtlCol="0">
            <a:spAutoFit/>
          </a:bodyPr>
          <a:lstStyle/>
          <a:p>
            <a:r>
              <a:rPr lang="fr-FR" sz="4800" b="1" dirty="0" smtClean="0">
                <a:solidFill>
                  <a:srgbClr val="FF0000"/>
                </a:solidFill>
              </a:rPr>
              <a:t>X</a:t>
            </a:r>
            <a:endParaRPr lang="fr-FR" sz="4800" b="1" dirty="0">
              <a:solidFill>
                <a:srgbClr val="FF0000"/>
              </a:solidFill>
            </a:endParaRPr>
          </a:p>
        </p:txBody>
      </p:sp>
      <p:sp>
        <p:nvSpPr>
          <p:cNvPr id="13" name="ZoneTexte 12"/>
          <p:cNvSpPr txBox="1"/>
          <p:nvPr/>
        </p:nvSpPr>
        <p:spPr>
          <a:xfrm>
            <a:off x="3491880" y="3750131"/>
            <a:ext cx="576064" cy="830997"/>
          </a:xfrm>
          <a:prstGeom prst="rect">
            <a:avLst/>
          </a:prstGeom>
          <a:noFill/>
        </p:spPr>
        <p:txBody>
          <a:bodyPr wrap="square" rtlCol="0">
            <a:spAutoFit/>
          </a:bodyPr>
          <a:lstStyle/>
          <a:p>
            <a:r>
              <a:rPr lang="fr-FR" sz="4800" b="1" dirty="0" smtClean="0">
                <a:solidFill>
                  <a:srgbClr val="FF0000"/>
                </a:solidFill>
              </a:rPr>
              <a:t>X</a:t>
            </a:r>
            <a:endParaRPr lang="fr-FR" sz="4800" b="1" dirty="0">
              <a:solidFill>
                <a:srgbClr val="FF0000"/>
              </a:solidFill>
            </a:endParaRPr>
          </a:p>
        </p:txBody>
      </p:sp>
      <p:sp>
        <p:nvSpPr>
          <p:cNvPr id="14" name="ZoneTexte 13"/>
          <p:cNvSpPr txBox="1"/>
          <p:nvPr/>
        </p:nvSpPr>
        <p:spPr>
          <a:xfrm>
            <a:off x="3275856" y="1949931"/>
            <a:ext cx="576064" cy="830997"/>
          </a:xfrm>
          <a:prstGeom prst="rect">
            <a:avLst/>
          </a:prstGeom>
          <a:noFill/>
        </p:spPr>
        <p:txBody>
          <a:bodyPr wrap="square" rtlCol="0">
            <a:spAutoFit/>
          </a:bodyPr>
          <a:lstStyle/>
          <a:p>
            <a:r>
              <a:rPr lang="fr-FR" sz="4800" b="1" dirty="0" smtClean="0">
                <a:solidFill>
                  <a:srgbClr val="FF0000"/>
                </a:solidFill>
              </a:rPr>
              <a:t>X</a:t>
            </a:r>
            <a:endParaRPr lang="fr-FR" sz="4800" b="1" dirty="0">
              <a:solidFill>
                <a:srgbClr val="FF0000"/>
              </a:solidFill>
            </a:endParaRPr>
          </a:p>
        </p:txBody>
      </p:sp>
      <p:sp>
        <p:nvSpPr>
          <p:cNvPr id="15" name="ZoneTexte 14"/>
          <p:cNvSpPr txBox="1"/>
          <p:nvPr/>
        </p:nvSpPr>
        <p:spPr>
          <a:xfrm>
            <a:off x="4716016" y="3318083"/>
            <a:ext cx="576064" cy="830997"/>
          </a:xfrm>
          <a:prstGeom prst="rect">
            <a:avLst/>
          </a:prstGeom>
          <a:noFill/>
        </p:spPr>
        <p:txBody>
          <a:bodyPr wrap="square" rtlCol="0">
            <a:spAutoFit/>
          </a:bodyPr>
          <a:lstStyle/>
          <a:p>
            <a:r>
              <a:rPr lang="fr-FR" sz="4800" b="1" dirty="0" smtClean="0">
                <a:solidFill>
                  <a:srgbClr val="FF0000"/>
                </a:solidFill>
              </a:rPr>
              <a:t>X</a:t>
            </a:r>
            <a:endParaRPr lang="fr-FR" sz="4800" b="1" dirty="0">
              <a:solidFill>
                <a:srgbClr val="FF0000"/>
              </a:solidFill>
            </a:endParaRPr>
          </a:p>
        </p:txBody>
      </p:sp>
      <p:sp>
        <p:nvSpPr>
          <p:cNvPr id="16" name="Ellipse 15"/>
          <p:cNvSpPr/>
          <p:nvPr/>
        </p:nvSpPr>
        <p:spPr>
          <a:xfrm rot="2518208">
            <a:off x="2627784" y="4413684"/>
            <a:ext cx="1562472" cy="914400"/>
          </a:xfrm>
          <a:prstGeom prst="ellipse">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507634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93" y="1720050"/>
            <a:ext cx="5459813" cy="3502001"/>
          </a:xfrm>
          <a:prstGeom prst="rect">
            <a:avLst/>
          </a:prstGeom>
          <a:gradFill>
            <a:gsLst>
              <a:gs pos="2000">
                <a:srgbClr val="000082"/>
              </a:gs>
              <a:gs pos="35000">
                <a:srgbClr val="66008F"/>
              </a:gs>
              <a:gs pos="68000">
                <a:srgbClr val="BA0066"/>
              </a:gs>
              <a:gs pos="100000">
                <a:srgbClr val="FF0000"/>
              </a:gs>
              <a:gs pos="100000">
                <a:srgbClr val="FF8200"/>
              </a:gs>
            </a:gsLst>
            <a:lin ang="5400000" scaled="0"/>
          </a:gradFill>
          <a:ln w="9525">
            <a:solidFill>
              <a:srgbClr val="FF3300"/>
            </a:solidFill>
            <a:miter lim="800000"/>
            <a:headEnd/>
            <a:tailEnd/>
          </a:ln>
          <a:effectLst/>
          <a:extLst/>
        </p:spPr>
      </p:pic>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0" y="4555579"/>
            <a:ext cx="4095750" cy="2295525"/>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8" name="Rectangle 4"/>
          <p:cNvSpPr>
            <a:spLocks noChangeArrowheads="1"/>
          </p:cNvSpPr>
          <p:nvPr/>
        </p:nvSpPr>
        <p:spPr bwMode="auto">
          <a:xfrm>
            <a:off x="2133600" y="4191000"/>
            <a:ext cx="228600"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3189" name="Rectangle 5"/>
          <p:cNvSpPr>
            <a:spLocks noChangeArrowheads="1"/>
          </p:cNvSpPr>
          <p:nvPr/>
        </p:nvSpPr>
        <p:spPr bwMode="auto">
          <a:xfrm>
            <a:off x="3606552" y="4634068"/>
            <a:ext cx="5334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3190" name="Text Box 6"/>
          <p:cNvSpPr txBox="1">
            <a:spLocks noChangeArrowheads="1"/>
          </p:cNvSpPr>
          <p:nvPr/>
        </p:nvSpPr>
        <p:spPr bwMode="auto">
          <a:xfrm>
            <a:off x="152400" y="44624"/>
            <a:ext cx="88392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fr-FR" sz="3200" b="1" dirty="0">
                <a:solidFill>
                  <a:srgbClr val="FFFF00"/>
                </a:solidFill>
              </a:rPr>
              <a:t>Or, </a:t>
            </a:r>
            <a:r>
              <a:rPr lang="fr-FR" sz="3200" b="1" dirty="0" smtClean="0">
                <a:solidFill>
                  <a:srgbClr val="FFFF00"/>
                </a:solidFill>
              </a:rPr>
              <a:t>600-580 Ma</a:t>
            </a:r>
            <a:r>
              <a:rPr lang="fr-FR" sz="3200" b="1" dirty="0">
                <a:solidFill>
                  <a:srgbClr val="FFFF00"/>
                </a:solidFill>
              </a:rPr>
              <a:t>, </a:t>
            </a:r>
            <a:r>
              <a:rPr lang="fr-FR" sz="3200" b="1" dirty="0" smtClean="0">
                <a:solidFill>
                  <a:srgbClr val="FFFF00"/>
                </a:solidFill>
              </a:rPr>
              <a:t>la fin de ces épisodes, partout </a:t>
            </a:r>
            <a:r>
              <a:rPr lang="fr-FR" sz="3200" b="1" dirty="0">
                <a:solidFill>
                  <a:srgbClr val="FFFF00"/>
                </a:solidFill>
              </a:rPr>
              <a:t>dans le monde, c’est l’explosion de la diversité des métazoaires avec la faune dite </a:t>
            </a:r>
            <a:r>
              <a:rPr lang="fr-FR" sz="3200" b="1" dirty="0" smtClean="0">
                <a:solidFill>
                  <a:srgbClr val="FFFF00"/>
                </a:solidFill>
              </a:rPr>
              <a:t>d’</a:t>
            </a:r>
            <a:r>
              <a:rPr lang="fr-FR" sz="3200" b="1" dirty="0" err="1" smtClean="0">
                <a:solidFill>
                  <a:srgbClr val="FFFF00"/>
                </a:solidFill>
              </a:rPr>
              <a:t>Ediacara</a:t>
            </a:r>
            <a:r>
              <a:rPr lang="fr-FR" sz="3200" b="1" dirty="0" smtClean="0">
                <a:solidFill>
                  <a:srgbClr val="FFFF00"/>
                </a:solidFill>
              </a:rPr>
              <a:t> (à ne pas confondre avec la                                                                faune de Burgess). </a:t>
            </a:r>
            <a:endParaRPr lang="fr-FR" sz="3200" b="1" dirty="0">
              <a:solidFill>
                <a:srgbClr val="FFFF00"/>
              </a:solidFill>
            </a:endParaRPr>
          </a:p>
        </p:txBody>
      </p:sp>
      <p:sp>
        <p:nvSpPr>
          <p:cNvPr id="93191" name="Line 7"/>
          <p:cNvSpPr>
            <a:spLocks noChangeShapeType="1"/>
          </p:cNvSpPr>
          <p:nvPr/>
        </p:nvSpPr>
        <p:spPr bwMode="auto">
          <a:xfrm flipH="1">
            <a:off x="4716016" y="4797152"/>
            <a:ext cx="0" cy="424899"/>
          </a:xfrm>
          <a:prstGeom prst="line">
            <a:avLst/>
          </a:prstGeom>
          <a:noFill/>
          <a:ln w="57150">
            <a:solidFill>
              <a:srgbClr val="99CC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Rectangle 1"/>
          <p:cNvSpPr/>
          <p:nvPr/>
        </p:nvSpPr>
        <p:spPr>
          <a:xfrm rot="16200000">
            <a:off x="1612272" y="3652424"/>
            <a:ext cx="374840" cy="792088"/>
          </a:xfrm>
          <a:prstGeom prst="rect">
            <a:avLst/>
          </a:prstGeom>
          <a:gradFill flip="none" rotWithShape="1">
            <a:gsLst>
              <a:gs pos="1000">
                <a:srgbClr val="0000FF"/>
              </a:gs>
              <a:gs pos="38000">
                <a:srgbClr val="66008F">
                  <a:lumMod val="95000"/>
                  <a:lumOff val="5000"/>
                </a:srgbClr>
              </a:gs>
              <a:gs pos="63000">
                <a:srgbClr val="BA0066">
                  <a:lumMod val="98000"/>
                </a:srgbClr>
              </a:gs>
              <a:gs pos="100000">
                <a:srgbClr val="FF0000"/>
              </a:gs>
              <a:gs pos="100000">
                <a:srgbClr val="FF82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rot="5400000">
            <a:off x="1652532" y="3972203"/>
            <a:ext cx="294317" cy="792088"/>
          </a:xfrm>
          <a:prstGeom prst="rect">
            <a:avLst/>
          </a:prstGeom>
          <a:gradFill flip="none" rotWithShape="1">
            <a:gsLst>
              <a:gs pos="1000">
                <a:srgbClr val="0000FF"/>
              </a:gs>
              <a:gs pos="38000">
                <a:srgbClr val="66008F">
                  <a:lumMod val="95000"/>
                  <a:lumOff val="5000"/>
                </a:srgbClr>
              </a:gs>
              <a:gs pos="63000">
                <a:srgbClr val="BA0066">
                  <a:lumMod val="98000"/>
                </a:srgbClr>
              </a:gs>
              <a:gs pos="100000">
                <a:srgbClr val="FF0000"/>
              </a:gs>
              <a:gs pos="100000">
                <a:srgbClr val="FF82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rot="16200000">
            <a:off x="1622815" y="4296239"/>
            <a:ext cx="353755" cy="792084"/>
          </a:xfrm>
          <a:prstGeom prst="rect">
            <a:avLst/>
          </a:prstGeom>
          <a:gradFill flip="none" rotWithShape="1">
            <a:gsLst>
              <a:gs pos="1000">
                <a:srgbClr val="0000FF"/>
              </a:gs>
              <a:gs pos="38000">
                <a:srgbClr val="66008F">
                  <a:lumMod val="95000"/>
                  <a:lumOff val="5000"/>
                </a:srgbClr>
              </a:gs>
              <a:gs pos="63000">
                <a:srgbClr val="BA0066">
                  <a:lumMod val="98000"/>
                </a:srgbClr>
              </a:gs>
              <a:gs pos="100000">
                <a:srgbClr val="FF0000"/>
              </a:gs>
              <a:gs pos="100000">
                <a:srgbClr val="FF82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1403647" y="4869160"/>
            <a:ext cx="792091" cy="380256"/>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1403650" y="1727200"/>
            <a:ext cx="792085" cy="21338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1115616" y="1988840"/>
            <a:ext cx="1286268"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tx1"/>
                </a:solidFill>
              </a:rPr>
              <a:t>Cambrien</a:t>
            </a:r>
            <a:endParaRPr lang="fr-FR" sz="1200" b="1" dirty="0">
              <a:solidFill>
                <a:schemeClr val="tx1"/>
              </a:solidFill>
            </a:endParaRPr>
          </a:p>
        </p:txBody>
      </p:sp>
      <p:sp>
        <p:nvSpPr>
          <p:cNvPr id="14" name="Rectangle 13"/>
          <p:cNvSpPr/>
          <p:nvPr/>
        </p:nvSpPr>
        <p:spPr>
          <a:xfrm>
            <a:off x="1115616" y="3501008"/>
            <a:ext cx="1223020"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err="1" smtClean="0">
                <a:solidFill>
                  <a:schemeClr val="tx1"/>
                </a:solidFill>
              </a:rPr>
              <a:t>Vendien</a:t>
            </a:r>
            <a:endParaRPr lang="fr-FR" sz="1200" b="1" dirty="0">
              <a:solidFill>
                <a:schemeClr val="tx1"/>
              </a:solidFill>
            </a:endParaRPr>
          </a:p>
        </p:txBody>
      </p:sp>
      <p:cxnSp>
        <p:nvCxnSpPr>
          <p:cNvPr id="7" name="Connecteur droit 6"/>
          <p:cNvCxnSpPr/>
          <p:nvPr/>
        </p:nvCxnSpPr>
        <p:spPr>
          <a:xfrm>
            <a:off x="1403648" y="1727200"/>
            <a:ext cx="2" cy="322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2195738" y="1727200"/>
            <a:ext cx="0" cy="3522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67744" y="4869160"/>
            <a:ext cx="936104" cy="290332"/>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3069245" y="4317179"/>
            <a:ext cx="936104" cy="316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p:cNvCxnSpPr/>
          <p:nvPr/>
        </p:nvCxnSpPr>
        <p:spPr>
          <a:xfrm>
            <a:off x="1403646" y="3104964"/>
            <a:ext cx="792092" cy="0"/>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5796136" y="2599169"/>
            <a:ext cx="3347864" cy="1569660"/>
          </a:xfrm>
          <a:prstGeom prst="rect">
            <a:avLst/>
          </a:prstGeom>
          <a:noFill/>
        </p:spPr>
        <p:txBody>
          <a:bodyPr wrap="square" rtlCol="0">
            <a:spAutoFit/>
          </a:bodyPr>
          <a:lstStyle/>
          <a:p>
            <a:r>
              <a:rPr lang="fr-FR" sz="3200" b="1" dirty="0" smtClean="0">
                <a:solidFill>
                  <a:srgbClr val="FFFF00"/>
                </a:solidFill>
              </a:rPr>
              <a:t>C’est sans doute plus qu’une coïncidence. </a:t>
            </a:r>
            <a:endParaRPr lang="fr-FR" sz="3200" b="1" dirty="0">
              <a:solidFill>
                <a:srgbClr val="FFFF00"/>
              </a:solidFill>
            </a:endParaRPr>
          </a:p>
        </p:txBody>
      </p:sp>
      <p:sp>
        <p:nvSpPr>
          <p:cNvPr id="12" name="Rectangle 11"/>
          <p:cNvSpPr/>
          <p:nvPr/>
        </p:nvSpPr>
        <p:spPr>
          <a:xfrm>
            <a:off x="2411760" y="3140968"/>
            <a:ext cx="281635" cy="183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p:cNvSpPr/>
          <p:nvPr/>
        </p:nvSpPr>
        <p:spPr>
          <a:xfrm flipV="1">
            <a:off x="2362201" y="3140966"/>
            <a:ext cx="337592" cy="1728191"/>
          </a:xfrm>
          <a:prstGeom prst="triangle">
            <a:avLst/>
          </a:prstGeom>
          <a:solidFill>
            <a:srgbClr val="00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371507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210" name="Object 2"/>
          <p:cNvGraphicFramePr>
            <a:graphicFrameLocks noChangeAspect="1"/>
          </p:cNvGraphicFramePr>
          <p:nvPr>
            <p:extLst>
              <p:ext uri="{D42A27DB-BD31-4B8C-83A1-F6EECF244321}">
                <p14:modId xmlns:p14="http://schemas.microsoft.com/office/powerpoint/2010/main" val="2382624730"/>
              </p:ext>
            </p:extLst>
          </p:nvPr>
        </p:nvGraphicFramePr>
        <p:xfrm>
          <a:off x="228600" y="44624"/>
          <a:ext cx="2583175" cy="3348608"/>
        </p:xfrm>
        <a:graphic>
          <a:graphicData uri="http://schemas.openxmlformats.org/presentationml/2006/ole">
            <mc:AlternateContent xmlns:mc="http://schemas.openxmlformats.org/markup-compatibility/2006">
              <mc:Choice xmlns:v="urn:schemas-microsoft-com:vml" Requires="v">
                <p:oleObj spid="_x0000_s7554" name="Image" r:id="rId4" imgW="6349206" imgH="8228571" progId="Photoshop.Image.6">
                  <p:embed/>
                </p:oleObj>
              </mc:Choice>
              <mc:Fallback>
                <p:oleObj name="Image" r:id="rId4" imgW="6349206" imgH="8228571"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4624"/>
                        <a:ext cx="2583175" cy="3348608"/>
                      </a:xfrm>
                      <a:prstGeom prst="rect">
                        <a:avLst/>
                      </a:prstGeom>
                      <a:noFill/>
                      <a:ln>
                        <a:noFill/>
                      </a:ln>
                      <a:effectLst/>
                      <a:extLst/>
                    </p:spPr>
                  </p:pic>
                </p:oleObj>
              </mc:Fallback>
            </mc:AlternateContent>
          </a:graphicData>
        </a:graphic>
      </p:graphicFrame>
      <p:graphicFrame>
        <p:nvGraphicFramePr>
          <p:cNvPr id="94211" name="Object 3"/>
          <p:cNvGraphicFramePr>
            <a:graphicFrameLocks noChangeAspect="1"/>
          </p:cNvGraphicFramePr>
          <p:nvPr>
            <p:extLst>
              <p:ext uri="{D42A27DB-BD31-4B8C-83A1-F6EECF244321}">
                <p14:modId xmlns:p14="http://schemas.microsoft.com/office/powerpoint/2010/main" val="3435845928"/>
              </p:ext>
            </p:extLst>
          </p:nvPr>
        </p:nvGraphicFramePr>
        <p:xfrm>
          <a:off x="3564173" y="25152"/>
          <a:ext cx="1278426" cy="2971800"/>
        </p:xfrm>
        <a:graphic>
          <a:graphicData uri="http://schemas.openxmlformats.org/presentationml/2006/ole">
            <mc:AlternateContent xmlns:mc="http://schemas.openxmlformats.org/markup-compatibility/2006">
              <mc:Choice xmlns:v="urn:schemas-microsoft-com:vml" Requires="v">
                <p:oleObj spid="_x0000_s7555" name="Image" r:id="rId6" imgW="3288889" imgH="7644444" progId="Photoshop.Image.6">
                  <p:embed/>
                </p:oleObj>
              </mc:Choice>
              <mc:Fallback>
                <p:oleObj name="Image" r:id="rId6" imgW="3288889" imgH="7644444" progId="Photoshop.Image.6">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4173" y="25152"/>
                        <a:ext cx="1278426" cy="2971800"/>
                      </a:xfrm>
                      <a:prstGeom prst="rect">
                        <a:avLst/>
                      </a:prstGeom>
                      <a:noFill/>
                      <a:ln>
                        <a:noFill/>
                      </a:ln>
                      <a:effectLst/>
                      <a:extLst/>
                    </p:spPr>
                  </p:pic>
                </p:oleObj>
              </mc:Fallback>
            </mc:AlternateContent>
          </a:graphicData>
        </a:graphic>
      </p:graphicFrame>
      <p:graphicFrame>
        <p:nvGraphicFramePr>
          <p:cNvPr id="94212" name="Object 4"/>
          <p:cNvGraphicFramePr>
            <a:graphicFrameLocks noChangeAspect="1"/>
          </p:cNvGraphicFramePr>
          <p:nvPr>
            <p:extLst>
              <p:ext uri="{D42A27DB-BD31-4B8C-83A1-F6EECF244321}">
                <p14:modId xmlns:p14="http://schemas.microsoft.com/office/powerpoint/2010/main" val="2794743048"/>
              </p:ext>
            </p:extLst>
          </p:nvPr>
        </p:nvGraphicFramePr>
        <p:xfrm>
          <a:off x="5022701" y="44624"/>
          <a:ext cx="2592966" cy="2520280"/>
        </p:xfrm>
        <a:graphic>
          <a:graphicData uri="http://schemas.openxmlformats.org/presentationml/2006/ole">
            <mc:AlternateContent xmlns:mc="http://schemas.openxmlformats.org/markup-compatibility/2006">
              <mc:Choice xmlns:v="urn:schemas-microsoft-com:vml" Requires="v">
                <p:oleObj spid="_x0000_s7556" name="Image" r:id="rId8" imgW="5396825" imgH="5244444" progId="Photoshop.Image.6">
                  <p:embed/>
                </p:oleObj>
              </mc:Choice>
              <mc:Fallback>
                <p:oleObj name="Image" r:id="rId8" imgW="5396825" imgH="5244444" progId="Photoshop.Image.6">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2701" y="44624"/>
                        <a:ext cx="2592966" cy="2520280"/>
                      </a:xfrm>
                      <a:prstGeom prst="rect">
                        <a:avLst/>
                      </a:prstGeom>
                      <a:noFill/>
                      <a:ln>
                        <a:noFill/>
                      </a:ln>
                      <a:effectLst/>
                      <a:extLst/>
                    </p:spPr>
                  </p:pic>
                </p:oleObj>
              </mc:Fallback>
            </mc:AlternateContent>
          </a:graphicData>
        </a:graphic>
      </p:graphicFrame>
      <p:sp>
        <p:nvSpPr>
          <p:cNvPr id="94213" name="Text Box 5"/>
          <p:cNvSpPr txBox="1">
            <a:spLocks noChangeArrowheads="1"/>
          </p:cNvSpPr>
          <p:nvPr/>
        </p:nvSpPr>
        <p:spPr bwMode="auto">
          <a:xfrm>
            <a:off x="228600" y="152400"/>
            <a:ext cx="9144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fr-FR" sz="1000" b="1">
                <a:latin typeface="Arial" charset="0"/>
              </a:rPr>
              <a:t>Dickinsonia</a:t>
            </a:r>
            <a:r>
              <a:rPr lang="fr-FR" sz="1000" b="1"/>
              <a:t> </a:t>
            </a:r>
          </a:p>
        </p:txBody>
      </p:sp>
      <p:graphicFrame>
        <p:nvGraphicFramePr>
          <p:cNvPr id="94214" name="Object 6"/>
          <p:cNvGraphicFramePr>
            <a:graphicFrameLocks noChangeAspect="1"/>
          </p:cNvGraphicFramePr>
          <p:nvPr>
            <p:extLst>
              <p:ext uri="{D42A27DB-BD31-4B8C-83A1-F6EECF244321}">
                <p14:modId xmlns:p14="http://schemas.microsoft.com/office/powerpoint/2010/main" val="3015553636"/>
              </p:ext>
            </p:extLst>
          </p:nvPr>
        </p:nvGraphicFramePr>
        <p:xfrm>
          <a:off x="7818883" y="157202"/>
          <a:ext cx="1217613" cy="3511550"/>
        </p:xfrm>
        <a:graphic>
          <a:graphicData uri="http://schemas.openxmlformats.org/presentationml/2006/ole">
            <mc:AlternateContent xmlns:mc="http://schemas.openxmlformats.org/markup-compatibility/2006">
              <mc:Choice xmlns:v="urn:schemas-microsoft-com:vml" Requires="v">
                <p:oleObj spid="_x0000_s7557" name="Image" r:id="rId10" imgW="2222222" imgH="6412698" progId="Photoshop.Image.6">
                  <p:embed/>
                </p:oleObj>
              </mc:Choice>
              <mc:Fallback>
                <p:oleObj name="Image" r:id="rId10" imgW="2222222" imgH="6412698" progId="Photoshop.Image.6">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18883" y="157202"/>
                        <a:ext cx="1217613" cy="351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4215" name="Object 7"/>
          <p:cNvGraphicFramePr>
            <a:graphicFrameLocks noChangeAspect="1"/>
          </p:cNvGraphicFramePr>
          <p:nvPr>
            <p:extLst>
              <p:ext uri="{D42A27DB-BD31-4B8C-83A1-F6EECF244321}">
                <p14:modId xmlns:p14="http://schemas.microsoft.com/office/powerpoint/2010/main" val="930336046"/>
              </p:ext>
            </p:extLst>
          </p:nvPr>
        </p:nvGraphicFramePr>
        <p:xfrm>
          <a:off x="5436096" y="3132667"/>
          <a:ext cx="2364190" cy="2402604"/>
        </p:xfrm>
        <a:graphic>
          <a:graphicData uri="http://schemas.openxmlformats.org/presentationml/2006/ole">
            <mc:AlternateContent xmlns:mc="http://schemas.openxmlformats.org/markup-compatibility/2006">
              <mc:Choice xmlns:v="urn:schemas-microsoft-com:vml" Requires="v">
                <p:oleObj spid="_x0000_s7558" name="Image" r:id="rId12" imgW="3098413" imgH="3149206" progId="Photoshop.Image.6">
                  <p:embed/>
                </p:oleObj>
              </mc:Choice>
              <mc:Fallback>
                <p:oleObj name="Image" r:id="rId12" imgW="3098413" imgH="3149206" progId="Photoshop.Image.6">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36096" y="3132667"/>
                        <a:ext cx="2364190" cy="2402604"/>
                      </a:xfrm>
                      <a:prstGeom prst="rect">
                        <a:avLst/>
                      </a:prstGeom>
                      <a:noFill/>
                      <a:ln>
                        <a:noFill/>
                      </a:ln>
                      <a:effectLst/>
                      <a:extLst/>
                    </p:spPr>
                  </p:pic>
                </p:oleObj>
              </mc:Fallback>
            </mc:AlternateContent>
          </a:graphicData>
        </a:graphic>
      </p:graphicFrame>
      <p:graphicFrame>
        <p:nvGraphicFramePr>
          <p:cNvPr id="94216" name="Object 8"/>
          <p:cNvGraphicFramePr>
            <a:graphicFrameLocks noChangeAspect="1"/>
          </p:cNvGraphicFramePr>
          <p:nvPr>
            <p:extLst>
              <p:ext uri="{D42A27DB-BD31-4B8C-83A1-F6EECF244321}">
                <p14:modId xmlns:p14="http://schemas.microsoft.com/office/powerpoint/2010/main" val="515073747"/>
              </p:ext>
            </p:extLst>
          </p:nvPr>
        </p:nvGraphicFramePr>
        <p:xfrm>
          <a:off x="2926402" y="3105551"/>
          <a:ext cx="2423307" cy="2124000"/>
        </p:xfrm>
        <a:graphic>
          <a:graphicData uri="http://schemas.openxmlformats.org/presentationml/2006/ole">
            <mc:AlternateContent xmlns:mc="http://schemas.openxmlformats.org/markup-compatibility/2006">
              <mc:Choice xmlns:v="urn:schemas-microsoft-com:vml" Requires="v">
                <p:oleObj spid="_x0000_s7559" name="Image" r:id="rId14" imgW="7619048" imgH="6679365" progId="Photoshop.Image.6">
                  <p:embed/>
                </p:oleObj>
              </mc:Choice>
              <mc:Fallback>
                <p:oleObj name="Image" r:id="rId14" imgW="7619048" imgH="6679365" progId="Photoshop.Image.6">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26402" y="3105551"/>
                        <a:ext cx="2423307" cy="2124000"/>
                      </a:xfrm>
                      <a:prstGeom prst="rect">
                        <a:avLst/>
                      </a:prstGeom>
                      <a:noFill/>
                      <a:ln>
                        <a:noFill/>
                      </a:ln>
                      <a:effectLst/>
                      <a:extLst/>
                    </p:spPr>
                  </p:pic>
                </p:oleObj>
              </mc:Fallback>
            </mc:AlternateContent>
          </a:graphicData>
        </a:graphic>
      </p:graphicFrame>
      <p:pic>
        <p:nvPicPr>
          <p:cNvPr id="94217"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8600" y="3463866"/>
            <a:ext cx="2645437" cy="1981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8" name="Text Box 10"/>
          <p:cNvSpPr txBox="1">
            <a:spLocks noChangeArrowheads="1"/>
          </p:cNvSpPr>
          <p:nvPr/>
        </p:nvSpPr>
        <p:spPr bwMode="auto">
          <a:xfrm>
            <a:off x="381000" y="4525963"/>
            <a:ext cx="1219200"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fr-FR" sz="1200" b="1"/>
              <a:t>Helminthopsis </a:t>
            </a:r>
          </a:p>
        </p:txBody>
      </p:sp>
      <p:sp>
        <p:nvSpPr>
          <p:cNvPr id="12" name="Text Box 3"/>
          <p:cNvSpPr txBox="1">
            <a:spLocks noChangeArrowheads="1"/>
          </p:cNvSpPr>
          <p:nvPr/>
        </p:nvSpPr>
        <p:spPr bwMode="auto">
          <a:xfrm>
            <a:off x="-36512" y="5437673"/>
            <a:ext cx="950505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fr-FR" sz="3000" b="1" dirty="0" smtClean="0">
                <a:solidFill>
                  <a:srgbClr val="FFFF00"/>
                </a:solidFill>
              </a:rPr>
              <a:t>La faune d’</a:t>
            </a:r>
            <a:r>
              <a:rPr lang="fr-FR" sz="3000" b="1" dirty="0" err="1" smtClean="0">
                <a:solidFill>
                  <a:srgbClr val="FFFF00"/>
                </a:solidFill>
              </a:rPr>
              <a:t>Ediacara</a:t>
            </a:r>
            <a:r>
              <a:rPr lang="fr-FR" sz="3000" b="1" dirty="0">
                <a:solidFill>
                  <a:srgbClr val="FFFF00"/>
                </a:solidFill>
              </a:rPr>
              <a:t>, le monde des premiers métazoaires </a:t>
            </a:r>
            <a:r>
              <a:rPr lang="fr-FR" sz="3000" b="1" dirty="0" smtClean="0">
                <a:solidFill>
                  <a:srgbClr val="FFFF00"/>
                </a:solidFill>
              </a:rPr>
              <a:t>complexes (bien que souvent énigmatiques).Il y a aussi une « explosion » des algues et du phytoplancton. </a:t>
            </a:r>
            <a:endParaRPr lang="fr-FR" sz="3000" b="1" dirty="0">
              <a:solidFill>
                <a:srgbClr val="FFFF00"/>
              </a:solidFill>
            </a:endParaRPr>
          </a:p>
        </p:txBody>
      </p:sp>
    </p:spTree>
    <p:extLst>
      <p:ext uri="{BB962C8B-B14F-4D97-AF65-F5344CB8AC3E}">
        <p14:creationId xmlns:p14="http://schemas.microsoft.com/office/powerpoint/2010/main" val="27874836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100"/>
            <a:ext cx="7543800" cy="4615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0" y="4581128"/>
            <a:ext cx="9143999" cy="2308324"/>
          </a:xfrm>
          <a:prstGeom prst="rect">
            <a:avLst/>
          </a:prstGeom>
          <a:noFill/>
        </p:spPr>
        <p:txBody>
          <a:bodyPr wrap="square" rtlCol="0">
            <a:spAutoFit/>
          </a:bodyPr>
          <a:lstStyle/>
          <a:p>
            <a:r>
              <a:rPr lang="fr-FR" sz="2400" b="1" dirty="0" smtClean="0">
                <a:solidFill>
                  <a:srgbClr val="FFFF00"/>
                </a:solidFill>
              </a:rPr>
              <a:t>Les boules de neige ont sans doute détruit un fort pourcentage de la vie de l’époque, majoritairement unicellulaire. Et comme à chaque crise, des survivants déjà présents mais auparavant « inhibés » ont profité du vide laissé par la crise pour se développer. Les métazoaires (dont nous) seraient-ils là sans la </a:t>
            </a:r>
            <a:r>
              <a:rPr lang="fr-FR" sz="2400" b="1" dirty="0" err="1" smtClean="0">
                <a:solidFill>
                  <a:srgbClr val="FFFF00"/>
                </a:solidFill>
              </a:rPr>
              <a:t>Rodinia</a:t>
            </a:r>
            <a:r>
              <a:rPr lang="fr-FR" sz="2400" b="1" dirty="0" smtClean="0">
                <a:solidFill>
                  <a:srgbClr val="FFFF00"/>
                </a:solidFill>
              </a:rPr>
              <a:t>, sans les crises </a:t>
            </a:r>
          </a:p>
          <a:p>
            <a:r>
              <a:rPr lang="fr-FR" sz="2400" b="1" dirty="0" smtClean="0">
                <a:solidFill>
                  <a:srgbClr val="FFFF00"/>
                </a:solidFill>
              </a:rPr>
              <a:t>volcaniques … ?   Merci la géodynamique interne protérozoïque ! </a:t>
            </a:r>
            <a:endParaRPr lang="fr-FR" sz="2400" b="1" dirty="0">
              <a:solidFill>
                <a:srgbClr val="FFFF00"/>
              </a:solidFill>
            </a:endParaRPr>
          </a:p>
        </p:txBody>
      </p:sp>
    </p:spTree>
    <p:extLst>
      <p:ext uri="{BB962C8B-B14F-4D97-AF65-F5344CB8AC3E}">
        <p14:creationId xmlns:p14="http://schemas.microsoft.com/office/powerpoint/2010/main" val="4027331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100392" y="35913"/>
            <a:ext cx="1043608" cy="5481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35913"/>
            <a:ext cx="8098877" cy="5481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5496" y="5229200"/>
            <a:ext cx="7272808" cy="307777"/>
          </a:xfrm>
          <a:prstGeom prst="rect">
            <a:avLst/>
          </a:prstGeom>
        </p:spPr>
        <p:txBody>
          <a:bodyPr wrap="square">
            <a:spAutoFit/>
          </a:bodyPr>
          <a:lstStyle/>
          <a:p>
            <a:r>
              <a:rPr lang="fr-FR" sz="400" u="sng" dirty="0">
                <a:hlinkClick r:id="rId3"/>
              </a:rPr>
              <a:t>http://advances.sciencemag.org/sites/all/libraries/pdfjs/web/viewer.html?file=/</a:t>
            </a:r>
            <a:r>
              <a:rPr lang="fr-FR" sz="400" u="sng" dirty="0" smtClean="0">
                <a:hlinkClick r:id="rId3"/>
              </a:rPr>
              <a:t>content/advances/3/11/e1600983.full.pdf</a:t>
            </a:r>
            <a:r>
              <a:rPr lang="fr-FR" sz="400" u="sng" dirty="0" smtClean="0"/>
              <a:t> </a:t>
            </a:r>
          </a:p>
          <a:p>
            <a:r>
              <a:rPr lang="fr-FR" sz="1000" u="sng" dirty="0" smtClean="0">
                <a:solidFill>
                  <a:srgbClr val="0000FF"/>
                </a:solidFill>
              </a:rPr>
              <a:t>Hoffman et al, novembre 2017</a:t>
            </a:r>
            <a:endParaRPr lang="fr-FR" sz="1000" dirty="0">
              <a:solidFill>
                <a:srgbClr val="0000FF"/>
              </a:solidFill>
            </a:endParaRPr>
          </a:p>
        </p:txBody>
      </p:sp>
      <p:sp>
        <p:nvSpPr>
          <p:cNvPr id="3" name="ZoneTexte 2"/>
          <p:cNvSpPr txBox="1"/>
          <p:nvPr/>
        </p:nvSpPr>
        <p:spPr>
          <a:xfrm>
            <a:off x="-108520" y="5445224"/>
            <a:ext cx="9324528" cy="1431161"/>
          </a:xfrm>
          <a:prstGeom prst="rect">
            <a:avLst/>
          </a:prstGeom>
          <a:noFill/>
        </p:spPr>
        <p:txBody>
          <a:bodyPr wrap="square" rtlCol="0">
            <a:spAutoFit/>
          </a:bodyPr>
          <a:lstStyle/>
          <a:p>
            <a:pPr algn="ctr"/>
            <a:r>
              <a:rPr lang="fr-FR" sz="2900" b="1" dirty="0" smtClean="0">
                <a:solidFill>
                  <a:srgbClr val="FFFF00"/>
                </a:solidFill>
              </a:rPr>
              <a:t>Un arbre phylogénétique un peu plus élaboré ! </a:t>
            </a:r>
          </a:p>
          <a:p>
            <a:pPr algn="ctr"/>
            <a:r>
              <a:rPr lang="fr-FR" sz="2900" b="1" dirty="0" smtClean="0">
                <a:solidFill>
                  <a:srgbClr val="FFFF00"/>
                </a:solidFill>
              </a:rPr>
              <a:t>Nous, animaux complexes,  serions bien les « enfants » </a:t>
            </a:r>
          </a:p>
          <a:p>
            <a:pPr algn="ctr"/>
            <a:r>
              <a:rPr lang="fr-FR" sz="2900" b="1" dirty="0" smtClean="0">
                <a:solidFill>
                  <a:srgbClr val="FFFF00"/>
                </a:solidFill>
              </a:rPr>
              <a:t>de la déglaciation </a:t>
            </a:r>
            <a:r>
              <a:rPr lang="fr-FR" sz="2900" b="1" dirty="0" err="1" smtClean="0">
                <a:solidFill>
                  <a:srgbClr val="FFFF00"/>
                </a:solidFill>
              </a:rPr>
              <a:t>sturtienne</a:t>
            </a:r>
            <a:r>
              <a:rPr lang="fr-FR" sz="2900" b="1" dirty="0" smtClean="0">
                <a:solidFill>
                  <a:srgbClr val="FFFF00"/>
                </a:solidFill>
              </a:rPr>
              <a:t> !</a:t>
            </a:r>
            <a:endParaRPr lang="fr-FR" sz="2900" b="1" dirty="0">
              <a:solidFill>
                <a:srgbClr val="FFFF00"/>
              </a:solidFill>
            </a:endParaRPr>
          </a:p>
        </p:txBody>
      </p:sp>
      <p:sp>
        <p:nvSpPr>
          <p:cNvPr id="4" name="Ellipse 3"/>
          <p:cNvSpPr/>
          <p:nvPr/>
        </p:nvSpPr>
        <p:spPr>
          <a:xfrm>
            <a:off x="6409922" y="2492896"/>
            <a:ext cx="1114406" cy="1945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Accolade fermante 4"/>
          <p:cNvSpPr/>
          <p:nvPr/>
        </p:nvSpPr>
        <p:spPr>
          <a:xfrm>
            <a:off x="7635084" y="2042052"/>
            <a:ext cx="245800" cy="2467068"/>
          </a:xfrm>
          <a:prstGeom prst="rightBrace">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 name="ZoneTexte 6"/>
          <p:cNvSpPr txBox="1"/>
          <p:nvPr/>
        </p:nvSpPr>
        <p:spPr>
          <a:xfrm>
            <a:off x="7776864" y="2961818"/>
            <a:ext cx="1259632" cy="646331"/>
          </a:xfrm>
          <a:prstGeom prst="rect">
            <a:avLst/>
          </a:prstGeom>
          <a:noFill/>
        </p:spPr>
        <p:txBody>
          <a:bodyPr wrap="square" rtlCol="0">
            <a:spAutoFit/>
          </a:bodyPr>
          <a:lstStyle/>
          <a:p>
            <a:pPr algn="ctr"/>
            <a:r>
              <a:rPr lang="fr-FR" b="1" dirty="0" smtClean="0">
                <a:solidFill>
                  <a:srgbClr val="0000FF"/>
                </a:solidFill>
              </a:rPr>
              <a:t>Animaux complexes</a:t>
            </a:r>
            <a:endParaRPr lang="fr-FR" b="1" dirty="0">
              <a:solidFill>
                <a:srgbClr val="0000FF"/>
              </a:solidFill>
            </a:endParaRPr>
          </a:p>
        </p:txBody>
      </p:sp>
      <p:cxnSp>
        <p:nvCxnSpPr>
          <p:cNvPr id="9" name="Connecteur droit 8"/>
          <p:cNvCxnSpPr/>
          <p:nvPr/>
        </p:nvCxnSpPr>
        <p:spPr>
          <a:xfrm flipH="1" flipV="1">
            <a:off x="2987824" y="4502406"/>
            <a:ext cx="4647260" cy="6714"/>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flipV="1">
            <a:off x="2987824" y="2042052"/>
            <a:ext cx="4647260" cy="6714"/>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6742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44624"/>
            <a:ext cx="9036496" cy="5016758"/>
          </a:xfrm>
          <a:prstGeom prst="rect">
            <a:avLst/>
          </a:prstGeom>
          <a:noFill/>
        </p:spPr>
        <p:txBody>
          <a:bodyPr wrap="square" rtlCol="0">
            <a:spAutoFit/>
          </a:bodyPr>
          <a:lstStyle/>
          <a:p>
            <a:r>
              <a:rPr lang="fr-FR" sz="3200" b="1" dirty="0" smtClean="0">
                <a:solidFill>
                  <a:srgbClr val="FFFF00"/>
                </a:solidFill>
              </a:rPr>
              <a:t>Et avant 700 Ma ? </a:t>
            </a:r>
          </a:p>
          <a:p>
            <a:r>
              <a:rPr lang="fr-FR" sz="3200" b="1" dirty="0" smtClean="0">
                <a:solidFill>
                  <a:srgbClr val="FFFF00"/>
                </a:solidFill>
              </a:rPr>
              <a:t>Il y a des « choses » qui évoluent « régulièrement », </a:t>
            </a:r>
            <a:r>
              <a:rPr lang="fr-FR" sz="3200" b="1" dirty="0">
                <a:solidFill>
                  <a:srgbClr val="FFFF00"/>
                </a:solidFill>
              </a:rPr>
              <a:t>c</a:t>
            </a:r>
            <a:r>
              <a:rPr lang="fr-FR" sz="3200" b="1" dirty="0" smtClean="0">
                <a:solidFill>
                  <a:srgbClr val="FFFF00"/>
                </a:solidFill>
              </a:rPr>
              <a:t>omme la puissance du soleil qui </a:t>
            </a:r>
          </a:p>
          <a:p>
            <a:r>
              <a:rPr lang="fr-FR" sz="3200" b="1" dirty="0" smtClean="0">
                <a:solidFill>
                  <a:srgbClr val="FFFF00"/>
                </a:solidFill>
              </a:rPr>
              <a:t>monte, le CO</a:t>
            </a:r>
            <a:r>
              <a:rPr lang="fr-FR" sz="3200" b="1" baseline="-25000" dirty="0" smtClean="0">
                <a:solidFill>
                  <a:srgbClr val="FFFF00"/>
                </a:solidFill>
              </a:rPr>
              <a:t>2</a:t>
            </a:r>
            <a:r>
              <a:rPr lang="fr-FR" sz="3200" b="1" dirty="0" smtClean="0">
                <a:solidFill>
                  <a:srgbClr val="FFFF00"/>
                </a:solidFill>
              </a:rPr>
              <a:t> qui baisse</a:t>
            </a:r>
            <a:r>
              <a:rPr lang="fr-FR" sz="3200" b="1" dirty="0">
                <a:solidFill>
                  <a:srgbClr val="FFFF00"/>
                </a:solidFill>
              </a:rPr>
              <a:t> </a:t>
            </a:r>
            <a:r>
              <a:rPr lang="fr-FR" sz="3200" b="1" dirty="0" smtClean="0">
                <a:solidFill>
                  <a:srgbClr val="FFFF00"/>
                </a:solidFill>
              </a:rPr>
              <a:t>…</a:t>
            </a:r>
          </a:p>
          <a:p>
            <a:r>
              <a:rPr lang="fr-FR" sz="3200" b="1" dirty="0" smtClean="0">
                <a:solidFill>
                  <a:srgbClr val="FFFF00"/>
                </a:solidFill>
              </a:rPr>
              <a:t>Il y a des « choses » qui changent</a:t>
            </a:r>
          </a:p>
          <a:p>
            <a:r>
              <a:rPr lang="fr-FR" sz="3200" b="1" dirty="0" smtClean="0">
                <a:solidFill>
                  <a:srgbClr val="FFFF00"/>
                </a:solidFill>
              </a:rPr>
              <a:t>brusquement, à coup de « crises »,</a:t>
            </a:r>
          </a:p>
          <a:p>
            <a:r>
              <a:rPr lang="fr-FR" sz="3200" b="1" dirty="0" smtClean="0">
                <a:solidFill>
                  <a:srgbClr val="FFFF00"/>
                </a:solidFill>
              </a:rPr>
              <a:t>par exemple la géodynamique </a:t>
            </a:r>
          </a:p>
          <a:p>
            <a:r>
              <a:rPr lang="fr-FR" sz="3200" b="1" dirty="0" smtClean="0">
                <a:solidFill>
                  <a:srgbClr val="FFFF00"/>
                </a:solidFill>
              </a:rPr>
              <a:t>interne (volcanisme, </a:t>
            </a:r>
          </a:p>
          <a:p>
            <a:r>
              <a:rPr lang="fr-FR" sz="3200" b="1" dirty="0" smtClean="0">
                <a:solidFill>
                  <a:srgbClr val="FFFF00"/>
                </a:solidFill>
              </a:rPr>
              <a:t>tectonique des plaques …), </a:t>
            </a:r>
          </a:p>
          <a:p>
            <a:r>
              <a:rPr lang="fr-FR" sz="3200" b="1" dirty="0" smtClean="0">
                <a:solidFill>
                  <a:srgbClr val="FFFF00"/>
                </a:solidFill>
              </a:rPr>
              <a:t>l’oxygène atmosphérique …</a:t>
            </a:r>
            <a:endParaRPr lang="fr-FR" sz="3200" b="1" dirty="0">
              <a:solidFill>
                <a:srgbClr val="FFFF00"/>
              </a:solidFill>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0152" y="1458951"/>
            <a:ext cx="3168352" cy="2361862"/>
          </a:xfrm>
          <a:prstGeom prst="rect">
            <a:avLst/>
          </a:prstGeom>
        </p:spPr>
      </p:pic>
      <p:sp>
        <p:nvSpPr>
          <p:cNvPr id="5" name="Rectangle 4"/>
          <p:cNvSpPr/>
          <p:nvPr/>
        </p:nvSpPr>
        <p:spPr>
          <a:xfrm>
            <a:off x="7182544" y="3347120"/>
            <a:ext cx="1565920" cy="153888"/>
          </a:xfrm>
          <a:prstGeom prst="rect">
            <a:avLst/>
          </a:prstGeom>
        </p:spPr>
        <p:txBody>
          <a:bodyPr wrap="square">
            <a:spAutoFit/>
          </a:bodyPr>
          <a:lstStyle/>
          <a:p>
            <a:r>
              <a:rPr lang="fr-FR" sz="400" dirty="0">
                <a:hlinkClick r:id="rId3"/>
              </a:rPr>
              <a:t>http://</a:t>
            </a:r>
            <a:r>
              <a:rPr lang="fr-FR" sz="400" dirty="0" smtClean="0">
                <a:hlinkClick r:id="rId3"/>
              </a:rPr>
              <a:t>www.neutrik-france.com/fr/continuity-innovation-quality</a:t>
            </a:r>
            <a:r>
              <a:rPr lang="fr-FR" sz="400" dirty="0" smtClean="0"/>
              <a:t> </a:t>
            </a:r>
            <a:endParaRPr lang="fr-FR" sz="400" dirty="0"/>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4155568"/>
            <a:ext cx="4032448" cy="2647937"/>
          </a:xfrm>
          <a:prstGeom prst="rect">
            <a:avLst/>
          </a:prstGeom>
        </p:spPr>
      </p:pic>
      <p:sp>
        <p:nvSpPr>
          <p:cNvPr id="7" name="Rectangle 6"/>
          <p:cNvSpPr/>
          <p:nvPr/>
        </p:nvSpPr>
        <p:spPr>
          <a:xfrm>
            <a:off x="5670376" y="6659488"/>
            <a:ext cx="1853952" cy="153888"/>
          </a:xfrm>
          <a:prstGeom prst="rect">
            <a:avLst/>
          </a:prstGeom>
        </p:spPr>
        <p:txBody>
          <a:bodyPr wrap="square">
            <a:spAutoFit/>
          </a:bodyPr>
          <a:lstStyle/>
          <a:p>
            <a:r>
              <a:rPr lang="fr-FR" sz="400" dirty="0">
                <a:hlinkClick r:id="rId5"/>
              </a:rPr>
              <a:t>https://</a:t>
            </a:r>
            <a:r>
              <a:rPr lang="fr-FR" sz="400" dirty="0" smtClean="0">
                <a:hlinkClick r:id="rId5"/>
              </a:rPr>
              <a:t>fr.pngtree.com/freepng/broken-chains_1104660.html</a:t>
            </a:r>
            <a:r>
              <a:rPr lang="fr-FR" sz="400" dirty="0" smtClean="0"/>
              <a:t> </a:t>
            </a:r>
            <a:endParaRPr lang="fr-FR" sz="400" dirty="0"/>
          </a:p>
        </p:txBody>
      </p:sp>
    </p:spTree>
    <p:extLst>
      <p:ext uri="{BB962C8B-B14F-4D97-AF65-F5344CB8AC3E}">
        <p14:creationId xmlns:p14="http://schemas.microsoft.com/office/powerpoint/2010/main" val="16802437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0" y="5517232"/>
            <a:ext cx="9144000" cy="1384995"/>
          </a:xfrm>
          <a:prstGeom prst="rect">
            <a:avLst/>
          </a:prstGeom>
          <a:noFill/>
        </p:spPr>
        <p:txBody>
          <a:bodyPr wrap="square" rtlCol="0">
            <a:spAutoFit/>
          </a:bodyPr>
          <a:lstStyle/>
          <a:p>
            <a:r>
              <a:rPr lang="fr-FR" sz="2800" b="1" dirty="0" smtClean="0">
                <a:solidFill>
                  <a:srgbClr val="FFFF00"/>
                </a:solidFill>
              </a:rPr>
              <a:t>Depuis 4,5 Ga, la puissance du soleil augmente d’environ 10% par milliard d’années. Et les astronomes nous disent que ça va continuer. Mais avant, le soleil était « faiblard ». </a:t>
            </a:r>
            <a:endParaRPr lang="fr-FR" sz="2800" b="1" dirty="0">
              <a:solidFill>
                <a:srgbClr val="FFFF00"/>
              </a:solidFill>
            </a:endParaRP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0" y="115731"/>
            <a:ext cx="7302500" cy="538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55993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76512"/>
            <a:ext cx="8856984" cy="449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13648" y="4797152"/>
            <a:ext cx="9310880" cy="2062103"/>
          </a:xfrm>
          <a:prstGeom prst="rect">
            <a:avLst/>
          </a:prstGeom>
          <a:noFill/>
        </p:spPr>
        <p:txBody>
          <a:bodyPr wrap="square" rtlCol="0">
            <a:spAutoFit/>
          </a:bodyPr>
          <a:lstStyle/>
          <a:p>
            <a:r>
              <a:rPr lang="fr-FR" sz="3200" b="1" dirty="0">
                <a:solidFill>
                  <a:srgbClr val="FFFF00"/>
                </a:solidFill>
              </a:rPr>
              <a:t>S</a:t>
            </a:r>
            <a:r>
              <a:rPr lang="fr-FR" sz="3200" b="1" dirty="0" smtClean="0">
                <a:solidFill>
                  <a:srgbClr val="FFFF00"/>
                </a:solidFill>
              </a:rPr>
              <a:t>i on compare la Terre de -390 Ma avec celle du schéma précédent (-240 Ma), encore deux changements : la position des continents et l’absence de végétation sur les continents sauf très localement.</a:t>
            </a:r>
            <a:endParaRPr lang="fr-FR" sz="3200" b="1" dirty="0">
              <a:solidFill>
                <a:srgbClr val="FFFF00"/>
              </a:solidFill>
            </a:endParaRPr>
          </a:p>
        </p:txBody>
      </p:sp>
      <p:sp>
        <p:nvSpPr>
          <p:cNvPr id="2" name="Ellipse 1"/>
          <p:cNvSpPr/>
          <p:nvPr/>
        </p:nvSpPr>
        <p:spPr>
          <a:xfrm>
            <a:off x="467544" y="406129"/>
            <a:ext cx="360040"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p:cNvSpPr/>
          <p:nvPr/>
        </p:nvSpPr>
        <p:spPr>
          <a:xfrm flipV="1">
            <a:off x="0" y="-99392"/>
            <a:ext cx="3275856" cy="4759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35496" y="15007"/>
            <a:ext cx="3744416" cy="461665"/>
          </a:xfrm>
          <a:prstGeom prst="rect">
            <a:avLst/>
          </a:prstGeom>
          <a:solidFill>
            <a:schemeClr val="tx1"/>
          </a:solidFill>
        </p:spPr>
        <p:txBody>
          <a:bodyPr wrap="square" rtlCol="0">
            <a:spAutoFit/>
          </a:bodyPr>
          <a:lstStyle/>
          <a:p>
            <a:r>
              <a:rPr lang="fr-FR" sz="2400" b="1" dirty="0" smtClean="0">
                <a:solidFill>
                  <a:schemeClr val="bg1"/>
                </a:solidFill>
              </a:rPr>
              <a:t>Dévonien inférieur, -230 Ma </a:t>
            </a:r>
            <a:endParaRPr lang="fr-FR" sz="2400" b="1" dirty="0">
              <a:solidFill>
                <a:schemeClr val="bg1"/>
              </a:solidFill>
            </a:endParaRPr>
          </a:p>
        </p:txBody>
      </p:sp>
    </p:spTree>
    <p:extLst>
      <p:ext uri="{BB962C8B-B14F-4D97-AF65-F5344CB8AC3E}">
        <p14:creationId xmlns:p14="http://schemas.microsoft.com/office/powerpoint/2010/main" val="1086488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882" name="Object 2"/>
          <p:cNvGraphicFramePr>
            <a:graphicFrameLocks noChangeAspect="1"/>
          </p:cNvGraphicFramePr>
          <p:nvPr>
            <p:extLst>
              <p:ext uri="{D42A27DB-BD31-4B8C-83A1-F6EECF244321}">
                <p14:modId xmlns:p14="http://schemas.microsoft.com/office/powerpoint/2010/main" val="1163842853"/>
              </p:ext>
            </p:extLst>
          </p:nvPr>
        </p:nvGraphicFramePr>
        <p:xfrm>
          <a:off x="35496" y="-27384"/>
          <a:ext cx="4320480" cy="6264696"/>
        </p:xfrm>
        <a:graphic>
          <a:graphicData uri="http://schemas.openxmlformats.org/presentationml/2006/ole">
            <mc:AlternateContent xmlns:mc="http://schemas.openxmlformats.org/markup-compatibility/2006">
              <mc:Choice xmlns:v="urn:schemas-microsoft-com:vml" Requires="v">
                <p:oleObj spid="_x0000_s15409" name="Image" r:id="rId4" imgW="10133333" imgH="15238095" progId="Photoshop.Image.6">
                  <p:embed/>
                </p:oleObj>
              </mc:Choice>
              <mc:Fallback>
                <p:oleObj name="Image" r:id="rId4" imgW="10133333" imgH="15238095"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27384"/>
                        <a:ext cx="4320480" cy="6264696"/>
                      </a:xfrm>
                      <a:prstGeom prst="rect">
                        <a:avLst/>
                      </a:prstGeom>
                      <a:noFill/>
                      <a:ln>
                        <a:noFill/>
                      </a:ln>
                      <a:effectLst/>
                      <a:extLst/>
                    </p:spPr>
                  </p:pic>
                </p:oleObj>
              </mc:Fallback>
            </mc:AlternateContent>
          </a:graphicData>
        </a:graphic>
      </p:graphicFrame>
      <p:sp>
        <p:nvSpPr>
          <p:cNvPr id="122883" name="Text Box 3"/>
          <p:cNvSpPr txBox="1">
            <a:spLocks noChangeArrowheads="1"/>
          </p:cNvSpPr>
          <p:nvPr/>
        </p:nvSpPr>
        <p:spPr bwMode="auto">
          <a:xfrm>
            <a:off x="4355977" y="3429000"/>
            <a:ext cx="478802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fr-FR" sz="2700" b="1" dirty="0" smtClean="0">
                <a:solidFill>
                  <a:srgbClr val="FFFF00"/>
                </a:solidFill>
              </a:rPr>
              <a:t>L’étude des roches </a:t>
            </a:r>
            <a:r>
              <a:rPr lang="fr-FR" sz="2700" b="1" dirty="0" err="1" smtClean="0">
                <a:solidFill>
                  <a:srgbClr val="FFFF00"/>
                </a:solidFill>
              </a:rPr>
              <a:t>sédimen-taires</a:t>
            </a:r>
            <a:r>
              <a:rPr lang="fr-FR" sz="2700" b="1" dirty="0" smtClean="0">
                <a:solidFill>
                  <a:srgbClr val="FFFF00"/>
                </a:solidFill>
              </a:rPr>
              <a:t> même très anciennes, en contact soit avec l’atmosphère soit avec l’océan, permet de remonter à divers paramètres de l’époque, comme la température, l’ordre de </a:t>
            </a:r>
            <a:r>
              <a:rPr lang="fr-FR" sz="2700" b="1" dirty="0" err="1" smtClean="0">
                <a:solidFill>
                  <a:srgbClr val="FFFF00"/>
                </a:solidFill>
              </a:rPr>
              <a:t>gran-deur</a:t>
            </a:r>
            <a:r>
              <a:rPr lang="fr-FR" sz="2700" b="1" dirty="0" smtClean="0">
                <a:solidFill>
                  <a:srgbClr val="FFFF00"/>
                </a:solidFill>
              </a:rPr>
              <a:t> du CO</a:t>
            </a:r>
            <a:r>
              <a:rPr lang="fr-FR" sz="2700" b="1" baseline="-25000" dirty="0" smtClean="0">
                <a:solidFill>
                  <a:srgbClr val="FFFF00"/>
                </a:solidFill>
              </a:rPr>
              <a:t>2</a:t>
            </a:r>
            <a:r>
              <a:rPr lang="fr-FR" sz="2700" b="1" dirty="0" smtClean="0">
                <a:solidFill>
                  <a:srgbClr val="FFFF00"/>
                </a:solidFill>
              </a:rPr>
              <a:t> atmosphérique …</a:t>
            </a:r>
            <a:endParaRPr lang="fr-FR" sz="2700" b="1" dirty="0">
              <a:solidFill>
                <a:srgbClr val="FFFF00"/>
              </a:solidFill>
            </a:endParaRPr>
          </a:p>
        </p:txBody>
      </p:sp>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6497" y="0"/>
            <a:ext cx="4995493" cy="3501008"/>
          </a:xfrm>
          <a:prstGeom prst="rect">
            <a:avLst/>
          </a:prstGeom>
          <a:noFill/>
          <a:ln w="762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ZoneTexte 1"/>
          <p:cNvSpPr txBox="1"/>
          <p:nvPr/>
        </p:nvSpPr>
        <p:spPr>
          <a:xfrm>
            <a:off x="0" y="6198989"/>
            <a:ext cx="4320480" cy="646331"/>
          </a:xfrm>
          <a:prstGeom prst="rect">
            <a:avLst/>
          </a:prstGeom>
          <a:noFill/>
        </p:spPr>
        <p:txBody>
          <a:bodyPr wrap="square" rtlCol="0">
            <a:spAutoFit/>
          </a:bodyPr>
          <a:lstStyle/>
          <a:p>
            <a:r>
              <a:rPr lang="fr-FR" b="1" dirty="0" smtClean="0">
                <a:solidFill>
                  <a:schemeClr val="bg1"/>
                </a:solidFill>
              </a:rPr>
              <a:t>Fentes de dessiccation et traces de vaguelettes fossiles de - 3,2 Ga (</a:t>
            </a:r>
            <a:r>
              <a:rPr lang="fr-FR" b="1" dirty="0" err="1" smtClean="0">
                <a:solidFill>
                  <a:schemeClr val="bg1"/>
                </a:solidFill>
              </a:rPr>
              <a:t>Af</a:t>
            </a:r>
            <a:r>
              <a:rPr lang="fr-FR" b="1" dirty="0" smtClean="0">
                <a:solidFill>
                  <a:schemeClr val="bg1"/>
                </a:solidFill>
              </a:rPr>
              <a:t>. Du Sud)</a:t>
            </a:r>
            <a:endParaRPr lang="fr-FR" b="1" dirty="0">
              <a:solidFill>
                <a:schemeClr val="bg1"/>
              </a:solidFill>
            </a:endParaRPr>
          </a:p>
        </p:txBody>
      </p:sp>
    </p:spTree>
    <p:extLst>
      <p:ext uri="{BB962C8B-B14F-4D97-AF65-F5344CB8AC3E}">
        <p14:creationId xmlns:p14="http://schemas.microsoft.com/office/powerpoint/2010/main" val="23023892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Thomas\Desktop\Conference, travail, données essai\conference\Terre (hors climat)\10 milliards d'années d'histoire, 9 juillet, 15h\CO2 depuis 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0155"/>
            <a:ext cx="7586635" cy="505502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0" y="5013176"/>
            <a:ext cx="9144000" cy="1815882"/>
          </a:xfrm>
          <a:prstGeom prst="rect">
            <a:avLst/>
          </a:prstGeom>
          <a:noFill/>
        </p:spPr>
        <p:txBody>
          <a:bodyPr wrap="square" rtlCol="0">
            <a:spAutoFit/>
          </a:bodyPr>
          <a:lstStyle/>
          <a:p>
            <a:r>
              <a:rPr lang="fr-FR" sz="2800" b="1" dirty="0" smtClean="0">
                <a:solidFill>
                  <a:srgbClr val="FFFF00"/>
                </a:solidFill>
              </a:rPr>
              <a:t>Aux irrégularités (et incertitudes) près, le CO</a:t>
            </a:r>
            <a:r>
              <a:rPr lang="fr-FR" sz="2800" b="1" baseline="-25000" dirty="0" smtClean="0">
                <a:solidFill>
                  <a:srgbClr val="FFFF00"/>
                </a:solidFill>
              </a:rPr>
              <a:t>2</a:t>
            </a:r>
            <a:r>
              <a:rPr lang="fr-FR" sz="2800" b="1" dirty="0" smtClean="0">
                <a:solidFill>
                  <a:srgbClr val="FFFF00"/>
                </a:solidFill>
              </a:rPr>
              <a:t> atmosphérique est approximativement divisé par 10 tout les milliards d’années (décroissance exponentielle), parce qu’il y a de plus en plus de CO</a:t>
            </a:r>
            <a:r>
              <a:rPr lang="fr-FR" sz="2800" b="1" baseline="-25000" dirty="0" smtClean="0">
                <a:solidFill>
                  <a:srgbClr val="FFFF00"/>
                </a:solidFill>
              </a:rPr>
              <a:t>2</a:t>
            </a:r>
            <a:r>
              <a:rPr lang="fr-FR" sz="2800" b="1" dirty="0" smtClean="0">
                <a:solidFill>
                  <a:srgbClr val="FFFF00"/>
                </a:solidFill>
              </a:rPr>
              <a:t> « piégé » sous forme de calcaires.  </a:t>
            </a:r>
            <a:endParaRPr lang="fr-FR" sz="2800" b="1" dirty="0">
              <a:solidFill>
                <a:srgbClr val="FFFF00"/>
              </a:solidFill>
            </a:endParaRPr>
          </a:p>
        </p:txBody>
      </p:sp>
      <p:sp>
        <p:nvSpPr>
          <p:cNvPr id="4" name="Forme libre 3"/>
          <p:cNvSpPr/>
          <p:nvPr/>
        </p:nvSpPr>
        <p:spPr>
          <a:xfrm>
            <a:off x="1012371" y="1828800"/>
            <a:ext cx="3559629" cy="2656114"/>
          </a:xfrm>
          <a:custGeom>
            <a:avLst/>
            <a:gdLst>
              <a:gd name="connsiteX0" fmla="*/ 0 w 3559629"/>
              <a:gd name="connsiteY0" fmla="*/ 0 h 2656114"/>
              <a:gd name="connsiteX1" fmla="*/ 65315 w 3559629"/>
              <a:gd name="connsiteY1" fmla="*/ 468086 h 2656114"/>
              <a:gd name="connsiteX2" fmla="*/ 130629 w 3559629"/>
              <a:gd name="connsiteY2" fmla="*/ 892629 h 2656114"/>
              <a:gd name="connsiteX3" fmla="*/ 304800 w 3559629"/>
              <a:gd name="connsiteY3" fmla="*/ 1382486 h 2656114"/>
              <a:gd name="connsiteX4" fmla="*/ 522515 w 3559629"/>
              <a:gd name="connsiteY4" fmla="*/ 1741714 h 2656114"/>
              <a:gd name="connsiteX5" fmla="*/ 805543 w 3559629"/>
              <a:gd name="connsiteY5" fmla="*/ 2068286 h 2656114"/>
              <a:gd name="connsiteX6" fmla="*/ 1066800 w 3559629"/>
              <a:gd name="connsiteY6" fmla="*/ 2231571 h 2656114"/>
              <a:gd name="connsiteX7" fmla="*/ 1556658 w 3559629"/>
              <a:gd name="connsiteY7" fmla="*/ 2460171 h 2656114"/>
              <a:gd name="connsiteX8" fmla="*/ 2264229 w 3559629"/>
              <a:gd name="connsiteY8" fmla="*/ 2579914 h 2656114"/>
              <a:gd name="connsiteX9" fmla="*/ 3135086 w 3559629"/>
              <a:gd name="connsiteY9" fmla="*/ 2634343 h 2656114"/>
              <a:gd name="connsiteX10" fmla="*/ 3559629 w 3559629"/>
              <a:gd name="connsiteY10" fmla="*/ 2656114 h 265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9629" h="2656114">
                <a:moveTo>
                  <a:pt x="0" y="0"/>
                </a:moveTo>
                <a:cubicBezTo>
                  <a:pt x="21772" y="159657"/>
                  <a:pt x="43544" y="319315"/>
                  <a:pt x="65315" y="468086"/>
                </a:cubicBezTo>
                <a:cubicBezTo>
                  <a:pt x="87086" y="616857"/>
                  <a:pt x="90715" y="740229"/>
                  <a:pt x="130629" y="892629"/>
                </a:cubicBezTo>
                <a:cubicBezTo>
                  <a:pt x="170543" y="1045029"/>
                  <a:pt x="239486" y="1240972"/>
                  <a:pt x="304800" y="1382486"/>
                </a:cubicBezTo>
                <a:cubicBezTo>
                  <a:pt x="370114" y="1524000"/>
                  <a:pt x="439058" y="1627414"/>
                  <a:pt x="522515" y="1741714"/>
                </a:cubicBezTo>
                <a:cubicBezTo>
                  <a:pt x="605972" y="1856014"/>
                  <a:pt x="714829" y="1986643"/>
                  <a:pt x="805543" y="2068286"/>
                </a:cubicBezTo>
                <a:cubicBezTo>
                  <a:pt x="896257" y="2149929"/>
                  <a:pt x="941614" y="2166257"/>
                  <a:pt x="1066800" y="2231571"/>
                </a:cubicBezTo>
                <a:cubicBezTo>
                  <a:pt x="1191986" y="2296885"/>
                  <a:pt x="1357087" y="2402114"/>
                  <a:pt x="1556658" y="2460171"/>
                </a:cubicBezTo>
                <a:cubicBezTo>
                  <a:pt x="1756229" y="2518228"/>
                  <a:pt x="2001158" y="2550885"/>
                  <a:pt x="2264229" y="2579914"/>
                </a:cubicBezTo>
                <a:cubicBezTo>
                  <a:pt x="2527300" y="2608943"/>
                  <a:pt x="3135086" y="2634343"/>
                  <a:pt x="3135086" y="2634343"/>
                </a:cubicBezTo>
                <a:lnTo>
                  <a:pt x="3559629" y="2656114"/>
                </a:lnTo>
              </a:path>
            </a:pathLst>
          </a:custGeom>
          <a:noFill/>
          <a:ln>
            <a:solidFill>
              <a:srgbClr val="0066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orme libre 4"/>
          <p:cNvSpPr/>
          <p:nvPr/>
        </p:nvSpPr>
        <p:spPr>
          <a:xfrm>
            <a:off x="1391731" y="1698171"/>
            <a:ext cx="4029355" cy="2677886"/>
          </a:xfrm>
          <a:custGeom>
            <a:avLst/>
            <a:gdLst>
              <a:gd name="connsiteX0" fmla="*/ 4029355 w 4029355"/>
              <a:gd name="connsiteY0" fmla="*/ 2677886 h 2677886"/>
              <a:gd name="connsiteX1" fmla="*/ 3191155 w 4029355"/>
              <a:gd name="connsiteY1" fmla="*/ 2547258 h 2677886"/>
              <a:gd name="connsiteX2" fmla="*/ 2265869 w 4029355"/>
              <a:gd name="connsiteY2" fmla="*/ 2416629 h 2677886"/>
              <a:gd name="connsiteX3" fmla="*/ 1471212 w 4029355"/>
              <a:gd name="connsiteY3" fmla="*/ 2307772 h 2677886"/>
              <a:gd name="connsiteX4" fmla="*/ 1057555 w 4029355"/>
              <a:gd name="connsiteY4" fmla="*/ 2166258 h 2677886"/>
              <a:gd name="connsiteX5" fmla="*/ 687440 w 4029355"/>
              <a:gd name="connsiteY5" fmla="*/ 1937658 h 2677886"/>
              <a:gd name="connsiteX6" fmla="*/ 339098 w 4029355"/>
              <a:gd name="connsiteY6" fmla="*/ 1404258 h 2677886"/>
              <a:gd name="connsiteX7" fmla="*/ 164926 w 4029355"/>
              <a:gd name="connsiteY7" fmla="*/ 925286 h 2677886"/>
              <a:gd name="connsiteX8" fmla="*/ 23412 w 4029355"/>
              <a:gd name="connsiteY8" fmla="*/ 326572 h 2677886"/>
              <a:gd name="connsiteX9" fmla="*/ 1640 w 4029355"/>
              <a:gd name="connsiteY9" fmla="*/ 0 h 2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355" h="2677886">
                <a:moveTo>
                  <a:pt x="4029355" y="2677886"/>
                </a:moveTo>
                <a:lnTo>
                  <a:pt x="3191155" y="2547258"/>
                </a:lnTo>
                <a:lnTo>
                  <a:pt x="2265869" y="2416629"/>
                </a:lnTo>
                <a:cubicBezTo>
                  <a:pt x="1979212" y="2376715"/>
                  <a:pt x="1672598" y="2349500"/>
                  <a:pt x="1471212" y="2307772"/>
                </a:cubicBezTo>
                <a:cubicBezTo>
                  <a:pt x="1269826" y="2266044"/>
                  <a:pt x="1188184" y="2227944"/>
                  <a:pt x="1057555" y="2166258"/>
                </a:cubicBezTo>
                <a:cubicBezTo>
                  <a:pt x="926926" y="2104572"/>
                  <a:pt x="807183" y="2064658"/>
                  <a:pt x="687440" y="1937658"/>
                </a:cubicBezTo>
                <a:cubicBezTo>
                  <a:pt x="567697" y="1810658"/>
                  <a:pt x="426184" y="1572987"/>
                  <a:pt x="339098" y="1404258"/>
                </a:cubicBezTo>
                <a:cubicBezTo>
                  <a:pt x="252012" y="1235529"/>
                  <a:pt x="217540" y="1104900"/>
                  <a:pt x="164926" y="925286"/>
                </a:cubicBezTo>
                <a:cubicBezTo>
                  <a:pt x="112312" y="745672"/>
                  <a:pt x="50626" y="480786"/>
                  <a:pt x="23412" y="326572"/>
                </a:cubicBezTo>
                <a:cubicBezTo>
                  <a:pt x="-3802" y="172358"/>
                  <a:pt x="-1081" y="86179"/>
                  <a:pt x="1640" y="0"/>
                </a:cubicBezTo>
              </a:path>
            </a:pathLst>
          </a:custGeom>
          <a:noFill/>
          <a:ln>
            <a:solidFill>
              <a:srgbClr val="0066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orme libre 7"/>
          <p:cNvSpPr/>
          <p:nvPr/>
        </p:nvSpPr>
        <p:spPr>
          <a:xfrm>
            <a:off x="5984081" y="4414838"/>
            <a:ext cx="0" cy="111918"/>
          </a:xfrm>
          <a:custGeom>
            <a:avLst/>
            <a:gdLst>
              <a:gd name="connsiteX0" fmla="*/ 0 w 0"/>
              <a:gd name="connsiteY0" fmla="*/ 111918 h 111918"/>
              <a:gd name="connsiteX1" fmla="*/ 0 w 0"/>
              <a:gd name="connsiteY1" fmla="*/ 0 h 111918"/>
            </a:gdLst>
            <a:ahLst/>
            <a:cxnLst>
              <a:cxn ang="0">
                <a:pos x="connsiteX0" y="connsiteY0"/>
              </a:cxn>
              <a:cxn ang="0">
                <a:pos x="connsiteX1" y="connsiteY1"/>
              </a:cxn>
            </a:cxnLst>
            <a:rect l="l" t="t" r="r" b="b"/>
            <a:pathLst>
              <a:path h="111918">
                <a:moveTo>
                  <a:pt x="0" y="111918"/>
                </a:moveTo>
                <a:lnTo>
                  <a:pt x="0"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orme libre 9"/>
          <p:cNvSpPr/>
          <p:nvPr/>
        </p:nvSpPr>
        <p:spPr>
          <a:xfrm>
            <a:off x="5836444" y="4531290"/>
            <a:ext cx="186465" cy="2610"/>
          </a:xfrm>
          <a:custGeom>
            <a:avLst/>
            <a:gdLst>
              <a:gd name="connsiteX0" fmla="*/ 0 w 186465"/>
              <a:gd name="connsiteY0" fmla="*/ 2610 h 2610"/>
              <a:gd name="connsiteX1" fmla="*/ 171450 w 186465"/>
              <a:gd name="connsiteY1" fmla="*/ 229 h 2610"/>
              <a:gd name="connsiteX2" fmla="*/ 166687 w 186465"/>
              <a:gd name="connsiteY2" fmla="*/ 229 h 2610"/>
            </a:gdLst>
            <a:ahLst/>
            <a:cxnLst>
              <a:cxn ang="0">
                <a:pos x="connsiteX0" y="connsiteY0"/>
              </a:cxn>
              <a:cxn ang="0">
                <a:pos x="connsiteX1" y="connsiteY1"/>
              </a:cxn>
              <a:cxn ang="0">
                <a:pos x="connsiteX2" y="connsiteY2"/>
              </a:cxn>
            </a:cxnLst>
            <a:rect l="l" t="t" r="r" b="b"/>
            <a:pathLst>
              <a:path w="186465" h="2610">
                <a:moveTo>
                  <a:pt x="0" y="2610"/>
                </a:moveTo>
                <a:lnTo>
                  <a:pt x="171450" y="229"/>
                </a:lnTo>
                <a:cubicBezTo>
                  <a:pt x="199231" y="-168"/>
                  <a:pt x="182959" y="30"/>
                  <a:pt x="166687" y="229"/>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93377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5" y="14199"/>
            <a:ext cx="9144000" cy="4782953"/>
          </a:xfrm>
          <a:prstGeom prst="rect">
            <a:avLst/>
          </a:prstGeom>
        </p:spPr>
      </p:pic>
      <p:sp>
        <p:nvSpPr>
          <p:cNvPr id="2" name="Rectangle 1"/>
          <p:cNvSpPr/>
          <p:nvPr/>
        </p:nvSpPr>
        <p:spPr>
          <a:xfrm>
            <a:off x="-36512" y="4643264"/>
            <a:ext cx="4585455" cy="153888"/>
          </a:xfrm>
          <a:prstGeom prst="rect">
            <a:avLst/>
          </a:prstGeom>
        </p:spPr>
        <p:txBody>
          <a:bodyPr wrap="square">
            <a:spAutoFit/>
          </a:bodyPr>
          <a:lstStyle/>
          <a:p>
            <a:r>
              <a:rPr lang="fr-FR" sz="400" dirty="0">
                <a:hlinkClick r:id="rId3"/>
              </a:rPr>
              <a:t>https://</a:t>
            </a:r>
            <a:r>
              <a:rPr lang="fr-FR" sz="400" dirty="0" smtClean="0">
                <a:hlinkClick r:id="rId3"/>
              </a:rPr>
              <a:t>www.geochemicalperspectivesletters.org/article1706</a:t>
            </a:r>
            <a:r>
              <a:rPr lang="fr-FR" sz="400" dirty="0" smtClean="0"/>
              <a:t> </a:t>
            </a:r>
            <a:endParaRPr lang="fr-FR" sz="400" dirty="0"/>
          </a:p>
        </p:txBody>
      </p:sp>
      <p:sp>
        <p:nvSpPr>
          <p:cNvPr id="4" name="ZoneTexte 3"/>
          <p:cNvSpPr txBox="1"/>
          <p:nvPr/>
        </p:nvSpPr>
        <p:spPr>
          <a:xfrm>
            <a:off x="13455" y="4710623"/>
            <a:ext cx="9130545" cy="2246769"/>
          </a:xfrm>
          <a:prstGeom prst="rect">
            <a:avLst/>
          </a:prstGeom>
          <a:noFill/>
        </p:spPr>
        <p:txBody>
          <a:bodyPr wrap="square" rtlCol="0">
            <a:spAutoFit/>
          </a:bodyPr>
          <a:lstStyle/>
          <a:p>
            <a:r>
              <a:rPr lang="fr-FR" sz="2800" b="1" dirty="0" smtClean="0">
                <a:solidFill>
                  <a:srgbClr val="FFFF00"/>
                </a:solidFill>
              </a:rPr>
              <a:t>Mais le CO</a:t>
            </a:r>
            <a:r>
              <a:rPr lang="fr-FR" sz="2800" b="1" baseline="-25000" dirty="0" smtClean="0">
                <a:solidFill>
                  <a:srgbClr val="FFFF00"/>
                </a:solidFill>
              </a:rPr>
              <a:t>2</a:t>
            </a:r>
            <a:r>
              <a:rPr lang="fr-FR" sz="2800" b="1" dirty="0" smtClean="0">
                <a:solidFill>
                  <a:srgbClr val="FFFF00"/>
                </a:solidFill>
              </a:rPr>
              <a:t> baisse plus que le soleil n’augmente. </a:t>
            </a:r>
            <a:r>
              <a:rPr lang="fr-FR" sz="2800" b="1" dirty="0">
                <a:solidFill>
                  <a:srgbClr val="FFFF00"/>
                </a:solidFill>
              </a:rPr>
              <a:t>Aux irrégularités (et incertitudes) </a:t>
            </a:r>
            <a:r>
              <a:rPr lang="fr-FR" sz="2800" b="1" dirty="0" smtClean="0">
                <a:solidFill>
                  <a:srgbClr val="FFFF00"/>
                </a:solidFill>
              </a:rPr>
              <a:t>près, la température moyenne de l’océan baisse (de + 75 à + 15°C). On </a:t>
            </a:r>
            <a:r>
              <a:rPr lang="fr-FR" sz="2800" b="1" dirty="0" smtClean="0">
                <a:solidFill>
                  <a:srgbClr val="FFFF00"/>
                </a:solidFill>
              </a:rPr>
              <a:t>aurait </a:t>
            </a:r>
            <a:r>
              <a:rPr lang="fr-FR" sz="2800" b="1" dirty="0" smtClean="0">
                <a:solidFill>
                  <a:srgbClr val="FFFF00"/>
                </a:solidFill>
              </a:rPr>
              <a:t>perdu une soixantaine de degrés depuis 3,5 Ga. La vie </a:t>
            </a:r>
            <a:r>
              <a:rPr lang="fr-FR" sz="2800" b="1" dirty="0" smtClean="0">
                <a:solidFill>
                  <a:srgbClr val="FFFF00"/>
                </a:solidFill>
              </a:rPr>
              <a:t>a sans doute </a:t>
            </a:r>
            <a:r>
              <a:rPr lang="fr-FR" sz="2800" b="1" dirty="0" smtClean="0">
                <a:solidFill>
                  <a:srgbClr val="FFFF00"/>
                </a:solidFill>
              </a:rPr>
              <a:t>débuté dans un bouillon de culture chaud !</a:t>
            </a:r>
            <a:endParaRPr lang="fr-FR" sz="2800" b="1" dirty="0">
              <a:solidFill>
                <a:srgbClr val="FFFF00"/>
              </a:solidFill>
            </a:endParaRPr>
          </a:p>
        </p:txBody>
      </p:sp>
      <p:sp>
        <p:nvSpPr>
          <p:cNvPr id="5" name="Rectangle 4"/>
          <p:cNvSpPr/>
          <p:nvPr/>
        </p:nvSpPr>
        <p:spPr>
          <a:xfrm>
            <a:off x="467544" y="116632"/>
            <a:ext cx="432048" cy="4104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6" name="ZoneTexte 5"/>
          <p:cNvSpPr txBox="1"/>
          <p:nvPr/>
        </p:nvSpPr>
        <p:spPr>
          <a:xfrm>
            <a:off x="539552" y="251937"/>
            <a:ext cx="432048" cy="338554"/>
          </a:xfrm>
          <a:prstGeom prst="rect">
            <a:avLst/>
          </a:prstGeom>
          <a:noFill/>
        </p:spPr>
        <p:txBody>
          <a:bodyPr wrap="square" rtlCol="0">
            <a:spAutoFit/>
          </a:bodyPr>
          <a:lstStyle/>
          <a:p>
            <a:r>
              <a:rPr lang="fr-FR" sz="1600" b="1" dirty="0" smtClean="0"/>
              <a:t>95</a:t>
            </a:r>
            <a:endParaRPr lang="fr-FR" sz="1600" b="1" dirty="0"/>
          </a:p>
        </p:txBody>
      </p:sp>
      <p:sp>
        <p:nvSpPr>
          <p:cNvPr id="7" name="ZoneTexte 6"/>
          <p:cNvSpPr txBox="1"/>
          <p:nvPr/>
        </p:nvSpPr>
        <p:spPr>
          <a:xfrm>
            <a:off x="539552" y="858198"/>
            <a:ext cx="432048" cy="338554"/>
          </a:xfrm>
          <a:prstGeom prst="rect">
            <a:avLst/>
          </a:prstGeom>
          <a:noFill/>
        </p:spPr>
        <p:txBody>
          <a:bodyPr wrap="square" rtlCol="0">
            <a:spAutoFit/>
          </a:bodyPr>
          <a:lstStyle/>
          <a:p>
            <a:r>
              <a:rPr lang="fr-FR" sz="1600" b="1" dirty="0" smtClean="0"/>
              <a:t>80</a:t>
            </a:r>
            <a:endParaRPr lang="fr-FR" sz="1600" b="1" dirty="0"/>
          </a:p>
        </p:txBody>
      </p:sp>
      <p:sp>
        <p:nvSpPr>
          <p:cNvPr id="8" name="ZoneTexte 7"/>
          <p:cNvSpPr txBox="1"/>
          <p:nvPr/>
        </p:nvSpPr>
        <p:spPr>
          <a:xfrm>
            <a:off x="539552" y="1484784"/>
            <a:ext cx="432048" cy="338554"/>
          </a:xfrm>
          <a:prstGeom prst="rect">
            <a:avLst/>
          </a:prstGeom>
          <a:noFill/>
        </p:spPr>
        <p:txBody>
          <a:bodyPr wrap="square" rtlCol="0">
            <a:spAutoFit/>
          </a:bodyPr>
          <a:lstStyle/>
          <a:p>
            <a:r>
              <a:rPr lang="fr-FR" sz="1600" b="1" dirty="0"/>
              <a:t>7</a:t>
            </a:r>
            <a:r>
              <a:rPr lang="fr-FR" sz="1600" b="1" dirty="0" smtClean="0"/>
              <a:t>5</a:t>
            </a:r>
            <a:endParaRPr lang="fr-FR" sz="1600" b="1" dirty="0"/>
          </a:p>
        </p:txBody>
      </p:sp>
      <p:sp>
        <p:nvSpPr>
          <p:cNvPr id="9" name="ZoneTexte 8"/>
          <p:cNvSpPr txBox="1"/>
          <p:nvPr/>
        </p:nvSpPr>
        <p:spPr>
          <a:xfrm>
            <a:off x="539552" y="2060848"/>
            <a:ext cx="432048" cy="338554"/>
          </a:xfrm>
          <a:prstGeom prst="rect">
            <a:avLst/>
          </a:prstGeom>
          <a:noFill/>
        </p:spPr>
        <p:txBody>
          <a:bodyPr wrap="square" rtlCol="0">
            <a:spAutoFit/>
          </a:bodyPr>
          <a:lstStyle/>
          <a:p>
            <a:r>
              <a:rPr lang="fr-FR" sz="1600" b="1" dirty="0" smtClean="0"/>
              <a:t>60</a:t>
            </a:r>
            <a:endParaRPr lang="fr-FR" sz="1600" b="1" dirty="0"/>
          </a:p>
        </p:txBody>
      </p:sp>
      <p:sp>
        <p:nvSpPr>
          <p:cNvPr id="10" name="ZoneTexte 9"/>
          <p:cNvSpPr txBox="1"/>
          <p:nvPr/>
        </p:nvSpPr>
        <p:spPr>
          <a:xfrm>
            <a:off x="539552" y="2658398"/>
            <a:ext cx="432048" cy="338554"/>
          </a:xfrm>
          <a:prstGeom prst="rect">
            <a:avLst/>
          </a:prstGeom>
          <a:noFill/>
        </p:spPr>
        <p:txBody>
          <a:bodyPr wrap="square" rtlCol="0">
            <a:spAutoFit/>
          </a:bodyPr>
          <a:lstStyle/>
          <a:p>
            <a:r>
              <a:rPr lang="fr-FR" sz="1600" b="1" dirty="0"/>
              <a:t>4</a:t>
            </a:r>
            <a:r>
              <a:rPr lang="fr-FR" sz="1600" b="1" dirty="0" smtClean="0"/>
              <a:t>5</a:t>
            </a:r>
            <a:endParaRPr lang="fr-FR" sz="1600" b="1" dirty="0"/>
          </a:p>
        </p:txBody>
      </p:sp>
      <p:sp>
        <p:nvSpPr>
          <p:cNvPr id="11" name="ZoneTexte 10"/>
          <p:cNvSpPr txBox="1"/>
          <p:nvPr/>
        </p:nvSpPr>
        <p:spPr>
          <a:xfrm>
            <a:off x="539552" y="3306470"/>
            <a:ext cx="432048" cy="338554"/>
          </a:xfrm>
          <a:prstGeom prst="rect">
            <a:avLst/>
          </a:prstGeom>
          <a:noFill/>
        </p:spPr>
        <p:txBody>
          <a:bodyPr wrap="square" rtlCol="0">
            <a:spAutoFit/>
          </a:bodyPr>
          <a:lstStyle/>
          <a:p>
            <a:r>
              <a:rPr lang="fr-FR" sz="1600" b="1" dirty="0" smtClean="0"/>
              <a:t>30</a:t>
            </a:r>
            <a:endParaRPr lang="fr-FR" sz="1600" b="1" dirty="0"/>
          </a:p>
        </p:txBody>
      </p:sp>
      <p:sp>
        <p:nvSpPr>
          <p:cNvPr id="12" name="ZoneTexte 11"/>
          <p:cNvSpPr txBox="1"/>
          <p:nvPr/>
        </p:nvSpPr>
        <p:spPr>
          <a:xfrm>
            <a:off x="539552" y="3933056"/>
            <a:ext cx="432048" cy="338554"/>
          </a:xfrm>
          <a:prstGeom prst="rect">
            <a:avLst/>
          </a:prstGeom>
          <a:noFill/>
        </p:spPr>
        <p:txBody>
          <a:bodyPr wrap="square" rtlCol="0">
            <a:spAutoFit/>
          </a:bodyPr>
          <a:lstStyle/>
          <a:p>
            <a:r>
              <a:rPr lang="fr-FR" sz="1600" b="1" dirty="0"/>
              <a:t>1</a:t>
            </a:r>
            <a:r>
              <a:rPr lang="fr-FR" sz="1600" b="1" dirty="0" smtClean="0"/>
              <a:t>5</a:t>
            </a:r>
            <a:endParaRPr lang="fr-FR" sz="1600" b="1" dirty="0"/>
          </a:p>
        </p:txBody>
      </p:sp>
      <p:sp>
        <p:nvSpPr>
          <p:cNvPr id="13" name="ZoneTexte 12"/>
          <p:cNvSpPr txBox="1"/>
          <p:nvPr/>
        </p:nvSpPr>
        <p:spPr>
          <a:xfrm rot="16200000">
            <a:off x="-1796062" y="1948190"/>
            <a:ext cx="4176466" cy="369332"/>
          </a:xfrm>
          <a:prstGeom prst="rect">
            <a:avLst/>
          </a:prstGeom>
          <a:solidFill>
            <a:schemeClr val="bg1"/>
          </a:solidFill>
        </p:spPr>
        <p:txBody>
          <a:bodyPr wrap="square" rtlCol="0">
            <a:spAutoFit/>
          </a:bodyPr>
          <a:lstStyle/>
          <a:p>
            <a:r>
              <a:rPr lang="fr-FR" b="1" dirty="0" smtClean="0"/>
              <a:t>Température moyenne des  océans (°C) </a:t>
            </a:r>
            <a:endParaRPr lang="fr-FR" b="1" dirty="0"/>
          </a:p>
        </p:txBody>
      </p:sp>
    </p:spTree>
    <p:extLst>
      <p:ext uri="{BB962C8B-B14F-4D97-AF65-F5344CB8AC3E}">
        <p14:creationId xmlns:p14="http://schemas.microsoft.com/office/powerpoint/2010/main" val="29977643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Object 2"/>
          <p:cNvGraphicFramePr>
            <a:graphicFrameLocks noChangeAspect="1"/>
          </p:cNvGraphicFramePr>
          <p:nvPr>
            <p:extLst>
              <p:ext uri="{D42A27DB-BD31-4B8C-83A1-F6EECF244321}">
                <p14:modId xmlns:p14="http://schemas.microsoft.com/office/powerpoint/2010/main" val="833579225"/>
              </p:ext>
            </p:extLst>
          </p:nvPr>
        </p:nvGraphicFramePr>
        <p:xfrm>
          <a:off x="-252536" y="94635"/>
          <a:ext cx="7239000" cy="6619875"/>
        </p:xfrm>
        <a:graphic>
          <a:graphicData uri="http://schemas.openxmlformats.org/presentationml/2006/ole">
            <mc:AlternateContent xmlns:mc="http://schemas.openxmlformats.org/markup-compatibility/2006">
              <mc:Choice xmlns:v="urn:schemas-microsoft-com:vml" Requires="v">
                <p:oleObj spid="_x0000_s12342" name="Image" r:id="rId3" imgW="9942857" imgH="9295238" progId="Photoshop.Image.6">
                  <p:embed/>
                </p:oleObj>
              </mc:Choice>
              <mc:Fallback>
                <p:oleObj name="Image" r:id="rId3" imgW="9942857" imgH="9295238"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94635"/>
                        <a:ext cx="7239000" cy="661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5539" name="Text Box 3"/>
          <p:cNvSpPr txBox="1">
            <a:spLocks noChangeArrowheads="1"/>
          </p:cNvSpPr>
          <p:nvPr/>
        </p:nvSpPr>
        <p:spPr bwMode="auto">
          <a:xfrm>
            <a:off x="3995936" y="94635"/>
            <a:ext cx="5076056" cy="3831818"/>
          </a:xfrm>
          <a:prstGeom prst="rect">
            <a:avLst/>
          </a:prstGeom>
          <a:solidFill>
            <a:srgbClr val="FFFF66"/>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fr-FR" sz="2700" b="1" dirty="0" smtClean="0">
                <a:solidFill>
                  <a:srgbClr val="0000FF"/>
                </a:solidFill>
              </a:rPr>
              <a:t>La production de chaleur interne à la Terre (par la radioactivité naturelle) décroit on ne peut plus régulièrement. La température interne baisse environ de                    100°C / milliard d’années. Malgré cette régularité de la baisse, il y a un « changement de régime »                vers – 2,5 Ga. </a:t>
            </a:r>
            <a:endParaRPr lang="fr-FR" sz="2700" b="1" dirty="0">
              <a:solidFill>
                <a:srgbClr val="0000FF"/>
              </a:solidFill>
            </a:endParaRPr>
          </a:p>
        </p:txBody>
      </p:sp>
      <p:sp>
        <p:nvSpPr>
          <p:cNvPr id="2" name="Rectangle 1"/>
          <p:cNvSpPr/>
          <p:nvPr/>
        </p:nvSpPr>
        <p:spPr>
          <a:xfrm>
            <a:off x="179512" y="5877272"/>
            <a:ext cx="230425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971600" y="6033482"/>
            <a:ext cx="2376264" cy="707886"/>
          </a:xfrm>
          <a:prstGeom prst="rect">
            <a:avLst/>
          </a:prstGeom>
          <a:noFill/>
        </p:spPr>
        <p:txBody>
          <a:bodyPr wrap="square" rtlCol="0">
            <a:spAutoFit/>
          </a:bodyPr>
          <a:lstStyle/>
          <a:p>
            <a:r>
              <a:rPr lang="fr-FR" sz="2000" b="1" dirty="0" smtClean="0">
                <a:solidFill>
                  <a:srgbClr val="FF0000"/>
                </a:solidFill>
              </a:rPr>
              <a:t>Production actuelle : 46. 10</a:t>
            </a:r>
            <a:r>
              <a:rPr lang="fr-FR" sz="2000" b="1" baseline="30000" dirty="0" smtClean="0">
                <a:solidFill>
                  <a:srgbClr val="FF0000"/>
                </a:solidFill>
              </a:rPr>
              <a:t>12</a:t>
            </a:r>
            <a:r>
              <a:rPr lang="fr-FR" sz="2000" b="1" dirty="0" smtClean="0">
                <a:solidFill>
                  <a:srgbClr val="FF0000"/>
                </a:solidFill>
              </a:rPr>
              <a:t> W</a:t>
            </a:r>
            <a:endParaRPr lang="fr-FR" sz="2000" b="1" dirty="0">
              <a:solidFill>
                <a:srgbClr val="FF0000"/>
              </a:solidFill>
            </a:endParaRPr>
          </a:p>
        </p:txBody>
      </p:sp>
      <p:cxnSp>
        <p:nvCxnSpPr>
          <p:cNvPr id="5" name="Connecteur droit 4"/>
          <p:cNvCxnSpPr/>
          <p:nvPr/>
        </p:nvCxnSpPr>
        <p:spPr>
          <a:xfrm flipH="1">
            <a:off x="1043608" y="4005064"/>
            <a:ext cx="27363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3779912" y="4005064"/>
            <a:ext cx="0" cy="136815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1979712" y="4797152"/>
            <a:ext cx="1800200"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H="1">
            <a:off x="3779912" y="4797152"/>
            <a:ext cx="3024336" cy="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1547664" y="4797152"/>
            <a:ext cx="504056" cy="0"/>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1835696" y="4427820"/>
            <a:ext cx="2088232" cy="369332"/>
          </a:xfrm>
          <a:prstGeom prst="rect">
            <a:avLst/>
          </a:prstGeom>
          <a:noFill/>
        </p:spPr>
        <p:txBody>
          <a:bodyPr wrap="square" rtlCol="0">
            <a:spAutoFit/>
          </a:bodyPr>
          <a:lstStyle/>
          <a:p>
            <a:r>
              <a:rPr lang="fr-FR" b="1" dirty="0" smtClean="0">
                <a:solidFill>
                  <a:srgbClr val="FF0000"/>
                </a:solidFill>
              </a:rPr>
              <a:t>Ancien régime</a:t>
            </a:r>
            <a:endParaRPr lang="fr-FR" b="1" dirty="0">
              <a:solidFill>
                <a:srgbClr val="FF0000"/>
              </a:solidFill>
            </a:endParaRPr>
          </a:p>
        </p:txBody>
      </p:sp>
      <p:sp>
        <p:nvSpPr>
          <p:cNvPr id="32" name="ZoneTexte 31"/>
          <p:cNvSpPr txBox="1"/>
          <p:nvPr/>
        </p:nvSpPr>
        <p:spPr>
          <a:xfrm>
            <a:off x="4572000" y="4437112"/>
            <a:ext cx="2088232" cy="369332"/>
          </a:xfrm>
          <a:prstGeom prst="rect">
            <a:avLst/>
          </a:prstGeom>
          <a:noFill/>
        </p:spPr>
        <p:txBody>
          <a:bodyPr wrap="square" rtlCol="0">
            <a:spAutoFit/>
          </a:bodyPr>
          <a:lstStyle/>
          <a:p>
            <a:r>
              <a:rPr lang="fr-FR" b="1" dirty="0" smtClean="0">
                <a:solidFill>
                  <a:srgbClr val="0000FF"/>
                </a:solidFill>
              </a:rPr>
              <a:t>Régime actuel</a:t>
            </a:r>
            <a:endParaRPr lang="fr-FR" b="1" dirty="0">
              <a:solidFill>
                <a:srgbClr val="0000FF"/>
              </a:solidFill>
            </a:endParaRPr>
          </a:p>
        </p:txBody>
      </p:sp>
    </p:spTree>
    <p:extLst>
      <p:ext uri="{BB962C8B-B14F-4D97-AF65-F5344CB8AC3E}">
        <p14:creationId xmlns:p14="http://schemas.microsoft.com/office/powerpoint/2010/main" val="40395190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92" y="2619184"/>
            <a:ext cx="6084168" cy="4194192"/>
          </a:xfrm>
          <a:prstGeom prst="rect">
            <a:avLst/>
          </a:prstGeom>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71400"/>
            <a:ext cx="4439590" cy="2952328"/>
          </a:xfrm>
          <a:prstGeom prst="rect">
            <a:avLst/>
          </a:prstGeom>
          <a:noFill/>
          <a:ln w="762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ZoneTexte 4"/>
          <p:cNvSpPr txBox="1"/>
          <p:nvPr/>
        </p:nvSpPr>
        <p:spPr>
          <a:xfrm>
            <a:off x="29992" y="44624"/>
            <a:ext cx="4830040" cy="2554545"/>
          </a:xfrm>
          <a:prstGeom prst="rect">
            <a:avLst/>
          </a:prstGeom>
          <a:noFill/>
        </p:spPr>
        <p:txBody>
          <a:bodyPr wrap="square" rtlCol="0">
            <a:spAutoFit/>
          </a:bodyPr>
          <a:lstStyle/>
          <a:p>
            <a:r>
              <a:rPr lang="fr-FR" sz="3200" b="1" dirty="0" smtClean="0">
                <a:solidFill>
                  <a:srgbClr val="FFFF00"/>
                </a:solidFill>
              </a:rPr>
              <a:t>Les roches volcaniques « avant » et « après » ne sont pas les mêmes (ici des TTG). Le type des déformations non plus. </a:t>
            </a:r>
            <a:endParaRPr lang="fr-FR" sz="3200" b="1" dirty="0">
              <a:solidFill>
                <a:srgbClr val="FFFF00"/>
              </a:solidFill>
            </a:endParaRPr>
          </a:p>
        </p:txBody>
      </p:sp>
      <p:sp>
        <p:nvSpPr>
          <p:cNvPr id="7" name="ZoneTexte 6"/>
          <p:cNvSpPr txBox="1"/>
          <p:nvPr/>
        </p:nvSpPr>
        <p:spPr>
          <a:xfrm>
            <a:off x="6228184" y="3068960"/>
            <a:ext cx="2808312" cy="3539430"/>
          </a:xfrm>
          <a:prstGeom prst="rect">
            <a:avLst/>
          </a:prstGeom>
          <a:noFill/>
        </p:spPr>
        <p:txBody>
          <a:bodyPr wrap="square" rtlCol="0">
            <a:spAutoFit/>
          </a:bodyPr>
          <a:lstStyle/>
          <a:p>
            <a:r>
              <a:rPr lang="fr-FR" sz="3200" b="1" dirty="0" smtClean="0">
                <a:solidFill>
                  <a:srgbClr val="FFFF00"/>
                </a:solidFill>
              </a:rPr>
              <a:t>La surface des continents, et la tectonique des plaques elle-même, sont différentes : </a:t>
            </a:r>
            <a:endParaRPr lang="fr-FR" sz="3200" b="1" dirty="0">
              <a:solidFill>
                <a:srgbClr val="FFFF00"/>
              </a:solidFill>
            </a:endParaRPr>
          </a:p>
        </p:txBody>
      </p:sp>
    </p:spTree>
    <p:extLst>
      <p:ext uri="{BB962C8B-B14F-4D97-AF65-F5344CB8AC3E}">
        <p14:creationId xmlns:p14="http://schemas.microsoft.com/office/powerpoint/2010/main" val="748686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90" name="Object 2"/>
          <p:cNvGraphicFramePr>
            <a:graphicFrameLocks noChangeAspect="1"/>
          </p:cNvGraphicFramePr>
          <p:nvPr>
            <p:extLst>
              <p:ext uri="{D42A27DB-BD31-4B8C-83A1-F6EECF244321}">
                <p14:modId xmlns:p14="http://schemas.microsoft.com/office/powerpoint/2010/main" val="1592788072"/>
              </p:ext>
            </p:extLst>
          </p:nvPr>
        </p:nvGraphicFramePr>
        <p:xfrm>
          <a:off x="152400" y="-27384"/>
          <a:ext cx="8763000" cy="5112568"/>
        </p:xfrm>
        <a:graphic>
          <a:graphicData uri="http://schemas.openxmlformats.org/presentationml/2006/ole">
            <mc:AlternateContent xmlns:mc="http://schemas.openxmlformats.org/markup-compatibility/2006">
              <mc:Choice xmlns:v="urn:schemas-microsoft-com:vml" Requires="v">
                <p:oleObj spid="_x0000_s13364" name="Image" r:id="rId3" imgW="12304762" imgH="7631746" progId="Photoshop.Image.6">
                  <p:embed/>
                </p:oleObj>
              </mc:Choice>
              <mc:Fallback>
                <p:oleObj name="Image" r:id="rId3" imgW="12304762" imgH="7631746"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7384"/>
                        <a:ext cx="8763000" cy="5112568"/>
                      </a:xfrm>
                      <a:prstGeom prst="rect">
                        <a:avLst/>
                      </a:prstGeom>
                      <a:noFill/>
                      <a:ln>
                        <a:noFill/>
                      </a:ln>
                      <a:effectLst/>
                      <a:extLst/>
                    </p:spPr>
                  </p:pic>
                </p:oleObj>
              </mc:Fallback>
            </mc:AlternateContent>
          </a:graphicData>
        </a:graphic>
      </p:graphicFrame>
      <p:sp>
        <p:nvSpPr>
          <p:cNvPr id="63491" name="Text Box 3"/>
          <p:cNvSpPr txBox="1">
            <a:spLocks noChangeArrowheads="1"/>
          </p:cNvSpPr>
          <p:nvPr/>
        </p:nvSpPr>
        <p:spPr bwMode="auto">
          <a:xfrm>
            <a:off x="0" y="4941168"/>
            <a:ext cx="9144000" cy="1938992"/>
          </a:xfrm>
          <a:prstGeom prst="rect">
            <a:avLst/>
          </a:prstGeom>
          <a:solidFill>
            <a:schemeClr val="tx1"/>
          </a:solidFill>
          <a:ln>
            <a:noFill/>
          </a:ln>
          <a:effectLst/>
          <a:extLst/>
        </p:spPr>
        <p:txBody>
          <a:bodyPr wrap="square">
            <a:spAutoFit/>
          </a:bodyPr>
          <a:lstStyle/>
          <a:p>
            <a:pPr>
              <a:spcBef>
                <a:spcPct val="50000"/>
              </a:spcBef>
            </a:pPr>
            <a:r>
              <a:rPr lang="fr-FR" altLang="fr-FR" sz="3000" b="1" dirty="0" smtClean="0">
                <a:solidFill>
                  <a:srgbClr val="FFFF00"/>
                </a:solidFill>
              </a:rPr>
              <a:t>Les modèles classiques </a:t>
            </a:r>
            <a:r>
              <a:rPr lang="fr-FR" altLang="fr-FR" sz="2400" b="1" dirty="0" smtClean="0">
                <a:solidFill>
                  <a:srgbClr val="FFFF00"/>
                </a:solidFill>
              </a:rPr>
              <a:t>(on discute encore beaucoup) </a:t>
            </a:r>
            <a:r>
              <a:rPr lang="fr-FR" altLang="fr-FR" sz="3000" b="1" dirty="0" smtClean="0">
                <a:solidFill>
                  <a:srgbClr val="FFFF00"/>
                </a:solidFill>
              </a:rPr>
              <a:t>montrent </a:t>
            </a:r>
            <a:r>
              <a:rPr lang="fr-FR" altLang="fr-FR" sz="3000" b="1" dirty="0">
                <a:solidFill>
                  <a:srgbClr val="FFFF00"/>
                </a:solidFill>
              </a:rPr>
              <a:t>l’évolution </a:t>
            </a:r>
            <a:r>
              <a:rPr lang="fr-FR" altLang="fr-FR" sz="3000" b="1" dirty="0" smtClean="0">
                <a:solidFill>
                  <a:srgbClr val="FFFF00"/>
                </a:solidFill>
              </a:rPr>
              <a:t>du volume (et de </a:t>
            </a:r>
            <a:r>
              <a:rPr lang="fr-FR" altLang="fr-FR" sz="3000" b="1" dirty="0">
                <a:solidFill>
                  <a:srgbClr val="FFFF00"/>
                </a:solidFill>
              </a:rPr>
              <a:t>la </a:t>
            </a:r>
            <a:r>
              <a:rPr lang="fr-FR" altLang="fr-FR" sz="3000" b="1" dirty="0" smtClean="0">
                <a:solidFill>
                  <a:srgbClr val="FFFF00"/>
                </a:solidFill>
              </a:rPr>
              <a:t>surface) </a:t>
            </a:r>
            <a:r>
              <a:rPr lang="fr-FR" altLang="fr-FR" sz="3000" b="1" dirty="0">
                <a:solidFill>
                  <a:srgbClr val="FFFF00"/>
                </a:solidFill>
              </a:rPr>
              <a:t>de la croûte continentale au cours du </a:t>
            </a:r>
            <a:r>
              <a:rPr lang="fr-FR" altLang="fr-FR" sz="3000" b="1" dirty="0" smtClean="0">
                <a:solidFill>
                  <a:srgbClr val="FFFF00"/>
                </a:solidFill>
              </a:rPr>
              <a:t>temps, avec production massive de croûte par magmatisme vers – 2,7 / -2,5 Ga.  </a:t>
            </a:r>
            <a:endParaRPr lang="fr-FR" altLang="fr-FR" sz="3000" b="1" dirty="0">
              <a:solidFill>
                <a:srgbClr val="FFFF00"/>
              </a:solidFill>
            </a:endParaRPr>
          </a:p>
        </p:txBody>
      </p:sp>
    </p:spTree>
    <p:extLst>
      <p:ext uri="{BB962C8B-B14F-4D97-AF65-F5344CB8AC3E}">
        <p14:creationId xmlns:p14="http://schemas.microsoft.com/office/powerpoint/2010/main" val="41808330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9222" y="0"/>
            <a:ext cx="4439282" cy="4309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6228184" y="4077652"/>
            <a:ext cx="2880320" cy="215444"/>
          </a:xfrm>
          <a:prstGeom prst="rect">
            <a:avLst/>
          </a:prstGeom>
          <a:noFill/>
        </p:spPr>
        <p:txBody>
          <a:bodyPr wrap="square" rtlCol="0">
            <a:spAutoFit/>
          </a:bodyPr>
          <a:lstStyle/>
          <a:p>
            <a:pPr algn="r"/>
            <a:r>
              <a:rPr lang="fr-FR" sz="800" dirty="0" smtClean="0">
                <a:solidFill>
                  <a:srgbClr val="0000FF"/>
                </a:solidFill>
              </a:rPr>
              <a:t>D’après H. Martin dans  « Environnement de la Terre primitive »</a:t>
            </a:r>
            <a:endParaRPr lang="fr-FR" sz="800" dirty="0">
              <a:solidFill>
                <a:srgbClr val="0000FF"/>
              </a:solidFill>
            </a:endParaRPr>
          </a:p>
        </p:txBody>
      </p:sp>
      <p:sp>
        <p:nvSpPr>
          <p:cNvPr id="10" name="ZoneTexte 9"/>
          <p:cNvSpPr txBox="1"/>
          <p:nvPr/>
        </p:nvSpPr>
        <p:spPr>
          <a:xfrm>
            <a:off x="4669222" y="4437112"/>
            <a:ext cx="4439282" cy="2308324"/>
          </a:xfrm>
          <a:prstGeom prst="rect">
            <a:avLst/>
          </a:prstGeom>
          <a:noFill/>
        </p:spPr>
        <p:txBody>
          <a:bodyPr wrap="square" rtlCol="0">
            <a:spAutoFit/>
          </a:bodyPr>
          <a:lstStyle/>
          <a:p>
            <a:r>
              <a:rPr lang="fr-FR" sz="2400" b="1" dirty="0" smtClean="0">
                <a:solidFill>
                  <a:srgbClr val="FFFF00"/>
                </a:solidFill>
              </a:rPr>
              <a:t>La Terre aujourd’hui : plaques de grande taille,  peu nombreuses, lentes, portant « beaucoup » de continents (3/7 de la surface de la Terre), volcanisme « tranquille » …</a:t>
            </a:r>
            <a:endParaRPr lang="fr-FR" sz="2400" b="1" dirty="0">
              <a:solidFill>
                <a:srgbClr val="FFFF00"/>
              </a:solidFill>
            </a:endParaRPr>
          </a:p>
        </p:txBody>
      </p:sp>
    </p:spTree>
    <p:extLst>
      <p:ext uri="{BB962C8B-B14F-4D97-AF65-F5344CB8AC3E}">
        <p14:creationId xmlns:p14="http://schemas.microsoft.com/office/powerpoint/2010/main" val="46313726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68"/>
            <a:ext cx="4427984" cy="429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9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222" y="0"/>
            <a:ext cx="4439282" cy="4309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6228184" y="4077652"/>
            <a:ext cx="2880320" cy="215444"/>
          </a:xfrm>
          <a:prstGeom prst="rect">
            <a:avLst/>
          </a:prstGeom>
          <a:noFill/>
        </p:spPr>
        <p:txBody>
          <a:bodyPr wrap="square" rtlCol="0">
            <a:spAutoFit/>
          </a:bodyPr>
          <a:lstStyle/>
          <a:p>
            <a:pPr algn="r"/>
            <a:r>
              <a:rPr lang="fr-FR" sz="800" dirty="0" smtClean="0">
                <a:solidFill>
                  <a:srgbClr val="0000FF"/>
                </a:solidFill>
              </a:rPr>
              <a:t>D’après H. Martin dans  « Environnement de la Terre primitive »</a:t>
            </a:r>
            <a:endParaRPr lang="fr-FR" sz="800" dirty="0">
              <a:solidFill>
                <a:srgbClr val="0000FF"/>
              </a:solidFill>
            </a:endParaRPr>
          </a:p>
        </p:txBody>
      </p:sp>
      <p:sp>
        <p:nvSpPr>
          <p:cNvPr id="3" name="ZoneTexte 2"/>
          <p:cNvSpPr txBox="1"/>
          <p:nvPr/>
        </p:nvSpPr>
        <p:spPr>
          <a:xfrm>
            <a:off x="4669222" y="4437112"/>
            <a:ext cx="4439282" cy="2308324"/>
          </a:xfrm>
          <a:prstGeom prst="rect">
            <a:avLst/>
          </a:prstGeom>
          <a:noFill/>
        </p:spPr>
        <p:txBody>
          <a:bodyPr wrap="square" rtlCol="0">
            <a:spAutoFit/>
          </a:bodyPr>
          <a:lstStyle/>
          <a:p>
            <a:r>
              <a:rPr lang="fr-FR" sz="2400" b="1" dirty="0" smtClean="0">
                <a:solidFill>
                  <a:srgbClr val="FFFF00"/>
                </a:solidFill>
              </a:rPr>
              <a:t>La Terre aujourd’hui : plaques de grande taille,  peu nombreuses, lentes, portant « beaucoup » de continents (3/7 de la surface de la Terre), volcanisme « tranquille » …</a:t>
            </a:r>
            <a:endParaRPr lang="fr-FR" sz="2400" b="1" dirty="0">
              <a:solidFill>
                <a:srgbClr val="FFFF00"/>
              </a:solidFill>
            </a:endParaRPr>
          </a:p>
        </p:txBody>
      </p:sp>
      <p:sp>
        <p:nvSpPr>
          <p:cNvPr id="7" name="ZoneTexte 6"/>
          <p:cNvSpPr txBox="1"/>
          <p:nvPr/>
        </p:nvSpPr>
        <p:spPr>
          <a:xfrm>
            <a:off x="60710" y="4437112"/>
            <a:ext cx="4439282" cy="2308324"/>
          </a:xfrm>
          <a:prstGeom prst="rect">
            <a:avLst/>
          </a:prstGeom>
          <a:noFill/>
        </p:spPr>
        <p:txBody>
          <a:bodyPr wrap="square" rtlCol="0">
            <a:spAutoFit/>
          </a:bodyPr>
          <a:lstStyle/>
          <a:p>
            <a:r>
              <a:rPr lang="fr-FR" sz="2400" b="1" dirty="0" smtClean="0">
                <a:solidFill>
                  <a:srgbClr val="FFFF00"/>
                </a:solidFill>
              </a:rPr>
              <a:t>La Terre avant -2,5 Ga : petites   et nombreuses « plaquettes », beaucoup plus rapides, portant que des petits continents             (&lt; 1/7), volcanisme exubérant </a:t>
            </a:r>
          </a:p>
          <a:p>
            <a:r>
              <a:rPr lang="fr-FR" sz="2400" b="1" dirty="0" smtClean="0">
                <a:solidFill>
                  <a:srgbClr val="FFFF00"/>
                </a:solidFill>
              </a:rPr>
              <a:t>et particulier …</a:t>
            </a:r>
            <a:endParaRPr lang="fr-FR" sz="2400" b="1" dirty="0">
              <a:solidFill>
                <a:srgbClr val="FFFF00"/>
              </a:solidFill>
            </a:endParaRPr>
          </a:p>
        </p:txBody>
      </p:sp>
    </p:spTree>
    <p:extLst>
      <p:ext uri="{BB962C8B-B14F-4D97-AF65-F5344CB8AC3E}">
        <p14:creationId xmlns:p14="http://schemas.microsoft.com/office/powerpoint/2010/main" val="131373244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66563" name="Text Box 3"/>
          <p:cNvSpPr txBox="1">
            <a:spLocks noChangeArrowheads="1"/>
          </p:cNvSpPr>
          <p:nvPr/>
        </p:nvSpPr>
        <p:spPr bwMode="auto">
          <a:xfrm>
            <a:off x="5436096" y="65088"/>
            <a:ext cx="3614936" cy="1569660"/>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sz="3200" b="1" dirty="0" smtClean="0">
                <a:solidFill>
                  <a:srgbClr val="FF3300"/>
                </a:solidFill>
              </a:rPr>
              <a:t>L’histoire interne de </a:t>
            </a:r>
            <a:r>
              <a:rPr lang="fr-FR" sz="3200" b="1" dirty="0">
                <a:solidFill>
                  <a:srgbClr val="FF3300"/>
                </a:solidFill>
              </a:rPr>
              <a:t>la Terre en une seule </a:t>
            </a:r>
            <a:r>
              <a:rPr lang="fr-FR" sz="3200" b="1" dirty="0" smtClean="0">
                <a:solidFill>
                  <a:srgbClr val="FF3300"/>
                </a:solidFill>
              </a:rPr>
              <a:t>figure</a:t>
            </a:r>
            <a:endParaRPr lang="fr-FR" sz="3200" b="1" dirty="0">
              <a:solidFill>
                <a:srgbClr val="FF3300"/>
              </a:solidFill>
            </a:endParaRPr>
          </a:p>
        </p:txBody>
      </p:sp>
      <p:sp>
        <p:nvSpPr>
          <p:cNvPr id="66566" name="Line 6"/>
          <p:cNvSpPr>
            <a:spLocks noChangeShapeType="1"/>
          </p:cNvSpPr>
          <p:nvPr/>
        </p:nvSpPr>
        <p:spPr bwMode="auto">
          <a:xfrm>
            <a:off x="8382000" y="2286000"/>
            <a:ext cx="0" cy="1524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6567" name="Line 7"/>
          <p:cNvSpPr>
            <a:spLocks noChangeShapeType="1"/>
          </p:cNvSpPr>
          <p:nvPr/>
        </p:nvSpPr>
        <p:spPr bwMode="auto">
          <a:xfrm>
            <a:off x="7010400" y="2286000"/>
            <a:ext cx="0" cy="1524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6568" name="Line 8"/>
          <p:cNvSpPr>
            <a:spLocks noChangeShapeType="1"/>
          </p:cNvSpPr>
          <p:nvPr/>
        </p:nvSpPr>
        <p:spPr bwMode="auto">
          <a:xfrm>
            <a:off x="5486400" y="2286000"/>
            <a:ext cx="0" cy="1524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6569" name="Line 9"/>
          <p:cNvSpPr>
            <a:spLocks noChangeShapeType="1"/>
          </p:cNvSpPr>
          <p:nvPr/>
        </p:nvSpPr>
        <p:spPr bwMode="auto">
          <a:xfrm>
            <a:off x="3962400" y="2286000"/>
            <a:ext cx="0" cy="1524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6570" name="Line 10"/>
          <p:cNvSpPr>
            <a:spLocks noChangeShapeType="1"/>
          </p:cNvSpPr>
          <p:nvPr/>
        </p:nvSpPr>
        <p:spPr bwMode="auto">
          <a:xfrm>
            <a:off x="2438400" y="2286000"/>
            <a:ext cx="0" cy="1524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6571" name="Line 11"/>
          <p:cNvSpPr>
            <a:spLocks noChangeShapeType="1"/>
          </p:cNvSpPr>
          <p:nvPr/>
        </p:nvSpPr>
        <p:spPr bwMode="auto">
          <a:xfrm>
            <a:off x="990600" y="2286000"/>
            <a:ext cx="0" cy="1524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6572" name="Text Box 12"/>
          <p:cNvSpPr txBox="1">
            <a:spLocks noChangeArrowheads="1"/>
          </p:cNvSpPr>
          <p:nvPr/>
        </p:nvSpPr>
        <p:spPr bwMode="auto">
          <a:xfrm>
            <a:off x="762000" y="2372370"/>
            <a:ext cx="8001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fr-FR" sz="1600" b="1" dirty="0">
                <a:latin typeface="Arial" charset="0"/>
              </a:rPr>
              <a:t>-5                      -4                        -3                        -2                       -1                      0</a:t>
            </a:r>
          </a:p>
        </p:txBody>
      </p:sp>
      <p:sp>
        <p:nvSpPr>
          <p:cNvPr id="66573" name="Text Box 13"/>
          <p:cNvSpPr txBox="1">
            <a:spLocks noChangeArrowheads="1"/>
          </p:cNvSpPr>
          <p:nvPr/>
        </p:nvSpPr>
        <p:spPr bwMode="auto">
          <a:xfrm>
            <a:off x="152400" y="142875"/>
            <a:ext cx="1371600" cy="52322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400" b="1">
                <a:solidFill>
                  <a:srgbClr val="FF0000"/>
                </a:solidFill>
              </a:rPr>
              <a:t>Super Novae, nucléosynthèse</a:t>
            </a:r>
          </a:p>
        </p:txBody>
      </p:sp>
      <p:sp>
        <p:nvSpPr>
          <p:cNvPr id="66574" name="Text Box 14"/>
          <p:cNvSpPr txBox="1">
            <a:spLocks noChangeArrowheads="1"/>
          </p:cNvSpPr>
          <p:nvPr/>
        </p:nvSpPr>
        <p:spPr bwMode="auto">
          <a:xfrm>
            <a:off x="1219200" y="768350"/>
            <a:ext cx="1295400" cy="52322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400" b="1" dirty="0">
                <a:solidFill>
                  <a:schemeClr val="accent2"/>
                </a:solidFill>
              </a:rPr>
              <a:t>Condensation </a:t>
            </a:r>
            <a:r>
              <a:rPr lang="fr-FR" sz="1400" b="1" dirty="0" smtClean="0">
                <a:solidFill>
                  <a:schemeClr val="accent2"/>
                </a:solidFill>
              </a:rPr>
              <a:t>accrétion</a:t>
            </a:r>
            <a:endParaRPr lang="fr-FR" sz="1400" b="1" dirty="0">
              <a:solidFill>
                <a:schemeClr val="accent2"/>
              </a:solidFill>
            </a:endParaRPr>
          </a:p>
        </p:txBody>
      </p:sp>
      <p:sp>
        <p:nvSpPr>
          <p:cNvPr id="66575" name="Text Box 15"/>
          <p:cNvSpPr txBox="1">
            <a:spLocks noChangeArrowheads="1"/>
          </p:cNvSpPr>
          <p:nvPr/>
        </p:nvSpPr>
        <p:spPr bwMode="auto">
          <a:xfrm>
            <a:off x="2590800" y="1038225"/>
            <a:ext cx="1371600" cy="307777"/>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400" b="1">
                <a:solidFill>
                  <a:srgbClr val="009900"/>
                </a:solidFill>
              </a:rPr>
              <a:t>différenciation</a:t>
            </a:r>
          </a:p>
        </p:txBody>
      </p:sp>
      <p:sp>
        <p:nvSpPr>
          <p:cNvPr id="66577" name="Line 17"/>
          <p:cNvSpPr>
            <a:spLocks noChangeShapeType="1"/>
          </p:cNvSpPr>
          <p:nvPr/>
        </p:nvSpPr>
        <p:spPr bwMode="auto">
          <a:xfrm>
            <a:off x="705272" y="685800"/>
            <a:ext cx="914400" cy="1600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6578" name="Line 18"/>
          <p:cNvSpPr>
            <a:spLocks noChangeShapeType="1"/>
          </p:cNvSpPr>
          <p:nvPr/>
        </p:nvSpPr>
        <p:spPr bwMode="auto">
          <a:xfrm flipH="1">
            <a:off x="1751112" y="1295400"/>
            <a:ext cx="228600" cy="9906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6579" name="Line 19"/>
          <p:cNvSpPr>
            <a:spLocks noChangeShapeType="1"/>
          </p:cNvSpPr>
          <p:nvPr/>
        </p:nvSpPr>
        <p:spPr bwMode="auto">
          <a:xfrm flipH="1">
            <a:off x="1752600" y="1371600"/>
            <a:ext cx="1371600" cy="914400"/>
          </a:xfrm>
          <a:prstGeom prst="line">
            <a:avLst/>
          </a:prstGeom>
          <a:noFill/>
          <a:ln w="2857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6580" name="Text Box 20"/>
          <p:cNvSpPr txBox="1">
            <a:spLocks noChangeArrowheads="1"/>
          </p:cNvSpPr>
          <p:nvPr/>
        </p:nvSpPr>
        <p:spPr bwMode="auto">
          <a:xfrm>
            <a:off x="35496" y="2924944"/>
            <a:ext cx="1371600" cy="523220"/>
          </a:xfrm>
          <a:prstGeom prst="rect">
            <a:avLst/>
          </a:prstGeom>
          <a:noFill/>
          <a:ln w="28575">
            <a:solidFill>
              <a:srgbClr val="9966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400" b="1">
                <a:solidFill>
                  <a:srgbClr val="996633"/>
                </a:solidFill>
              </a:rPr>
              <a:t>Cristallisation du manteau</a:t>
            </a:r>
          </a:p>
        </p:txBody>
      </p:sp>
      <p:sp>
        <p:nvSpPr>
          <p:cNvPr id="66581" name="Line 21"/>
          <p:cNvSpPr>
            <a:spLocks noChangeShapeType="1"/>
          </p:cNvSpPr>
          <p:nvPr/>
        </p:nvSpPr>
        <p:spPr bwMode="auto">
          <a:xfrm flipV="1">
            <a:off x="1066800" y="2438400"/>
            <a:ext cx="762000" cy="486544"/>
          </a:xfrm>
          <a:prstGeom prst="line">
            <a:avLst/>
          </a:prstGeom>
          <a:noFill/>
          <a:ln w="28575">
            <a:solidFill>
              <a:srgbClr val="9966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6582" name="Text Box 22"/>
          <p:cNvSpPr txBox="1">
            <a:spLocks noChangeArrowheads="1"/>
          </p:cNvSpPr>
          <p:nvPr/>
        </p:nvSpPr>
        <p:spPr bwMode="auto">
          <a:xfrm>
            <a:off x="251520" y="3645024"/>
            <a:ext cx="1371600" cy="523220"/>
          </a:xfrm>
          <a:prstGeom prst="rect">
            <a:avLst/>
          </a:prstGeom>
          <a:noFill/>
          <a:ln w="28575">
            <a:solidFill>
              <a:srgbClr val="CC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400" b="1">
                <a:solidFill>
                  <a:srgbClr val="CC00FF"/>
                </a:solidFill>
              </a:rPr>
              <a:t>Formation de la Lune</a:t>
            </a:r>
          </a:p>
        </p:txBody>
      </p:sp>
      <p:sp>
        <p:nvSpPr>
          <p:cNvPr id="66583" name="Line 23"/>
          <p:cNvSpPr>
            <a:spLocks noChangeShapeType="1"/>
          </p:cNvSpPr>
          <p:nvPr/>
        </p:nvSpPr>
        <p:spPr bwMode="auto">
          <a:xfrm flipV="1">
            <a:off x="1447800" y="2438400"/>
            <a:ext cx="381000" cy="1206624"/>
          </a:xfrm>
          <a:prstGeom prst="line">
            <a:avLst/>
          </a:prstGeom>
          <a:noFill/>
          <a:ln w="28575">
            <a:solidFill>
              <a:srgbClr val="CC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6586" name="Line 26"/>
          <p:cNvSpPr>
            <a:spLocks noChangeShapeType="1"/>
          </p:cNvSpPr>
          <p:nvPr/>
        </p:nvSpPr>
        <p:spPr bwMode="auto">
          <a:xfrm>
            <a:off x="2438400" y="2286000"/>
            <a:ext cx="152400" cy="0"/>
          </a:xfrm>
          <a:prstGeom prst="line">
            <a:avLst/>
          </a:prstGeom>
          <a:noFill/>
          <a:ln w="762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6588" name="Text Box 28"/>
          <p:cNvSpPr txBox="1">
            <a:spLocks noChangeArrowheads="1"/>
          </p:cNvSpPr>
          <p:nvPr/>
        </p:nvSpPr>
        <p:spPr bwMode="auto">
          <a:xfrm>
            <a:off x="3124200" y="1484784"/>
            <a:ext cx="1524000" cy="523220"/>
          </a:xfrm>
          <a:prstGeom prst="rect">
            <a:avLst/>
          </a:prstGeom>
          <a:noFill/>
          <a:ln w="28575">
            <a:solidFill>
              <a:srgbClr val="33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400" b="1">
                <a:solidFill>
                  <a:srgbClr val="3399FF"/>
                </a:solidFill>
              </a:rPr>
              <a:t>Bombardement tardif</a:t>
            </a:r>
          </a:p>
        </p:txBody>
      </p:sp>
      <p:sp>
        <p:nvSpPr>
          <p:cNvPr id="66589" name="Line 29"/>
          <p:cNvSpPr>
            <a:spLocks noChangeShapeType="1"/>
          </p:cNvSpPr>
          <p:nvPr/>
        </p:nvSpPr>
        <p:spPr bwMode="auto">
          <a:xfrm flipH="1">
            <a:off x="2514600" y="1634748"/>
            <a:ext cx="609600" cy="570116"/>
          </a:xfrm>
          <a:prstGeom prst="line">
            <a:avLst/>
          </a:prstGeom>
          <a:noFill/>
          <a:ln w="28575">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6592" name="Text Box 32"/>
          <p:cNvSpPr txBox="1">
            <a:spLocks noChangeArrowheads="1"/>
          </p:cNvSpPr>
          <p:nvPr/>
        </p:nvSpPr>
        <p:spPr bwMode="auto">
          <a:xfrm>
            <a:off x="2339752" y="2636912"/>
            <a:ext cx="2088232" cy="4278094"/>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fr-FR" sz="1700" b="1" dirty="0">
                <a:latin typeface="Arial" charset="0"/>
              </a:rPr>
              <a:t>L’Archéen : premier équilibre dynamique. Manteau très chaud, convection mantellique vigoureuse, </a:t>
            </a:r>
            <a:r>
              <a:rPr lang="fr-FR" sz="1700" b="1" dirty="0" smtClean="0">
                <a:latin typeface="Arial" charset="0"/>
              </a:rPr>
              <a:t>lithosphère peu </a:t>
            </a:r>
            <a:r>
              <a:rPr lang="fr-FR" sz="1700" b="1" dirty="0">
                <a:latin typeface="Arial" charset="0"/>
              </a:rPr>
              <a:t>épaisse et </a:t>
            </a:r>
            <a:r>
              <a:rPr lang="fr-FR" sz="1700" b="1" dirty="0" smtClean="0">
                <a:latin typeface="Arial" charset="0"/>
              </a:rPr>
              <a:t>très déformable, magmatisme très abondant, dont </a:t>
            </a:r>
            <a:r>
              <a:rPr lang="fr-FR" sz="1700" b="1" dirty="0" err="1">
                <a:latin typeface="Arial" charset="0"/>
              </a:rPr>
              <a:t>komatiite</a:t>
            </a:r>
            <a:r>
              <a:rPr lang="fr-FR" sz="1700" b="1" dirty="0">
                <a:latin typeface="Arial" charset="0"/>
              </a:rPr>
              <a:t> et TTG, </a:t>
            </a:r>
            <a:r>
              <a:rPr lang="fr-FR" sz="1700" b="1" dirty="0" smtClean="0">
                <a:latin typeface="Arial" charset="0"/>
              </a:rPr>
              <a:t>croûte </a:t>
            </a:r>
            <a:r>
              <a:rPr lang="fr-FR" sz="1700" b="1" dirty="0" err="1" smtClean="0">
                <a:latin typeface="Arial" charset="0"/>
              </a:rPr>
              <a:t>continen-tale</a:t>
            </a:r>
            <a:r>
              <a:rPr lang="fr-FR" sz="1700" b="1" dirty="0" smtClean="0">
                <a:latin typeface="Arial" charset="0"/>
              </a:rPr>
              <a:t> de volume limité, très ductile.</a:t>
            </a:r>
          </a:p>
        </p:txBody>
      </p:sp>
      <p:sp>
        <p:nvSpPr>
          <p:cNvPr id="66593" name="Text Box 33"/>
          <p:cNvSpPr txBox="1">
            <a:spLocks noChangeArrowheads="1"/>
          </p:cNvSpPr>
          <p:nvPr/>
        </p:nvSpPr>
        <p:spPr bwMode="auto">
          <a:xfrm>
            <a:off x="5148064" y="2636912"/>
            <a:ext cx="3233936" cy="4285789"/>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endParaRPr lang="fr-FR" sz="800" b="1" dirty="0" smtClean="0">
              <a:latin typeface="Arial" charset="0"/>
            </a:endParaRPr>
          </a:p>
          <a:p>
            <a:pPr algn="l">
              <a:spcBef>
                <a:spcPct val="50000"/>
              </a:spcBef>
            </a:pPr>
            <a:r>
              <a:rPr lang="fr-FR" sz="1700" b="1" dirty="0" smtClean="0">
                <a:latin typeface="Arial" charset="0"/>
              </a:rPr>
              <a:t>Le </a:t>
            </a:r>
            <a:r>
              <a:rPr lang="fr-FR" sz="1700" b="1" dirty="0">
                <a:latin typeface="Arial" charset="0"/>
              </a:rPr>
              <a:t>Protérozoïque et le Phanérozoïque : deuxième équilibre dynamique (la dynamique actuelle). Manteau moins chaud, convection mantellique ample et lente (la tectonique des plaques), lithosphère épaisse et peu déformable, </a:t>
            </a:r>
            <a:r>
              <a:rPr lang="fr-FR" sz="1700" b="1" dirty="0" smtClean="0">
                <a:latin typeface="Arial" charset="0"/>
              </a:rPr>
              <a:t>magmatisme « faible », volume </a:t>
            </a:r>
            <a:r>
              <a:rPr lang="fr-FR" sz="1700" b="1" dirty="0">
                <a:latin typeface="Arial" charset="0"/>
              </a:rPr>
              <a:t>continental stable et </a:t>
            </a:r>
            <a:r>
              <a:rPr lang="fr-FR" sz="1700" b="1" dirty="0" smtClean="0">
                <a:latin typeface="Arial" charset="0"/>
              </a:rPr>
              <a:t>important, croûte continentale beaucoup moins ductile.</a:t>
            </a:r>
            <a:r>
              <a:rPr lang="fr-FR" sz="1000" b="1" dirty="0" smtClean="0">
                <a:latin typeface="Arial" charset="0"/>
              </a:rPr>
              <a:t>                                                 </a:t>
            </a:r>
          </a:p>
          <a:p>
            <a:pPr algn="l">
              <a:spcBef>
                <a:spcPct val="50000"/>
              </a:spcBef>
            </a:pPr>
            <a:endParaRPr lang="fr-FR" sz="1200" b="1" dirty="0">
              <a:latin typeface="Arial" charset="0"/>
            </a:endParaRPr>
          </a:p>
        </p:txBody>
      </p:sp>
      <p:sp>
        <p:nvSpPr>
          <p:cNvPr id="66594" name="Rectangle 34"/>
          <p:cNvSpPr>
            <a:spLocks noChangeArrowheads="1"/>
          </p:cNvSpPr>
          <p:nvPr/>
        </p:nvSpPr>
        <p:spPr bwMode="auto">
          <a:xfrm>
            <a:off x="4386064" y="2636913"/>
            <a:ext cx="762000" cy="4278093"/>
          </a:xfrm>
          <a:prstGeom prst="rect">
            <a:avLst/>
          </a:prstGeom>
          <a:gradFill rotWithShape="0">
            <a:gsLst>
              <a:gs pos="0">
                <a:srgbClr val="FF9933"/>
              </a:gs>
              <a:gs pos="100000">
                <a:srgbClr val="00FFFF"/>
              </a:gs>
            </a:gsLst>
            <a:lin ang="0" scaled="1"/>
          </a:gradFill>
          <a:ln w="28575">
            <a:no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6597" name="Text Box 37"/>
          <p:cNvSpPr txBox="1">
            <a:spLocks noChangeArrowheads="1"/>
          </p:cNvSpPr>
          <p:nvPr/>
        </p:nvSpPr>
        <p:spPr bwMode="auto">
          <a:xfrm rot="-5400000">
            <a:off x="2816026" y="4195267"/>
            <a:ext cx="3962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2000" b="1" dirty="0">
                <a:latin typeface="Arial" charset="0"/>
              </a:rPr>
              <a:t>La transition </a:t>
            </a:r>
            <a:r>
              <a:rPr lang="fr-FR" sz="2000" b="1" dirty="0" smtClean="0">
                <a:latin typeface="Arial" charset="0"/>
              </a:rPr>
              <a:t>                           Archéen </a:t>
            </a:r>
            <a:r>
              <a:rPr lang="fr-FR" sz="2000" b="1" dirty="0">
                <a:latin typeface="Arial" charset="0"/>
              </a:rPr>
              <a:t>/ Phanérozoïque</a:t>
            </a:r>
          </a:p>
        </p:txBody>
      </p:sp>
      <p:sp>
        <p:nvSpPr>
          <p:cNvPr id="66599" name="Rectangle 39"/>
          <p:cNvSpPr>
            <a:spLocks noChangeArrowheads="1"/>
          </p:cNvSpPr>
          <p:nvPr/>
        </p:nvSpPr>
        <p:spPr bwMode="auto">
          <a:xfrm>
            <a:off x="1752600" y="2286000"/>
            <a:ext cx="762000" cy="76200"/>
          </a:xfrm>
          <a:prstGeom prst="rect">
            <a:avLst/>
          </a:prstGeom>
          <a:solidFill>
            <a:srgbClr val="33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6600" name="Rectangle 40"/>
          <p:cNvSpPr>
            <a:spLocks noChangeArrowheads="1"/>
          </p:cNvSpPr>
          <p:nvPr/>
        </p:nvSpPr>
        <p:spPr bwMode="auto">
          <a:xfrm>
            <a:off x="2438400" y="2204864"/>
            <a:ext cx="152400" cy="157336"/>
          </a:xfrm>
          <a:prstGeom prst="rect">
            <a:avLst/>
          </a:prstGeom>
          <a:solidFill>
            <a:srgbClr val="33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6587" name="Line 27"/>
          <p:cNvSpPr>
            <a:spLocks noChangeShapeType="1"/>
          </p:cNvSpPr>
          <p:nvPr/>
        </p:nvSpPr>
        <p:spPr bwMode="auto">
          <a:xfrm>
            <a:off x="2438400" y="2286000"/>
            <a:ext cx="0" cy="1524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6565" name="Line 5"/>
          <p:cNvSpPr>
            <a:spLocks noChangeShapeType="1"/>
          </p:cNvSpPr>
          <p:nvPr/>
        </p:nvSpPr>
        <p:spPr bwMode="auto">
          <a:xfrm>
            <a:off x="228600" y="2362200"/>
            <a:ext cx="8686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 name="Rectangle 35"/>
          <p:cNvSpPr>
            <a:spLocks noChangeArrowheads="1"/>
          </p:cNvSpPr>
          <p:nvPr/>
        </p:nvSpPr>
        <p:spPr bwMode="auto">
          <a:xfrm flipV="1">
            <a:off x="2209800" y="-603448"/>
            <a:ext cx="6629400" cy="1142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6601" name="Line 41"/>
          <p:cNvSpPr>
            <a:spLocks noChangeShapeType="1"/>
          </p:cNvSpPr>
          <p:nvPr/>
        </p:nvSpPr>
        <p:spPr bwMode="auto">
          <a:xfrm flipH="1" flipV="1">
            <a:off x="4386064" y="2362196"/>
            <a:ext cx="41920" cy="4560504"/>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6602" name="Line 42"/>
          <p:cNvSpPr>
            <a:spLocks noChangeShapeType="1"/>
          </p:cNvSpPr>
          <p:nvPr/>
        </p:nvSpPr>
        <p:spPr bwMode="auto">
          <a:xfrm flipV="1">
            <a:off x="5148064" y="2362200"/>
            <a:ext cx="0" cy="4560501"/>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 name="Line 23"/>
          <p:cNvSpPr>
            <a:spLocks noChangeShapeType="1"/>
          </p:cNvSpPr>
          <p:nvPr/>
        </p:nvSpPr>
        <p:spPr bwMode="auto">
          <a:xfrm flipV="1">
            <a:off x="1751112" y="2438400"/>
            <a:ext cx="95994" cy="207072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7" name="Text Box 22"/>
          <p:cNvSpPr txBox="1">
            <a:spLocks noChangeArrowheads="1"/>
          </p:cNvSpPr>
          <p:nvPr/>
        </p:nvSpPr>
        <p:spPr bwMode="auto">
          <a:xfrm>
            <a:off x="536104" y="4509120"/>
            <a:ext cx="1371600" cy="954107"/>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400" b="1" dirty="0" smtClean="0">
                <a:solidFill>
                  <a:srgbClr val="0000FF"/>
                </a:solidFill>
              </a:rPr>
              <a:t>Vernis tardif et arrivée de l’eau et des autres volatils</a:t>
            </a:r>
            <a:endParaRPr lang="fr-FR" sz="1400" b="1" dirty="0">
              <a:solidFill>
                <a:srgbClr val="0000FF"/>
              </a:solidFill>
            </a:endParaRPr>
          </a:p>
        </p:txBody>
      </p:sp>
    </p:spTree>
    <p:extLst>
      <p:ext uri="{BB962C8B-B14F-4D97-AF65-F5344CB8AC3E}">
        <p14:creationId xmlns:p14="http://schemas.microsoft.com/office/powerpoint/2010/main" val="101210697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planet-terre.ens-lyon.fr/planetterre/objets/Images/Img364/364-fer-rubane-BIF-archeen-Barberton-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44624"/>
            <a:ext cx="4488434" cy="674952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planet-terre.ens-lyon.fr/planetterre/objets/Images/Img364/364-fer-rubane-BIF-archeen-Barberton-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9474" y="44624"/>
            <a:ext cx="4549030" cy="302630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4572000" y="3140968"/>
            <a:ext cx="4536504" cy="3046988"/>
          </a:xfrm>
          <a:prstGeom prst="rect">
            <a:avLst/>
          </a:prstGeom>
          <a:noFill/>
        </p:spPr>
        <p:txBody>
          <a:bodyPr wrap="square" rtlCol="0">
            <a:spAutoFit/>
          </a:bodyPr>
          <a:lstStyle/>
          <a:p>
            <a:r>
              <a:rPr lang="fr-FR" sz="3200" b="1" dirty="0" smtClean="0">
                <a:solidFill>
                  <a:srgbClr val="FFFF00"/>
                </a:solidFill>
              </a:rPr>
              <a:t>On peut retrouver la teneur de l’atmosphère en </a:t>
            </a:r>
            <a:r>
              <a:rPr lang="fr-FR" sz="3200" b="1" dirty="0" err="1" smtClean="0">
                <a:solidFill>
                  <a:srgbClr val="FFFF00"/>
                </a:solidFill>
              </a:rPr>
              <a:t>di-oxygène</a:t>
            </a:r>
            <a:r>
              <a:rPr lang="fr-FR" sz="3200" b="1" dirty="0" smtClean="0">
                <a:solidFill>
                  <a:srgbClr val="FFFF00"/>
                </a:solidFill>
              </a:rPr>
              <a:t> en étudiant certaines roches riches en oxydes (comme ici) ou en sulfures de fer. </a:t>
            </a:r>
            <a:endParaRPr lang="fr-FR" sz="3200" b="1" dirty="0">
              <a:solidFill>
                <a:srgbClr val="FFFF00"/>
              </a:solidFill>
            </a:endParaRPr>
          </a:p>
        </p:txBody>
      </p:sp>
    </p:spTree>
    <p:extLst>
      <p:ext uri="{BB962C8B-B14F-4D97-AF65-F5344CB8AC3E}">
        <p14:creationId xmlns:p14="http://schemas.microsoft.com/office/powerpoint/2010/main" val="17298479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flipH="1">
            <a:off x="-180528" y="260647"/>
            <a:ext cx="9505056" cy="4680520"/>
          </a:xfrm>
          <a:prstGeom prst="rect">
            <a:avLst/>
          </a:prstGeom>
        </p:spPr>
      </p:pic>
      <p:cxnSp>
        <p:nvCxnSpPr>
          <p:cNvPr id="4" name="Connecteur droit 3"/>
          <p:cNvCxnSpPr/>
          <p:nvPr/>
        </p:nvCxnSpPr>
        <p:spPr>
          <a:xfrm>
            <a:off x="179512" y="2492896"/>
            <a:ext cx="86764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179512" y="44624"/>
            <a:ext cx="3384376" cy="461665"/>
          </a:xfrm>
          <a:prstGeom prst="rect">
            <a:avLst/>
          </a:prstGeom>
          <a:noFill/>
        </p:spPr>
        <p:txBody>
          <a:bodyPr wrap="square" rtlCol="0">
            <a:spAutoFit/>
          </a:bodyPr>
          <a:lstStyle/>
          <a:p>
            <a:r>
              <a:rPr lang="fr-FR" sz="2400" b="1" dirty="0" err="1" smtClean="0">
                <a:solidFill>
                  <a:schemeClr val="bg1"/>
                </a:solidFill>
              </a:rPr>
              <a:t>Cryogénien</a:t>
            </a:r>
            <a:r>
              <a:rPr lang="fr-FR" sz="2400" b="1" dirty="0" smtClean="0">
                <a:solidFill>
                  <a:schemeClr val="bg1"/>
                </a:solidFill>
              </a:rPr>
              <a:t>,  -700 Ma</a:t>
            </a:r>
            <a:endParaRPr lang="fr-FR" sz="2400" b="1" dirty="0">
              <a:solidFill>
                <a:schemeClr val="bg1"/>
              </a:solidFill>
            </a:endParaRPr>
          </a:p>
        </p:txBody>
      </p:sp>
      <p:sp>
        <p:nvSpPr>
          <p:cNvPr id="5" name="ZoneTexte 4"/>
          <p:cNvSpPr txBox="1"/>
          <p:nvPr/>
        </p:nvSpPr>
        <p:spPr>
          <a:xfrm>
            <a:off x="13648" y="5157192"/>
            <a:ext cx="8950840" cy="1569660"/>
          </a:xfrm>
          <a:prstGeom prst="rect">
            <a:avLst/>
          </a:prstGeom>
          <a:noFill/>
        </p:spPr>
        <p:txBody>
          <a:bodyPr wrap="square" rtlCol="0">
            <a:spAutoFit/>
          </a:bodyPr>
          <a:lstStyle/>
          <a:p>
            <a:r>
              <a:rPr lang="fr-FR" sz="3200" b="1" dirty="0" smtClean="0">
                <a:solidFill>
                  <a:srgbClr val="FFFF00"/>
                </a:solidFill>
              </a:rPr>
              <a:t>Entre -700 et -390, encore deux changements manifestes : la position des continents et une totale couverture de glace sur les océans et les continents. </a:t>
            </a:r>
            <a:endParaRPr lang="fr-FR" sz="3200" b="1" dirty="0">
              <a:solidFill>
                <a:srgbClr val="FFFF00"/>
              </a:solidFill>
            </a:endParaRPr>
          </a:p>
        </p:txBody>
      </p:sp>
    </p:spTree>
    <p:extLst>
      <p:ext uri="{BB962C8B-B14F-4D97-AF65-F5344CB8AC3E}">
        <p14:creationId xmlns:p14="http://schemas.microsoft.com/office/powerpoint/2010/main" val="362406735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6370" name="Object 2"/>
          <p:cNvGraphicFramePr>
            <a:graphicFrameLocks noChangeAspect="1"/>
          </p:cNvGraphicFramePr>
          <p:nvPr/>
        </p:nvGraphicFramePr>
        <p:xfrm>
          <a:off x="0" y="60325"/>
          <a:ext cx="9144000" cy="5502275"/>
        </p:xfrm>
        <a:graphic>
          <a:graphicData uri="http://schemas.openxmlformats.org/presentationml/2006/ole">
            <mc:AlternateContent xmlns:mc="http://schemas.openxmlformats.org/markup-compatibility/2006">
              <mc:Choice xmlns:v="urn:schemas-microsoft-com:vml" Requires="v">
                <p:oleObj spid="_x0000_s17457" name="Image" r:id="rId3" imgW="12698413" imgH="9358730" progId="Photoshop.Image.6">
                  <p:embed/>
                </p:oleObj>
              </mc:Choice>
              <mc:Fallback>
                <p:oleObj name="Image" r:id="rId3" imgW="12698413" imgH="9358730"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550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6371" name="Text Box 3"/>
          <p:cNvSpPr txBox="1">
            <a:spLocks noChangeArrowheads="1"/>
          </p:cNvSpPr>
          <p:nvPr/>
        </p:nvSpPr>
        <p:spPr bwMode="auto">
          <a:xfrm>
            <a:off x="0" y="5484813"/>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2800" b="1" dirty="0" smtClean="0">
                <a:solidFill>
                  <a:srgbClr val="FFFF00"/>
                </a:solidFill>
              </a:rPr>
              <a:t>Voilà le résultat de ce genre d’étude (échelle log) : une « explosion » majeure de l’O</a:t>
            </a:r>
            <a:r>
              <a:rPr lang="fr-FR" sz="2800" b="1" baseline="-25000" dirty="0" smtClean="0">
                <a:solidFill>
                  <a:srgbClr val="FFFF00"/>
                </a:solidFill>
              </a:rPr>
              <a:t>2</a:t>
            </a:r>
            <a:r>
              <a:rPr lang="fr-FR" sz="2800" b="1" dirty="0" smtClean="0">
                <a:solidFill>
                  <a:srgbClr val="FFFF00"/>
                </a:solidFill>
              </a:rPr>
              <a:t> vers -2,5 Ga et sans doute     une autre, moins forte, vers -0,6 Ga.  </a:t>
            </a:r>
            <a:endParaRPr lang="fr-FR" sz="2800" b="1" dirty="0">
              <a:solidFill>
                <a:srgbClr val="FFFF00"/>
              </a:solidFill>
            </a:endParaRPr>
          </a:p>
        </p:txBody>
      </p:sp>
    </p:spTree>
    <p:extLst>
      <p:ext uri="{BB962C8B-B14F-4D97-AF65-F5344CB8AC3E}">
        <p14:creationId xmlns:p14="http://schemas.microsoft.com/office/powerpoint/2010/main" val="270362394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27" name="Object 11"/>
          <p:cNvGraphicFramePr>
            <a:graphicFrameLocks noChangeAspect="1"/>
          </p:cNvGraphicFramePr>
          <p:nvPr>
            <p:extLst>
              <p:ext uri="{D42A27DB-BD31-4B8C-83A1-F6EECF244321}">
                <p14:modId xmlns:p14="http://schemas.microsoft.com/office/powerpoint/2010/main" val="1932483098"/>
              </p:ext>
            </p:extLst>
          </p:nvPr>
        </p:nvGraphicFramePr>
        <p:xfrm>
          <a:off x="1847800" y="2976563"/>
          <a:ext cx="6324600" cy="3805237"/>
        </p:xfrm>
        <a:graphic>
          <a:graphicData uri="http://schemas.openxmlformats.org/presentationml/2006/ole">
            <mc:AlternateContent xmlns:mc="http://schemas.openxmlformats.org/markup-compatibility/2006">
              <mc:Choice xmlns:v="urn:schemas-microsoft-com:vml" Requires="v">
                <p:oleObj spid="_x0000_s16481" name="Image" r:id="rId3" imgW="12698413" imgH="9358730" progId="Photoshop.Image.6">
                  <p:embed/>
                </p:oleObj>
              </mc:Choice>
              <mc:Fallback>
                <p:oleObj name="Image" r:id="rId3" imgW="12698413" imgH="9358730"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00" y="2976563"/>
                        <a:ext cx="6324600" cy="380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7219" name="Object 3"/>
          <p:cNvGraphicFramePr>
            <a:graphicFrameLocks noChangeAspect="1"/>
          </p:cNvGraphicFramePr>
          <p:nvPr/>
        </p:nvGraphicFramePr>
        <p:xfrm>
          <a:off x="5334000" y="76200"/>
          <a:ext cx="3733800" cy="2673350"/>
        </p:xfrm>
        <a:graphic>
          <a:graphicData uri="http://schemas.openxmlformats.org/presentationml/2006/ole">
            <mc:AlternateContent xmlns:mc="http://schemas.openxmlformats.org/markup-compatibility/2006">
              <mc:Choice xmlns:v="urn:schemas-microsoft-com:vml" Requires="v">
                <p:oleObj spid="_x0000_s16482" name="Image" r:id="rId5" imgW="13688889" imgH="9968254" progId="Photoshop.Image.6">
                  <p:embed/>
                </p:oleObj>
              </mc:Choice>
              <mc:Fallback>
                <p:oleObj name="Image" r:id="rId5" imgW="13688889" imgH="9968254" progId="Photoshop.Image.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76200"/>
                        <a:ext cx="3733800" cy="267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7221" name="Rectangle 5"/>
          <p:cNvSpPr>
            <a:spLocks noChangeArrowheads="1"/>
          </p:cNvSpPr>
          <p:nvPr/>
        </p:nvSpPr>
        <p:spPr bwMode="auto">
          <a:xfrm>
            <a:off x="2133600" y="2133600"/>
            <a:ext cx="3200400" cy="838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37222" name="Rectangle 6"/>
          <p:cNvSpPr>
            <a:spLocks noChangeArrowheads="1"/>
          </p:cNvSpPr>
          <p:nvPr/>
        </p:nvSpPr>
        <p:spPr bwMode="auto">
          <a:xfrm>
            <a:off x="5334000" y="76200"/>
            <a:ext cx="3733800" cy="2743200"/>
          </a:xfrm>
          <a:prstGeom prst="rect">
            <a:avLst/>
          </a:prstGeom>
          <a:noFill/>
          <a:ln w="57150">
            <a:solidFill>
              <a:srgbClr val="00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37223" name="Rectangle 7"/>
          <p:cNvSpPr>
            <a:spLocks noChangeArrowheads="1"/>
          </p:cNvSpPr>
          <p:nvPr/>
        </p:nvSpPr>
        <p:spPr bwMode="auto">
          <a:xfrm>
            <a:off x="7239000" y="3657600"/>
            <a:ext cx="685800" cy="762000"/>
          </a:xfrm>
          <a:prstGeom prst="rect">
            <a:avLst/>
          </a:prstGeom>
          <a:noFill/>
          <a:ln w="28575">
            <a:solidFill>
              <a:srgbClr val="00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37224" name="Line 8"/>
          <p:cNvSpPr>
            <a:spLocks noChangeShapeType="1"/>
          </p:cNvSpPr>
          <p:nvPr/>
        </p:nvSpPr>
        <p:spPr bwMode="auto">
          <a:xfrm flipH="1" flipV="1">
            <a:off x="5334000" y="2819400"/>
            <a:ext cx="1905000" cy="83820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7225" name="Line 9"/>
          <p:cNvSpPr>
            <a:spLocks noChangeShapeType="1"/>
          </p:cNvSpPr>
          <p:nvPr/>
        </p:nvSpPr>
        <p:spPr bwMode="auto">
          <a:xfrm flipV="1">
            <a:off x="7924800" y="2819400"/>
            <a:ext cx="1143000" cy="83820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7226" name="Text Box 10"/>
          <p:cNvSpPr txBox="1">
            <a:spLocks noChangeArrowheads="1"/>
          </p:cNvSpPr>
          <p:nvPr/>
        </p:nvSpPr>
        <p:spPr bwMode="auto">
          <a:xfrm>
            <a:off x="0" y="0"/>
            <a:ext cx="51816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3200" b="1" dirty="0">
                <a:solidFill>
                  <a:srgbClr val="FFFF00"/>
                </a:solidFill>
              </a:rPr>
              <a:t>Les variations phanérozoïques de l’O</a:t>
            </a:r>
            <a:r>
              <a:rPr lang="fr-FR" sz="3200" b="1" baseline="-25000" dirty="0">
                <a:solidFill>
                  <a:srgbClr val="FFFF00"/>
                </a:solidFill>
              </a:rPr>
              <a:t>2</a:t>
            </a:r>
            <a:r>
              <a:rPr lang="fr-FR" sz="3200" b="1" dirty="0">
                <a:solidFill>
                  <a:srgbClr val="FFFF00"/>
                </a:solidFill>
              </a:rPr>
              <a:t> atmosphérique (échelle linéaire) dans l’évolution globale (échelle log</a:t>
            </a:r>
            <a:r>
              <a:rPr lang="fr-FR" sz="3200" b="1" dirty="0" smtClean="0">
                <a:solidFill>
                  <a:srgbClr val="FFFF00"/>
                </a:solidFill>
              </a:rPr>
              <a:t>). </a:t>
            </a:r>
            <a:endParaRPr lang="fr-FR" sz="3200" b="1" dirty="0">
              <a:solidFill>
                <a:srgbClr val="FFFF00"/>
              </a:solidFill>
            </a:endParaRPr>
          </a:p>
        </p:txBody>
      </p:sp>
    </p:spTree>
    <p:extLst>
      <p:ext uri="{BB962C8B-B14F-4D97-AF65-F5344CB8AC3E}">
        <p14:creationId xmlns:p14="http://schemas.microsoft.com/office/powerpoint/2010/main" val="386564258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4624"/>
            <a:ext cx="7177492"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9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276872"/>
            <a:ext cx="8352928"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3"/>
          <p:cNvSpPr txBox="1">
            <a:spLocks noChangeArrowheads="1"/>
          </p:cNvSpPr>
          <p:nvPr/>
        </p:nvSpPr>
        <p:spPr bwMode="auto">
          <a:xfrm>
            <a:off x="0" y="4402847"/>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3200" b="1" dirty="0" smtClean="0">
                <a:solidFill>
                  <a:srgbClr val="FFFF00"/>
                </a:solidFill>
              </a:rPr>
              <a:t>Si on juxtapose les deux figures résumant l’histoire de la dynamique interne (vue il y a quelques mn) et l’histoire de l’O</a:t>
            </a:r>
            <a:r>
              <a:rPr lang="fr-FR" sz="3200" b="1" baseline="-25000" dirty="0" smtClean="0">
                <a:solidFill>
                  <a:srgbClr val="FFFF00"/>
                </a:solidFill>
              </a:rPr>
              <a:t>2</a:t>
            </a:r>
            <a:r>
              <a:rPr lang="fr-FR" sz="3200" b="1" dirty="0" smtClean="0">
                <a:solidFill>
                  <a:srgbClr val="FFFF00"/>
                </a:solidFill>
              </a:rPr>
              <a:t> atmosphérique …</a:t>
            </a:r>
            <a:endParaRPr lang="fr-FR" sz="3200" b="1" dirty="0">
              <a:solidFill>
                <a:srgbClr val="FFFF00"/>
              </a:solidFill>
            </a:endParaRPr>
          </a:p>
        </p:txBody>
      </p:sp>
    </p:spTree>
    <p:extLst>
      <p:ext uri="{BB962C8B-B14F-4D97-AF65-F5344CB8AC3E}">
        <p14:creationId xmlns:p14="http://schemas.microsoft.com/office/powerpoint/2010/main" val="204384426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4624"/>
            <a:ext cx="7177492"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9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276872"/>
            <a:ext cx="8352928"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3"/>
          <p:cNvSpPr txBox="1">
            <a:spLocks noChangeArrowheads="1"/>
          </p:cNvSpPr>
          <p:nvPr/>
        </p:nvSpPr>
        <p:spPr bwMode="auto">
          <a:xfrm>
            <a:off x="0" y="4402847"/>
            <a:ext cx="91440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3200" b="1" dirty="0" smtClean="0">
                <a:solidFill>
                  <a:srgbClr val="FFFF00"/>
                </a:solidFill>
              </a:rPr>
              <a:t>Si on juxtapose les deux figures résumant l’histoire de la dynamique interne (vue il y a quelques mn) et l’histoire de l’O</a:t>
            </a:r>
            <a:r>
              <a:rPr lang="fr-FR" sz="3200" b="1" baseline="-25000" dirty="0" smtClean="0">
                <a:solidFill>
                  <a:srgbClr val="FFFF00"/>
                </a:solidFill>
              </a:rPr>
              <a:t>2</a:t>
            </a:r>
            <a:r>
              <a:rPr lang="fr-FR" sz="3200" b="1" dirty="0" smtClean="0">
                <a:solidFill>
                  <a:srgbClr val="FFFF00"/>
                </a:solidFill>
              </a:rPr>
              <a:t> atmosphérique … on voit que les deux révolutions sont simultanées. Est-ce un simple hasard, ou y a-t-il une vraie corrélation ? </a:t>
            </a:r>
            <a:endParaRPr lang="fr-FR" sz="3200" b="1" dirty="0">
              <a:solidFill>
                <a:srgbClr val="FFFF00"/>
              </a:solidFill>
            </a:endParaRPr>
          </a:p>
        </p:txBody>
      </p:sp>
      <p:sp>
        <p:nvSpPr>
          <p:cNvPr id="5" name="Double flèche horizontale 4"/>
          <p:cNvSpPr/>
          <p:nvPr/>
        </p:nvSpPr>
        <p:spPr>
          <a:xfrm rot="16200000">
            <a:off x="2673500" y="2322588"/>
            <a:ext cx="3888432" cy="484632"/>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249369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4625"/>
            <a:ext cx="7200800" cy="5004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0" y="5013176"/>
            <a:ext cx="9144000" cy="1815882"/>
          </a:xfrm>
          <a:prstGeom prst="rect">
            <a:avLst/>
          </a:prstGeom>
          <a:noFill/>
        </p:spPr>
        <p:txBody>
          <a:bodyPr wrap="square" rtlCol="0">
            <a:spAutoFit/>
          </a:bodyPr>
          <a:lstStyle/>
          <a:p>
            <a:r>
              <a:rPr lang="fr-FR" sz="2800" b="1" dirty="0" smtClean="0">
                <a:solidFill>
                  <a:srgbClr val="FFFF00"/>
                </a:solidFill>
              </a:rPr>
              <a:t>La diminution du volcanisme diminue l’apport de réducteur (Fe</a:t>
            </a:r>
            <a:r>
              <a:rPr lang="fr-FR" sz="2800" b="1" baseline="30000" dirty="0" smtClean="0">
                <a:solidFill>
                  <a:srgbClr val="FFFF00"/>
                </a:solidFill>
              </a:rPr>
              <a:t>++</a:t>
            </a:r>
            <a:r>
              <a:rPr lang="fr-FR" sz="2800" b="1" dirty="0" smtClean="0">
                <a:solidFill>
                  <a:srgbClr val="FFFF00"/>
                </a:solidFill>
              </a:rPr>
              <a:t> et S</a:t>
            </a:r>
            <a:r>
              <a:rPr lang="fr-FR" sz="2800" b="1" baseline="30000" dirty="0" smtClean="0">
                <a:solidFill>
                  <a:srgbClr val="FFFF00"/>
                </a:solidFill>
              </a:rPr>
              <a:t>--</a:t>
            </a:r>
            <a:r>
              <a:rPr lang="fr-FR" sz="2800" b="1" dirty="0" smtClean="0">
                <a:solidFill>
                  <a:srgbClr val="FFFF00"/>
                </a:solidFill>
              </a:rPr>
              <a:t>), ce qui permet, toutes choses égales par ailleurs, à l’O</a:t>
            </a:r>
            <a:r>
              <a:rPr lang="fr-FR" sz="2800" b="1" baseline="-25000" dirty="0" smtClean="0">
                <a:solidFill>
                  <a:srgbClr val="FFFF00"/>
                </a:solidFill>
              </a:rPr>
              <a:t>2</a:t>
            </a:r>
            <a:r>
              <a:rPr lang="fr-FR" sz="2800" b="1" dirty="0" smtClean="0">
                <a:solidFill>
                  <a:srgbClr val="FFFF00"/>
                </a:solidFill>
              </a:rPr>
              <a:t> de s’accumuler. Est-ce la seule cause de l’apparition de l’O</a:t>
            </a:r>
            <a:r>
              <a:rPr lang="fr-FR" sz="2800" b="1" baseline="-25000" dirty="0" smtClean="0">
                <a:solidFill>
                  <a:srgbClr val="FFFF00"/>
                </a:solidFill>
              </a:rPr>
              <a:t>2</a:t>
            </a:r>
            <a:r>
              <a:rPr lang="fr-FR" sz="2800" b="1" dirty="0" smtClean="0">
                <a:solidFill>
                  <a:srgbClr val="FFFF00"/>
                </a:solidFill>
              </a:rPr>
              <a:t>, une cause majeure, mineure, une simple coïncidence ?  </a:t>
            </a:r>
            <a:endParaRPr lang="fr-FR" sz="2800" b="1" dirty="0">
              <a:solidFill>
                <a:srgbClr val="FFFF00"/>
              </a:solidFill>
            </a:endParaRPr>
          </a:p>
        </p:txBody>
      </p:sp>
      <p:sp>
        <p:nvSpPr>
          <p:cNvPr id="3" name="Ellipse 2"/>
          <p:cNvSpPr/>
          <p:nvPr/>
        </p:nvSpPr>
        <p:spPr>
          <a:xfrm rot="20103261">
            <a:off x="4038796" y="2595575"/>
            <a:ext cx="2086531" cy="91440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rot="15826977">
            <a:off x="5537949" y="1714068"/>
            <a:ext cx="892341" cy="342843"/>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1350299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http://ecx.images-amazon.com/images/I/41D6YT9J4WL._SY44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0" y="54470"/>
            <a:ext cx="2743200" cy="423862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843808" y="44624"/>
            <a:ext cx="6192688" cy="4862870"/>
          </a:xfrm>
          <a:prstGeom prst="rect">
            <a:avLst/>
          </a:prstGeom>
          <a:noFill/>
        </p:spPr>
        <p:txBody>
          <a:bodyPr wrap="square" rtlCol="0">
            <a:spAutoFit/>
          </a:bodyPr>
          <a:lstStyle/>
          <a:p>
            <a:r>
              <a:rPr lang="fr-FR" sz="3100" b="1" dirty="0" smtClean="0">
                <a:solidFill>
                  <a:srgbClr val="FFFF00"/>
                </a:solidFill>
                <a:latin typeface="Calibri" panose="020F0502020204030204" pitchFamily="34" charset="0"/>
              </a:rPr>
              <a:t>Autre cause possible de cette « explosion » de l’O</a:t>
            </a:r>
            <a:r>
              <a:rPr lang="fr-FR" sz="3100" b="1" baseline="-25000" dirty="0" smtClean="0">
                <a:solidFill>
                  <a:srgbClr val="FFFF00"/>
                </a:solidFill>
                <a:latin typeface="Calibri" panose="020F0502020204030204" pitchFamily="34" charset="0"/>
              </a:rPr>
              <a:t>2</a:t>
            </a:r>
            <a:r>
              <a:rPr lang="fr-FR" sz="3100" b="1" dirty="0" smtClean="0">
                <a:solidFill>
                  <a:srgbClr val="FFFF00"/>
                </a:solidFill>
                <a:latin typeface="Calibri" panose="020F0502020204030204" pitchFamily="34" charset="0"/>
              </a:rPr>
              <a:t> à la même époque :  « l’explosion » de la surface des continents. L’altération des continents libère beaucoup plus de phosphates que l’altération des basaltes ou des péridotites. Or le manque de phosphates dans l’océan est un des facteurs limitant de la vie photosynthétique marine.</a:t>
            </a:r>
            <a:endParaRPr lang="fr-FR" sz="3100" b="1" dirty="0">
              <a:solidFill>
                <a:srgbClr val="FFFF00"/>
              </a:solidFill>
              <a:latin typeface="Calibri" panose="020F0502020204030204" pitchFamily="34" charset="0"/>
            </a:endParaRPr>
          </a:p>
        </p:txBody>
      </p:sp>
      <p:sp>
        <p:nvSpPr>
          <p:cNvPr id="3" name="ZoneTexte 2"/>
          <p:cNvSpPr txBox="1"/>
          <p:nvPr/>
        </p:nvSpPr>
        <p:spPr>
          <a:xfrm>
            <a:off x="28600" y="5017819"/>
            <a:ext cx="9115400" cy="1723549"/>
          </a:xfrm>
          <a:prstGeom prst="rect">
            <a:avLst/>
          </a:prstGeom>
          <a:noFill/>
        </p:spPr>
        <p:txBody>
          <a:bodyPr wrap="square" rtlCol="0">
            <a:spAutoFit/>
          </a:bodyPr>
          <a:lstStyle/>
          <a:p>
            <a:r>
              <a:rPr lang="fr-FR" sz="2650" b="1" dirty="0" smtClean="0">
                <a:solidFill>
                  <a:srgbClr val="00FF00"/>
                </a:solidFill>
                <a:latin typeface="Calibri" panose="020F0502020204030204" pitchFamily="34" charset="0"/>
              </a:rPr>
              <a:t>Accroissement continental </a:t>
            </a:r>
            <a:r>
              <a:rPr lang="fr-FR" sz="2650" b="1" dirty="0" smtClean="0">
                <a:solidFill>
                  <a:srgbClr val="00FF00"/>
                </a:solidFill>
                <a:latin typeface="Calibri" panose="020F0502020204030204" pitchFamily="34" charset="0"/>
                <a:sym typeface="Wingdings" panose="05000000000000000000" pitchFamily="2" charset="2"/>
              </a:rPr>
              <a:t> accroissement des phosphates marins  accroissement de la photosynthèse   accroissement  de la biomasse  accroissement de la biomasse « fossilisée »  accroissement de l’O</a:t>
            </a:r>
            <a:r>
              <a:rPr lang="fr-FR" sz="2650" b="1" baseline="-25000" dirty="0" smtClean="0">
                <a:solidFill>
                  <a:srgbClr val="00FF00"/>
                </a:solidFill>
                <a:latin typeface="Calibri" panose="020F0502020204030204" pitchFamily="34" charset="0"/>
                <a:sym typeface="Wingdings" panose="05000000000000000000" pitchFamily="2" charset="2"/>
              </a:rPr>
              <a:t>2</a:t>
            </a:r>
            <a:r>
              <a:rPr lang="fr-FR" sz="2650" b="1" dirty="0" smtClean="0">
                <a:solidFill>
                  <a:srgbClr val="00FF00"/>
                </a:solidFill>
                <a:latin typeface="Calibri" panose="020F0502020204030204" pitchFamily="34" charset="0"/>
                <a:sym typeface="Wingdings" panose="05000000000000000000" pitchFamily="2" charset="2"/>
              </a:rPr>
              <a:t> atmosphérique.</a:t>
            </a:r>
            <a:endParaRPr lang="fr-FR" sz="2650" b="1" dirty="0">
              <a:solidFill>
                <a:srgbClr val="00FF00"/>
              </a:solidFill>
              <a:latin typeface="Calibri" panose="020F0502020204030204" pitchFamily="34" charset="0"/>
            </a:endParaRPr>
          </a:p>
        </p:txBody>
      </p:sp>
    </p:spTree>
    <p:extLst>
      <p:ext uri="{BB962C8B-B14F-4D97-AF65-F5344CB8AC3E}">
        <p14:creationId xmlns:p14="http://schemas.microsoft.com/office/powerpoint/2010/main" val="9950543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44624"/>
            <a:ext cx="9144000" cy="4031873"/>
          </a:xfrm>
          <a:prstGeom prst="rect">
            <a:avLst/>
          </a:prstGeom>
          <a:noFill/>
        </p:spPr>
        <p:txBody>
          <a:bodyPr wrap="square" rtlCol="0">
            <a:spAutoFit/>
          </a:bodyPr>
          <a:lstStyle/>
          <a:p>
            <a:r>
              <a:rPr lang="fr-FR" sz="3200" b="1" dirty="0" smtClean="0">
                <a:solidFill>
                  <a:srgbClr val="FFFF00"/>
                </a:solidFill>
                <a:latin typeface="Calibri" panose="020F0502020204030204" pitchFamily="34" charset="0"/>
              </a:rPr>
              <a:t>Et encore une coïncidence : les plus vieilles traces indirectes de l’apparition des eucaryotes  (les cellules à noyau), les </a:t>
            </a:r>
            <a:r>
              <a:rPr lang="fr-FR" sz="3200" b="1" dirty="0" err="1" smtClean="0">
                <a:solidFill>
                  <a:srgbClr val="FFFF00"/>
                </a:solidFill>
                <a:latin typeface="Calibri" panose="020F0502020204030204" pitchFamily="34" charset="0"/>
              </a:rPr>
              <a:t>stéranes</a:t>
            </a:r>
            <a:r>
              <a:rPr lang="fr-FR" sz="3200" b="1" dirty="0" smtClean="0">
                <a:solidFill>
                  <a:srgbClr val="FFFF00"/>
                </a:solidFill>
                <a:latin typeface="Calibri" panose="020F0502020204030204" pitchFamily="34" charset="0"/>
              </a:rPr>
              <a:t>, issus de la dégradation de composés membranaires exclusives des eucaryotes) datent de -2,7 Ga, le début de cette «période révolutionnaire». Je laisse à votre sagacité </a:t>
            </a:r>
            <a:r>
              <a:rPr lang="fr-FR" sz="3200" b="1" dirty="0" err="1" smtClean="0">
                <a:solidFill>
                  <a:srgbClr val="FFFF00"/>
                </a:solidFill>
                <a:latin typeface="Calibri" panose="020F0502020204030204" pitchFamily="34" charset="0"/>
              </a:rPr>
              <a:t>person-nelle</a:t>
            </a:r>
            <a:r>
              <a:rPr lang="fr-FR" sz="3200" b="1" dirty="0" smtClean="0">
                <a:solidFill>
                  <a:srgbClr val="FFFF00"/>
                </a:solidFill>
                <a:latin typeface="Calibri" panose="020F0502020204030204" pitchFamily="34" charset="0"/>
              </a:rPr>
              <a:t> le soin de conclure su</a:t>
            </a:r>
            <a:r>
              <a:rPr lang="fr-FR" sz="3200" b="1" dirty="0">
                <a:solidFill>
                  <a:srgbClr val="FFFF00"/>
                </a:solidFill>
                <a:latin typeface="Calibri" panose="020F0502020204030204" pitchFamily="34" charset="0"/>
              </a:rPr>
              <a:t>r</a:t>
            </a:r>
            <a:r>
              <a:rPr lang="fr-FR" sz="3200" b="1" dirty="0" smtClean="0">
                <a:solidFill>
                  <a:srgbClr val="FFFF00"/>
                </a:solidFill>
                <a:latin typeface="Calibri" panose="020F0502020204030204" pitchFamily="34" charset="0"/>
              </a:rPr>
              <a:t> « coïncidence or not coïncidence », « hasard ou nécessité » ?      </a:t>
            </a:r>
            <a:endParaRPr lang="fr-FR" sz="3200" b="1" dirty="0">
              <a:solidFill>
                <a:srgbClr val="FFFF00"/>
              </a:solidFill>
              <a:latin typeface="Calibri" panose="020F0502020204030204" pitchFamily="34" charset="0"/>
            </a:endParaRPr>
          </a:p>
        </p:txBody>
      </p:sp>
      <p:pic>
        <p:nvPicPr>
          <p:cNvPr id="192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77072"/>
            <a:ext cx="4168701" cy="269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4" descr="data:image/jpeg;base64,/9j/4AAQSkZJRgABAQAAAQABAAD/2wBDAAkGBwgHBgkIBwgKCgkLDRYPDQwMDRsUFRAWIB0iIiAdHx8kKDQsJCYxJx8fLT0tMTU3Ojo6Iys/RD84QzQ5Ojf/2wBDAQoKCg0MDRoPDxo3JR8lNzc3Nzc3Nzc3Nzc3Nzc3Nzc3Nzc3Nzc3Nzc3Nzc3Nzc3Nzc3Nzc3Nzc3Nzc3Nzc3Nzf/wAARCADYANgDASIAAhEBAxEB/8QAGwABAQEBAQEBAQAAAAAAAAAAAAEDAgQFBgf/xAA2EAABAwIEAggEBgMBAQAAAAABAAIDBBEFEiExE0EGFCIyM1FhcXKBscEjNEJSkaEVJGJD8P/EABkBAQEBAQEBAAAAAAAAAAAAAAABAgMEBf/EACQRAQEAAgIBBAIDAQAAAAAAAAABAhEDMjEhM0JREhNBYfAj/9oADAMBAAIRAxEAPwD+4oiICiqiD5tfE19a1x3Edv7SOLKLWv7rSrd/ttH/AB9yu27ey+fyTedeiXWMZ5R5KNjBcH2NwLWvp/C1IA1TYEqSG3yqOvlNXiDat0LIaVzWhwaRe4vrr62XtbXUhgEwnaYySARrcjcW3uvjU0c1a3E6mhDXNqJ43ROkFswaBe19jyHquqXDsQonsnjZFI5k0xMZl7zZCDfNbcWtruk/t0yxx+/9p9eTEqGNjJH1cQY9oc12bQg7G6OxCibnzVUQyPDHXOzjsD6lfBxyOrpMNxTNBDwKiIG7ZLcM2tlAtqPLZemqoqyV1Y6CKKSOqML2vMlrZbabKpOPHW9/70fadU04n4BmjEoF8pOtl1Tzw1LC6nlZI0GxLTexXyW0FR1moElJBOx0jpYpZJNWlwOhbbflfyXrwelmpGSMkJ4V28Jrzmc0AWIJ525XWnPKST0rKpxGSnx2moXMYYJ4yQ/W7XjYfOx/hTDMSdWVuIRubGyGkeGtdzcLbn03XnxSgra11U6FrYpmuidSyF19W33HLcrGfCawVGIMpo2tgmgiZG5z93MvuPI3ss7u3WY8dx/t9vrtJw+L1mHhl2XNnFr+SsdZRvp+sMqYnQg24geMt/dfHrcOqZ6iarZALyvpyYnOF/w3Ek+V9QPktBRVja41LYRlbWGUMzDtNLMtx5EH+irtj8MdeX1ZqunjgExmha1w7DnPADj7rjB6o1+GU1W5gYZWBxa03A9Lr5VLh9Xh9TDNHTtmjcZQ6IOAMWd4cLX09Cvo9HaeajwSjpqhgbLFGGuANwk8pljjMbr7e8tWbm6aBbXC5KrnKzpvFO3dXqXnhAEhI8l6F6eLqzn5VERdWRERAREQFFVEo+dWECuYSDfh/cr4PRaarmxjpFFUVk88VJWMhgbIQQxpiY87DXVx3X361t6tpP7Bf+SvjUOBVlFLik0GKNEuITcZ7nUoORwY1gyjN5NC8V75O3xj0S4/QsxAUBc50pl4VxY2fa9t7/O1lhi2I1NBj1I2JlTUwPo5nvpYGtJc5rmWNyRycea2pMIqaGqlfDicpppXCSWB8YJc+wBIdfQG1yLbrWswuaoxaGviq2xcGmlhEboc185ac18w/aNEmpU/hiOlGG5IJYzNJDMyB/FbGcrRMcsd/c+V7c7LSPpHQyRVEzGzGGGR8RkDLgva/IW+YObTW3nsvjHobUGlpKZ2MF8VLBTxxtkpg4NdE6+YdrTNazhzsNQvXV9GJp56qqgxHq9XPGYzNFT24gzBzeKA4Z7AFosWmzjrqtSYs+r01HSakgjp70tW+WeofTMhZEC4StaXFp1sNGkjW2i8nSLHZGYex+HMq2OFVBHJI2JtmZntBa7NrsbEgGyjOilRHNSPbiMLW0mIOrY2Mo7C7oywt7//AE439vLXqv6M11Q+rjpsXENFU1DKngSUokMcgc0nK7OOyS3a25OvJXWOzb7mJ4lT4ZE19Q4AyOyxszNBebXsCSBsCvFhnSWjxaspoaBk0sVRSdaZPks3Lmyga633/hbYzhtRW9Wmoa3qdZTPLo5TDxGEEWc1zbi4OmxBuAuYsLqmYzFiElZHKRSGnmaYLF5zZg5pDrN3Ohvy1SSaRhUYr1DHqltXUEUbaSN7WZdnukLQB5k6L6VBiEFfTvmgElo3vje1zCHBzSQ4W9wvl4pgeIVdfVVdLijKUywRxMApyS3I/Obuzi4dsQADbY816cAwmbB6aphdUQyNkqHzR5ICwMzakEZjfW/l90uM0MMP6VYbiHVjFx44qmB9RDLNEWMexlsxudrXB1XGHdIKeerrg+q4hBi4NKyPthjgcp31LiHeVrLwUnQ2aKgw2hqsSimgo6SelkyUhYZWy2Fwc5ykAet16zgOKS0EcVRi8Bq6eRslLURUIaGloIu9uc5rgkGxbvpZXWI9dZ0mw+ipjNWcWDI17pGSNyuja02c4gnUeovfku5OkeHRipe+R4gpmudLUBhMbcrQ43I2NiDrvyXnqsGxSWqgrYcUpmVYiMU/Eos8b2k3Fm5wWkG+tze+vpzP0clfic2IMq4o53wPhzin1lBAyiUZrPDSDbQHtHUa3smI9M+LwGqoIs9TA+eodE2MwEiQhhdlLtgLag31tZeKbpKyqwJ1XRh9NPK1/B40ReWtabF5YNSBva+u11zSdG6ilOHCnqqeKnpKs1HV2xOcxjSws4cZzDKBcnY6mwACxj6L19M2jdBXUUslLxY8tRSFzHxPcHC/avnaRuNDroOU1iP01DKyaNksUgkY9gc17dnA21XrXlo2GMBhIJa2xLW5R8hy9l6l04upl5VERdWRERAREQFFVCg+bXsLqxpBtZg+pW7NQs6wZqoN5ZBr8ytIm5WAE3tzXz8/crvOsHbFcVbZnQEU5tJcfxzWjt13okR8p0eKNacsjXHW1yB7clsGVbYNHNa8zXOo7pPsveF5MQppqjhCJ7QGm5Dr73BB9dlqLvbGkbXNliFXKA0Ag2cO07S3L4laNlVHUlshaIC11gHXN738kfSVTqKOISN4zTcuc4nla97LqSjnkZT3ktJFe7g43+mvsqWvFTsxGWOCdz+05gBzWB1tcWt6FbGPEWRuERYy4Frkb8/tb5oMPreFE0zszMA1uSLgb/X+VyKbEDUkZ/wwQWuMmg20212Rq2X+Y6lOKZ42g2Lie6ARcXIueQ2vzXEcWJRANZY5Q4AuIJAJadP4P9L0yUtY6iZEJiJhe7uId7G2tvOyy6pXm9pxl1GXOdR5Xtv6okss/htV9fMgdS2LMg0uLF2vn8li0YsOHcg3PbF2+lrf2uKegr4oGRccDIwNGSQgaNsNLea9NFTVsVRnnnzxZbBue/8AItr/ACiXUjyVNPik1O6NxzHL2S1wbrl1Nx6n6L6dEKm0nWiL5zkAA0by+y9QVVjFy36IoVSuSlZSLxD7LbksYvEPstuS9HF1MvKoiLoyIiICIiAoVVCoPn1ptVgk6ZB9StYnZm3WdcAZwD+0fUrVgs0WXgz9yu/wg/vN912s3bt912kZUKrkKrUFQbqIqjpS2t+ait0Qsb+iJdQoLdVcroJFroK8lEWoyq5KqhUo5i8Q+y2WMXiH2Wy78XUy8qiIurIiIgIiIChVUQeKr/NN+D7laN2WNZ+bb8H3K1bsvBn7ld/jEee233XVlye823qu1EVREWkEtrdFAb7IOwil1bqohCi6URRUKLoBIlVVRVaiC5K6K4KlEi8Q+y3WEPin2W69HF1TLyqIi6MiIiAiIgKKqIPBWX603X9H3K1bsFjWm1W34B9StYzdoXz8/crv8IO77R6Fdrn/ANG+xXSIIqoqgpzVupdVVVUVVQVXKvJAG66C5VBSJXSIEVRVDsqoVaOIvEPst1jH3z7Lbku/H1Zy8qiIuiCIiAiIgKKqFB82u/PMJ2MY+pXoYLNWVWL1TfgH1K2bsvn5+5Xf4xwb8ZvkGlarKw4vyWiJVUCqLSIVyAV0qqIEVRBFUUugqoC5uuwolFQoVQqiqFEKo5i8Q+y25LGPxD7LZejj6s5eVREXRBERAREQFCqiDwVelU34PuVow9lcVf5lvwD6ldN1C+fn7ld51iA/jWP7brUbLgDt39FoEjNEV5KLSIoukVETkryRBFLXVQIpbVdclyugiUVCIiCFEOyokfiH2Wqxj8T5LZeji6s5eVREXRBERAREQFOaqiDxVY/2W/B911Hq0Lis/Mt+D7ruIksBO68GfuV3nWAH4hN+QWoWbAeI4/psLLSykZqqoi1GUKi6KWVEOyiq5KqhQKIFNq6G66XIVRmqqoqFQUKqhUEj8Q+y1WUffPstV6ePqzl5VERdEEREBERAUVU5oPHVi9Q34fuq0eeq5q7dYbf9v3XcfdXgzn/Su06wZq9/yWi4ZbO8AeS05JGaoREViCKaqqiKFUbJZUcEKgaK5UsppdioSyoVQsioRBEKqhUEj8T5LXkso+/8lryXp4+rOXlURF0QREQEREBRVEHhq/zA+EfVaM2C4qx+OD/z913GOyF4c+9dvjBmrnfRahYRA53krdZjNFUQBakROSBdWS2i1pNuQLHfdVVRXQiIVEVUS6qgBEtdEQXJXRXJUWEff+S1WTPEPstV6ePqzl5VERdEEREBERATmic0Hjq/Gb8K6YLNXNX4rfhXbO6F4uTvXb4wjblc8+a0XLdz7rpZjNVVRAtRlURTmtUVREVEKKoou0CqKqCJ6IPVVEQrlVQ7KVSM9s+y1WMfiH2Wy9HF1Zy8qiIuqCIiAiIgJzROaDx1Xjt+FdtBsuKrx2/CvkyYzIwzgUzCI8tvxNwX5Ty352H9Lxcnau+ONyxmn2Y73dc31Xd18OfFqiAOd1WLL1gwEulI7X6f07H+vVevHHSNwWreHGOVkLnBzHWIIHI+6zPG0uF3J9vote1xIDgSNwDsurr8/Qy9TGcQSCSoEYbnluJXkEk31/8AraLyMxSppacyysdLIzrTheY5ew7Rp0102Oi1Kfrt8P1YOiHVfEGJyx1MkXV81S+QNYwz9i+TMdcug+XNG466R0bmUh4RbG5znSAFudxboLa2I81dp+vL6fbReHD681j52ui4Ridlyl13c9xbTa/NeeprJpKun4DfwRO6Nxz2zENOhFtr+qJMLbp9bdCQvBQYj1xzBwSwPgZMCXX719P6Xir6iWnxLPM+VtMSwMkiNxGeYe3yOmv0TazC26fcS6+RBjRmDHCjkEcj2Bj3GwcHX123029d15qvE5J4pOGJoJOrzuBEgIBYQNralNk48n376os4XZoWG9zlF/ewX56lkr3VUvAlnkbDWOa8uILeGADb310UtMcN7fpVDqNF8aPHuLCHRUcjnmYQ5M7RqWZt/wClG4sI5uHJBNd9Q6O8j22aRbQHbnoPQqWr+rL6fZi759lssITeQ+y3Xp4urnl5VERdWRERAREQE5oiD51dNHHUsD5GMJb+pwHn5rysoMLfxA2KndxAQ8Bw1BNzz80RePPvXaWzH0af4zCy0tdDFY3uC7e9r8+dgvRNHSTU3VpTG6FwyFhfoR5boiSMW37YHDcLLC0xxEFobq+9gDcW1018lP8AGYUARworWcLZ/wB3e580RTTX5Zfbr/H4dq7K3NmDs3ENwQLA3vcaGy6OGUD+0I26taOy8gWabt2PI6oiJcr9tqakpqXMYWhuYC+t9OQ12GpWZoKJ1Vx8oMubPo872te17IiqflfK0mH0tHIXwNLXZQy5cTZt7ga8kmo6J05mlDQ4kF132DiNiRfVESH5XyxGGYayJ7Gta1jnB2kh7JBvprpr5Kf4jDnMsGXaWubpKdQ43I35oiaa/PL7a0dFDSTTytcM0xbcDTuiw9z6qU9DSQMmYxvZmJMgc8uzE6HdEWLTdYR4Zh0GXh9ktc2QfjHdosDv5aLl1Dh93uLgc7i9wMxIcTa9xf0CIizK31299NNHJO5rHtc7Lc2N17ERerh6MZ+VREXVgREQ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925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49087">
            <a:off x="6832869" y="3773137"/>
            <a:ext cx="1892182" cy="2782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437432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4296" y="3413929"/>
            <a:ext cx="6479704" cy="3408754"/>
          </a:xfrm>
          <a:prstGeom prst="rect">
            <a:avLst/>
          </a:prstGeom>
        </p:spPr>
      </p:pic>
      <p:sp>
        <p:nvSpPr>
          <p:cNvPr id="4" name="Rectangle 3"/>
          <p:cNvSpPr/>
          <p:nvPr/>
        </p:nvSpPr>
        <p:spPr>
          <a:xfrm>
            <a:off x="2664296" y="6659488"/>
            <a:ext cx="4572000" cy="153888"/>
          </a:xfrm>
          <a:prstGeom prst="rect">
            <a:avLst/>
          </a:prstGeom>
        </p:spPr>
        <p:txBody>
          <a:bodyPr>
            <a:spAutoFit/>
          </a:bodyPr>
          <a:lstStyle/>
          <a:p>
            <a:r>
              <a:rPr lang="fr-FR" sz="400" dirty="0">
                <a:hlinkClick r:id="rId3"/>
              </a:rPr>
              <a:t>http://</a:t>
            </a:r>
            <a:r>
              <a:rPr lang="fr-FR" sz="400" dirty="0" smtClean="0">
                <a:hlinkClick r:id="rId3"/>
              </a:rPr>
              <a:t>acces.ens-lyon.fr/acces/thematiques/limites/Temps/allee/comprendre/premiers_oceans</a:t>
            </a:r>
            <a:r>
              <a:rPr lang="fr-FR" sz="400" dirty="0" smtClean="0"/>
              <a:t> </a:t>
            </a:r>
            <a:endParaRPr lang="fr-FR" sz="400" dirty="0"/>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28" y="-99392"/>
            <a:ext cx="3739012" cy="3468559"/>
          </a:xfrm>
          <a:prstGeom prst="rect">
            <a:avLst/>
          </a:prstGeom>
        </p:spPr>
      </p:pic>
      <p:sp>
        <p:nvSpPr>
          <p:cNvPr id="6" name="Rectangle 5"/>
          <p:cNvSpPr/>
          <p:nvPr/>
        </p:nvSpPr>
        <p:spPr>
          <a:xfrm>
            <a:off x="-36512" y="3212976"/>
            <a:ext cx="1656184" cy="153888"/>
          </a:xfrm>
          <a:prstGeom prst="rect">
            <a:avLst/>
          </a:prstGeom>
        </p:spPr>
        <p:txBody>
          <a:bodyPr wrap="square">
            <a:spAutoFit/>
          </a:bodyPr>
          <a:lstStyle/>
          <a:p>
            <a:r>
              <a:rPr lang="fr-FR" sz="400" dirty="0">
                <a:hlinkClick r:id="rId5"/>
              </a:rPr>
              <a:t>https://</a:t>
            </a:r>
            <a:r>
              <a:rPr lang="fr-FR" sz="400" dirty="0" smtClean="0">
                <a:hlinkClick r:id="rId5"/>
              </a:rPr>
              <a:t>www.livescience.com/13363-7-theories-origin-life.html</a:t>
            </a:r>
            <a:r>
              <a:rPr lang="fr-FR" sz="400" dirty="0" smtClean="0"/>
              <a:t> </a:t>
            </a:r>
            <a:endParaRPr lang="fr-FR" sz="400" dirty="0"/>
          </a:p>
        </p:txBody>
      </p:sp>
      <p:sp>
        <p:nvSpPr>
          <p:cNvPr id="7" name="ZoneTexte 6"/>
          <p:cNvSpPr txBox="1"/>
          <p:nvPr/>
        </p:nvSpPr>
        <p:spPr>
          <a:xfrm>
            <a:off x="3558484" y="44624"/>
            <a:ext cx="5585516" cy="3046988"/>
          </a:xfrm>
          <a:prstGeom prst="rect">
            <a:avLst/>
          </a:prstGeom>
          <a:noFill/>
        </p:spPr>
        <p:txBody>
          <a:bodyPr wrap="square" rtlCol="0">
            <a:spAutoFit/>
          </a:bodyPr>
          <a:lstStyle/>
          <a:p>
            <a:r>
              <a:rPr lang="fr-FR" sz="3200" b="1" dirty="0" smtClean="0">
                <a:solidFill>
                  <a:srgbClr val="FFFF00"/>
                </a:solidFill>
              </a:rPr>
              <a:t>Il nous resterait maintenant à étudier les 500 premiers millions d’années de la Terre, avant les plus vieilles roches trouvées à ce jour. </a:t>
            </a:r>
          </a:p>
          <a:p>
            <a:r>
              <a:rPr lang="fr-FR" sz="3200" b="1" dirty="0" smtClean="0">
                <a:solidFill>
                  <a:srgbClr val="FFFF00"/>
                </a:solidFill>
              </a:rPr>
              <a:t>Ce sera pour une autre fois. </a:t>
            </a:r>
            <a:endParaRPr lang="fr-FR" sz="3200" b="1" dirty="0">
              <a:solidFill>
                <a:srgbClr val="FFFF00"/>
              </a:solidFill>
            </a:endParaRPr>
          </a:p>
        </p:txBody>
      </p:sp>
      <p:sp>
        <p:nvSpPr>
          <p:cNvPr id="8" name="ZoneTexte 7"/>
          <p:cNvSpPr txBox="1"/>
          <p:nvPr/>
        </p:nvSpPr>
        <p:spPr>
          <a:xfrm>
            <a:off x="0" y="3356992"/>
            <a:ext cx="2664296" cy="3539430"/>
          </a:xfrm>
          <a:prstGeom prst="rect">
            <a:avLst/>
          </a:prstGeom>
          <a:noFill/>
        </p:spPr>
        <p:txBody>
          <a:bodyPr wrap="square" rtlCol="0">
            <a:spAutoFit/>
          </a:bodyPr>
          <a:lstStyle/>
          <a:p>
            <a:r>
              <a:rPr lang="fr-FR" sz="3200" b="1" dirty="0" smtClean="0">
                <a:solidFill>
                  <a:srgbClr val="FFFF00"/>
                </a:solidFill>
              </a:rPr>
              <a:t>Et puis il nous reste à parler de l’avenir, exercice plus périlleux que de parler du passé !</a:t>
            </a:r>
            <a:endParaRPr lang="fr-FR" sz="3200" b="1" dirty="0">
              <a:solidFill>
                <a:srgbClr val="FFFF00"/>
              </a:solidFill>
            </a:endParaRPr>
          </a:p>
        </p:txBody>
      </p:sp>
    </p:spTree>
    <p:extLst>
      <p:ext uri="{BB962C8B-B14F-4D97-AF65-F5344CB8AC3E}">
        <p14:creationId xmlns:p14="http://schemas.microsoft.com/office/powerpoint/2010/main" val="311457562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496" y="-27384"/>
            <a:ext cx="9108504" cy="2554545"/>
          </a:xfrm>
          <a:prstGeom prst="rect">
            <a:avLst/>
          </a:prstGeom>
          <a:noFill/>
        </p:spPr>
        <p:txBody>
          <a:bodyPr wrap="square" rtlCol="0">
            <a:spAutoFit/>
          </a:bodyPr>
          <a:lstStyle/>
          <a:p>
            <a:r>
              <a:rPr lang="fr-FR" sz="3200" b="1" dirty="0" smtClean="0">
                <a:solidFill>
                  <a:srgbClr val="FFFF00"/>
                </a:solidFill>
              </a:rPr>
              <a:t>D’abord, l’avenir immédiat : l’Anthropocène. </a:t>
            </a:r>
          </a:p>
          <a:p>
            <a:r>
              <a:rPr lang="fr-FR" sz="3200" b="1" dirty="0" smtClean="0">
                <a:solidFill>
                  <a:srgbClr val="FFFF00"/>
                </a:solidFill>
              </a:rPr>
              <a:t>L’humanité va-t-elle tellement marquer la planète que des géologues d’un futur très lointain créeront un « Anthropocène », comme nous avons créé un Eocène, Miocène, Pléistocène …</a:t>
            </a:r>
            <a:endParaRPr lang="fr-FR" sz="3200" b="1" dirty="0">
              <a:solidFill>
                <a:srgbClr val="FFFF00"/>
              </a:solidFill>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88" y="2664724"/>
            <a:ext cx="5904656" cy="4148652"/>
          </a:xfrm>
          <a:prstGeom prst="rect">
            <a:avLst/>
          </a:prstGeom>
        </p:spPr>
      </p:pic>
      <p:sp>
        <p:nvSpPr>
          <p:cNvPr id="6" name="ZoneTexte 5"/>
          <p:cNvSpPr txBox="1"/>
          <p:nvPr/>
        </p:nvSpPr>
        <p:spPr>
          <a:xfrm>
            <a:off x="5970144" y="2276872"/>
            <a:ext cx="3173856" cy="4662815"/>
          </a:xfrm>
          <a:prstGeom prst="rect">
            <a:avLst/>
          </a:prstGeom>
          <a:noFill/>
        </p:spPr>
        <p:txBody>
          <a:bodyPr wrap="square" rtlCol="0">
            <a:spAutoFit/>
          </a:bodyPr>
          <a:lstStyle/>
          <a:p>
            <a:r>
              <a:rPr lang="fr-FR" sz="2700" b="1" dirty="0" smtClean="0">
                <a:solidFill>
                  <a:srgbClr val="FFFF00"/>
                </a:solidFill>
              </a:rPr>
              <a:t>On change d’époque géologique quand il arrive des évènements importants qui laissent des traces géologiques très répandues (</a:t>
            </a:r>
            <a:r>
              <a:rPr lang="fr-FR" sz="2700" b="1" dirty="0" err="1" smtClean="0">
                <a:solidFill>
                  <a:srgbClr val="FFFF00"/>
                </a:solidFill>
              </a:rPr>
              <a:t>extinc-tion</a:t>
            </a:r>
            <a:r>
              <a:rPr lang="fr-FR" sz="2700" b="1" dirty="0" smtClean="0">
                <a:solidFill>
                  <a:srgbClr val="FFFF00"/>
                </a:solidFill>
              </a:rPr>
              <a:t>, variations climatiques mondiales … ).</a:t>
            </a:r>
            <a:endParaRPr lang="fr-FR" sz="2700" b="1" dirty="0">
              <a:solidFill>
                <a:srgbClr val="FFFF00"/>
              </a:solidFill>
            </a:endParaRPr>
          </a:p>
        </p:txBody>
      </p:sp>
      <p:cxnSp>
        <p:nvCxnSpPr>
          <p:cNvPr id="5" name="Connecteur droit 4"/>
          <p:cNvCxnSpPr/>
          <p:nvPr/>
        </p:nvCxnSpPr>
        <p:spPr>
          <a:xfrm>
            <a:off x="65488" y="5373216"/>
            <a:ext cx="1482176"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705631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7384"/>
            <a:ext cx="9144000" cy="3108543"/>
          </a:xfrm>
          <a:prstGeom prst="rect">
            <a:avLst/>
          </a:prstGeom>
          <a:noFill/>
        </p:spPr>
        <p:txBody>
          <a:bodyPr wrap="square" rtlCol="0">
            <a:spAutoFit/>
          </a:bodyPr>
          <a:lstStyle/>
          <a:p>
            <a:pPr algn="ctr"/>
            <a:r>
              <a:rPr lang="fr-FR" sz="2700" b="1" dirty="0" smtClean="0">
                <a:solidFill>
                  <a:srgbClr val="FFFF00"/>
                </a:solidFill>
              </a:rPr>
              <a:t>La 1</a:t>
            </a:r>
            <a:r>
              <a:rPr lang="fr-FR" sz="2700" b="1" baseline="30000" dirty="0" smtClean="0">
                <a:solidFill>
                  <a:srgbClr val="FFFF00"/>
                </a:solidFill>
              </a:rPr>
              <a:t>ère</a:t>
            </a:r>
            <a:r>
              <a:rPr lang="fr-FR" sz="2700" b="1" dirty="0" smtClean="0">
                <a:solidFill>
                  <a:srgbClr val="FFFF00"/>
                </a:solidFill>
              </a:rPr>
              <a:t> époque en « cène » commence il y a 66 Ma. Qu’est-ce qu’un géologue non humain verrait de notre passage sur Terre dans 66 Ma. Je dis non humain, car la durée de vie moyenne d’une espèce de mammifère est d’environ 1 Ma. Alors, dans 66 Ma, si on a des descendants, on aura « statistiquement » changé 66 fois d’espèce, ou alors on aura disparu sans descendant. </a:t>
            </a:r>
            <a:endParaRPr lang="fr-FR" sz="2700" b="1" dirty="0">
              <a:solidFill>
                <a:srgbClr val="FFFF00"/>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73" y="4653136"/>
            <a:ext cx="3260007" cy="1772816"/>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31872" y="2650272"/>
            <a:ext cx="3260007" cy="1924759"/>
          </a:xfrm>
          <a:prstGeom prst="rect">
            <a:avLst/>
          </a:prstGeom>
        </p:spPr>
      </p:pic>
      <p:sp>
        <p:nvSpPr>
          <p:cNvPr id="7" name="Flèche droite 6"/>
          <p:cNvSpPr/>
          <p:nvPr/>
        </p:nvSpPr>
        <p:spPr>
          <a:xfrm>
            <a:off x="3779912" y="3808464"/>
            <a:ext cx="2880320" cy="1492744"/>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3943574" y="4221088"/>
            <a:ext cx="2212602" cy="707886"/>
          </a:xfrm>
          <a:prstGeom prst="rect">
            <a:avLst/>
          </a:prstGeom>
          <a:noFill/>
        </p:spPr>
        <p:txBody>
          <a:bodyPr wrap="square" rtlCol="0">
            <a:spAutoFit/>
          </a:bodyPr>
          <a:lstStyle/>
          <a:p>
            <a:pPr algn="ctr"/>
            <a:r>
              <a:rPr lang="fr-FR" sz="2000" b="1" dirty="0" smtClean="0"/>
              <a:t>60 millions d’années plus tard</a:t>
            </a:r>
            <a:endParaRPr lang="fr-FR" sz="2000" b="1" dirty="0"/>
          </a:p>
        </p:txBody>
      </p:sp>
      <p:pic>
        <p:nvPicPr>
          <p:cNvPr id="22530" name="Picture 2" descr="http://p1.storage.canalblog.com/16/01/1080503/92264270_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7726" y="2575996"/>
            <a:ext cx="2035818" cy="384995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36512" y="6444044"/>
            <a:ext cx="9217024" cy="369332"/>
          </a:xfrm>
          <a:prstGeom prst="rect">
            <a:avLst/>
          </a:prstGeom>
          <a:noFill/>
        </p:spPr>
        <p:txBody>
          <a:bodyPr wrap="square" rtlCol="0">
            <a:spAutoFit/>
          </a:bodyPr>
          <a:lstStyle/>
          <a:p>
            <a:r>
              <a:rPr lang="fr-FR" b="1" dirty="0" smtClean="0">
                <a:solidFill>
                  <a:schemeClr val="bg1">
                    <a:lumMod val="85000"/>
                  </a:schemeClr>
                </a:solidFill>
              </a:rPr>
              <a:t>Un des plus vieux fossile de primate                             Une des ≈ 300 espèces actuelles de primate</a:t>
            </a:r>
            <a:endParaRPr lang="fr-FR" b="1" dirty="0">
              <a:solidFill>
                <a:schemeClr val="bg1">
                  <a:lumMod val="85000"/>
                </a:schemeClr>
              </a:solidFill>
            </a:endParaRPr>
          </a:p>
        </p:txBody>
      </p:sp>
      <p:cxnSp>
        <p:nvCxnSpPr>
          <p:cNvPr id="9" name="Connecteur droit 8"/>
          <p:cNvCxnSpPr/>
          <p:nvPr/>
        </p:nvCxnSpPr>
        <p:spPr>
          <a:xfrm>
            <a:off x="2267744" y="6237312"/>
            <a:ext cx="11521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2483768" y="6165304"/>
            <a:ext cx="936104" cy="338554"/>
          </a:xfrm>
          <a:prstGeom prst="rect">
            <a:avLst/>
          </a:prstGeom>
          <a:noFill/>
        </p:spPr>
        <p:txBody>
          <a:bodyPr wrap="square" rtlCol="0">
            <a:spAutoFit/>
          </a:bodyPr>
          <a:lstStyle/>
          <a:p>
            <a:r>
              <a:rPr lang="fr-FR" sz="1600" b="1" dirty="0" smtClean="0"/>
              <a:t>20 cm</a:t>
            </a:r>
            <a:endParaRPr lang="fr-FR" sz="1600" b="1" dirty="0"/>
          </a:p>
        </p:txBody>
      </p:sp>
    </p:spTree>
    <p:extLst>
      <p:ext uri="{BB962C8B-B14F-4D97-AF65-F5344CB8AC3E}">
        <p14:creationId xmlns:p14="http://schemas.microsoft.com/office/powerpoint/2010/main" val="35932750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0848"/>
            <a:ext cx="9144000" cy="4763203"/>
          </a:xfrm>
          <a:prstGeom prst="rect">
            <a:avLst/>
          </a:prstGeom>
        </p:spPr>
      </p:pic>
      <p:sp>
        <p:nvSpPr>
          <p:cNvPr id="2" name="ZoneTexte 1"/>
          <p:cNvSpPr txBox="1"/>
          <p:nvPr/>
        </p:nvSpPr>
        <p:spPr>
          <a:xfrm>
            <a:off x="0" y="-27384"/>
            <a:ext cx="9144000" cy="2954655"/>
          </a:xfrm>
          <a:prstGeom prst="rect">
            <a:avLst/>
          </a:prstGeom>
          <a:noFill/>
        </p:spPr>
        <p:txBody>
          <a:bodyPr wrap="square" rtlCol="0">
            <a:spAutoFit/>
          </a:bodyPr>
          <a:lstStyle/>
          <a:p>
            <a:r>
              <a:rPr lang="fr-FR" sz="3100" b="1" dirty="0" smtClean="0">
                <a:solidFill>
                  <a:srgbClr val="FFFF00"/>
                </a:solidFill>
              </a:rPr>
              <a:t>Nous allons détailler quelques un de ces changements, et leur(s) cause(s) probable(s) : la dynamique interne, les changements atmosphériques et océaniques, les changements de la biosphère, les changements du soleil, les variations de l’orbite</a:t>
            </a:r>
          </a:p>
          <a:p>
            <a:r>
              <a:rPr lang="fr-FR" sz="3100" b="1" dirty="0">
                <a:solidFill>
                  <a:srgbClr val="FFFF00"/>
                </a:solidFill>
              </a:rPr>
              <a:t>d</a:t>
            </a:r>
            <a:r>
              <a:rPr lang="fr-FR" sz="3100" b="1" dirty="0" smtClean="0">
                <a:solidFill>
                  <a:srgbClr val="FFFF00"/>
                </a:solidFill>
              </a:rPr>
              <a:t>e la Terre  …</a:t>
            </a:r>
            <a:endParaRPr lang="fr-FR" sz="3100" b="1" dirty="0">
              <a:solidFill>
                <a:srgbClr val="FFFF00"/>
              </a:solidFill>
            </a:endParaRPr>
          </a:p>
        </p:txBody>
      </p:sp>
      <p:sp>
        <p:nvSpPr>
          <p:cNvPr id="5" name="Forme libre 4"/>
          <p:cNvSpPr/>
          <p:nvPr/>
        </p:nvSpPr>
        <p:spPr>
          <a:xfrm>
            <a:off x="8487327" y="2541961"/>
            <a:ext cx="7162" cy="65794"/>
          </a:xfrm>
          <a:custGeom>
            <a:avLst/>
            <a:gdLst>
              <a:gd name="connsiteX0" fmla="*/ 3530 w 7162"/>
              <a:gd name="connsiteY0" fmla="*/ 0 h 65794"/>
              <a:gd name="connsiteX1" fmla="*/ 7061 w 7162"/>
              <a:gd name="connsiteY1" fmla="*/ 60019 h 65794"/>
              <a:gd name="connsiteX2" fmla="*/ 0 w 7162"/>
              <a:gd name="connsiteY2" fmla="*/ 60019 h 65794"/>
            </a:gdLst>
            <a:ahLst/>
            <a:cxnLst>
              <a:cxn ang="0">
                <a:pos x="connsiteX0" y="connsiteY0"/>
              </a:cxn>
              <a:cxn ang="0">
                <a:pos x="connsiteX1" y="connsiteY1"/>
              </a:cxn>
              <a:cxn ang="0">
                <a:pos x="connsiteX2" y="connsiteY2"/>
              </a:cxn>
            </a:cxnLst>
            <a:rect l="l" t="t" r="r" b="b"/>
            <a:pathLst>
              <a:path w="7162" h="65794">
                <a:moveTo>
                  <a:pt x="3530" y="0"/>
                </a:moveTo>
                <a:cubicBezTo>
                  <a:pt x="5589" y="25008"/>
                  <a:pt x="7649" y="50016"/>
                  <a:pt x="7061" y="60019"/>
                </a:cubicBezTo>
                <a:cubicBezTo>
                  <a:pt x="6473" y="70022"/>
                  <a:pt x="3236" y="65020"/>
                  <a:pt x="0" y="6001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orme libre 5"/>
          <p:cNvSpPr/>
          <p:nvPr/>
        </p:nvSpPr>
        <p:spPr>
          <a:xfrm>
            <a:off x="8480367" y="2076995"/>
            <a:ext cx="14122" cy="903809"/>
          </a:xfrm>
          <a:custGeom>
            <a:avLst/>
            <a:gdLst>
              <a:gd name="connsiteX0" fmla="*/ 14122 w 14122"/>
              <a:gd name="connsiteY0" fmla="*/ 0 h 903809"/>
              <a:gd name="connsiteX1" fmla="*/ 0 w 14122"/>
              <a:gd name="connsiteY1" fmla="*/ 903809 h 903809"/>
            </a:gdLst>
            <a:ahLst/>
            <a:cxnLst>
              <a:cxn ang="0">
                <a:pos x="connsiteX0" y="connsiteY0"/>
              </a:cxn>
              <a:cxn ang="0">
                <a:pos x="connsiteX1" y="connsiteY1"/>
              </a:cxn>
            </a:cxnLst>
            <a:rect l="l" t="t" r="r" b="b"/>
            <a:pathLst>
              <a:path w="14122" h="903809">
                <a:moveTo>
                  <a:pt x="14122" y="0"/>
                </a:moveTo>
                <a:lnTo>
                  <a:pt x="0" y="903809"/>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orme libre 6"/>
          <p:cNvSpPr/>
          <p:nvPr/>
        </p:nvSpPr>
        <p:spPr>
          <a:xfrm>
            <a:off x="8010709" y="2559614"/>
            <a:ext cx="956766" cy="14122"/>
          </a:xfrm>
          <a:custGeom>
            <a:avLst/>
            <a:gdLst>
              <a:gd name="connsiteX0" fmla="*/ 0 w 956766"/>
              <a:gd name="connsiteY0" fmla="*/ 0 h 14122"/>
              <a:gd name="connsiteX1" fmla="*/ 956766 w 956766"/>
              <a:gd name="connsiteY1" fmla="*/ 14122 h 14122"/>
              <a:gd name="connsiteX2" fmla="*/ 956766 w 956766"/>
              <a:gd name="connsiteY2" fmla="*/ 14122 h 14122"/>
            </a:gdLst>
            <a:ahLst/>
            <a:cxnLst>
              <a:cxn ang="0">
                <a:pos x="connsiteX0" y="connsiteY0"/>
              </a:cxn>
              <a:cxn ang="0">
                <a:pos x="connsiteX1" y="connsiteY1"/>
              </a:cxn>
              <a:cxn ang="0">
                <a:pos x="connsiteX2" y="connsiteY2"/>
              </a:cxn>
            </a:cxnLst>
            <a:rect l="l" t="t" r="r" b="b"/>
            <a:pathLst>
              <a:path w="956766" h="14122">
                <a:moveTo>
                  <a:pt x="0" y="0"/>
                </a:moveTo>
                <a:lnTo>
                  <a:pt x="956766" y="14122"/>
                </a:lnTo>
                <a:lnTo>
                  <a:pt x="956766" y="14122"/>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orme libre 7"/>
          <p:cNvSpPr/>
          <p:nvPr/>
        </p:nvSpPr>
        <p:spPr>
          <a:xfrm>
            <a:off x="8109563" y="2195972"/>
            <a:ext cx="748466" cy="677857"/>
          </a:xfrm>
          <a:custGeom>
            <a:avLst/>
            <a:gdLst>
              <a:gd name="connsiteX0" fmla="*/ 0 w 748466"/>
              <a:gd name="connsiteY0" fmla="*/ 0 h 677857"/>
              <a:gd name="connsiteX1" fmla="*/ 748466 w 748466"/>
              <a:gd name="connsiteY1" fmla="*/ 677857 h 677857"/>
            </a:gdLst>
            <a:ahLst/>
            <a:cxnLst>
              <a:cxn ang="0">
                <a:pos x="connsiteX0" y="connsiteY0"/>
              </a:cxn>
              <a:cxn ang="0">
                <a:pos x="connsiteX1" y="connsiteY1"/>
              </a:cxn>
            </a:cxnLst>
            <a:rect l="l" t="t" r="r" b="b"/>
            <a:pathLst>
              <a:path w="748466" h="677857">
                <a:moveTo>
                  <a:pt x="0" y="0"/>
                </a:moveTo>
                <a:lnTo>
                  <a:pt x="748466" y="677857"/>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orme libre 8"/>
          <p:cNvSpPr/>
          <p:nvPr/>
        </p:nvSpPr>
        <p:spPr>
          <a:xfrm>
            <a:off x="8130746" y="2199503"/>
            <a:ext cx="727283" cy="681387"/>
          </a:xfrm>
          <a:custGeom>
            <a:avLst/>
            <a:gdLst>
              <a:gd name="connsiteX0" fmla="*/ 727283 w 727283"/>
              <a:gd name="connsiteY0" fmla="*/ 0 h 681387"/>
              <a:gd name="connsiteX1" fmla="*/ 0 w 727283"/>
              <a:gd name="connsiteY1" fmla="*/ 681387 h 681387"/>
            </a:gdLst>
            <a:ahLst/>
            <a:cxnLst>
              <a:cxn ang="0">
                <a:pos x="connsiteX0" y="connsiteY0"/>
              </a:cxn>
              <a:cxn ang="0">
                <a:pos x="connsiteX1" y="connsiteY1"/>
              </a:cxn>
            </a:cxnLst>
            <a:rect l="l" t="t" r="r" b="b"/>
            <a:pathLst>
              <a:path w="727283" h="681387">
                <a:moveTo>
                  <a:pt x="727283" y="0"/>
                </a:moveTo>
                <a:lnTo>
                  <a:pt x="0" y="681387"/>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Émoticône 3"/>
          <p:cNvSpPr/>
          <p:nvPr/>
        </p:nvSpPr>
        <p:spPr>
          <a:xfrm>
            <a:off x="8244408" y="2276872"/>
            <a:ext cx="482352" cy="504056"/>
          </a:xfrm>
          <a:prstGeom prst="smileyFac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orme libre 12"/>
          <p:cNvSpPr/>
          <p:nvPr/>
        </p:nvSpPr>
        <p:spPr>
          <a:xfrm>
            <a:off x="8489156" y="2533650"/>
            <a:ext cx="0" cy="64294"/>
          </a:xfrm>
          <a:custGeom>
            <a:avLst/>
            <a:gdLst>
              <a:gd name="connsiteX0" fmla="*/ 0 w 0"/>
              <a:gd name="connsiteY0" fmla="*/ 0 h 64294"/>
              <a:gd name="connsiteX1" fmla="*/ 0 w 0"/>
              <a:gd name="connsiteY1" fmla="*/ 64294 h 64294"/>
              <a:gd name="connsiteX2" fmla="*/ 0 w 0"/>
              <a:gd name="connsiteY2" fmla="*/ 64294 h 64294"/>
            </a:gdLst>
            <a:ahLst/>
            <a:cxnLst>
              <a:cxn ang="0">
                <a:pos x="connsiteX0" y="connsiteY0"/>
              </a:cxn>
              <a:cxn ang="0">
                <a:pos x="connsiteX1" y="connsiteY1"/>
              </a:cxn>
              <a:cxn ang="0">
                <a:pos x="connsiteX2" y="connsiteY2"/>
              </a:cxn>
            </a:cxnLst>
            <a:rect l="l" t="t" r="r" b="b"/>
            <a:pathLst>
              <a:path h="64294">
                <a:moveTo>
                  <a:pt x="0" y="0"/>
                </a:moveTo>
                <a:lnTo>
                  <a:pt x="0" y="64294"/>
                </a:lnTo>
                <a:lnTo>
                  <a:pt x="0" y="64294"/>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3419872" y="6597352"/>
            <a:ext cx="1152128" cy="261610"/>
          </a:xfrm>
          <a:prstGeom prst="rect">
            <a:avLst/>
          </a:prstGeom>
          <a:noFill/>
        </p:spPr>
        <p:txBody>
          <a:bodyPr wrap="square" rtlCol="0">
            <a:spAutoFit/>
          </a:bodyPr>
          <a:lstStyle/>
          <a:p>
            <a:r>
              <a:rPr lang="fr-FR" sz="1100" b="1" dirty="0" smtClean="0"/>
              <a:t>Noyau</a:t>
            </a:r>
            <a:endParaRPr lang="fr-FR" sz="1100" b="1" dirty="0"/>
          </a:p>
        </p:txBody>
      </p:sp>
    </p:spTree>
    <p:extLst>
      <p:ext uri="{BB962C8B-B14F-4D97-AF65-F5344CB8AC3E}">
        <p14:creationId xmlns:p14="http://schemas.microsoft.com/office/powerpoint/2010/main" val="19181432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0"/>
            <a:ext cx="8064896" cy="5360054"/>
          </a:xfrm>
          <a:prstGeom prst="rect">
            <a:avLst/>
          </a:prstGeom>
        </p:spPr>
      </p:pic>
      <p:sp>
        <p:nvSpPr>
          <p:cNvPr id="4" name="Rectangle 3"/>
          <p:cNvSpPr/>
          <p:nvPr/>
        </p:nvSpPr>
        <p:spPr>
          <a:xfrm>
            <a:off x="467544" y="5219328"/>
            <a:ext cx="4572000" cy="153888"/>
          </a:xfrm>
          <a:prstGeom prst="rect">
            <a:avLst/>
          </a:prstGeom>
        </p:spPr>
        <p:txBody>
          <a:bodyPr>
            <a:spAutoFit/>
          </a:bodyPr>
          <a:lstStyle/>
          <a:p>
            <a:r>
              <a:rPr lang="fr-FR" sz="400" dirty="0">
                <a:hlinkClick r:id="rId3"/>
              </a:rPr>
              <a:t>https://latribudanaximandre.com/2018/02/25/pointe-du-hourdel-et-son-blockhaus</a:t>
            </a:r>
            <a:r>
              <a:rPr lang="fr-FR" sz="400" dirty="0" smtClean="0">
                <a:hlinkClick r:id="rId3"/>
              </a:rPr>
              <a:t>/</a:t>
            </a:r>
            <a:r>
              <a:rPr lang="fr-FR" sz="400" dirty="0" smtClean="0"/>
              <a:t> </a:t>
            </a:r>
            <a:endParaRPr lang="fr-FR" sz="400" dirty="0"/>
          </a:p>
        </p:txBody>
      </p:sp>
      <p:sp>
        <p:nvSpPr>
          <p:cNvPr id="5" name="ZoneTexte 4"/>
          <p:cNvSpPr txBox="1"/>
          <p:nvPr/>
        </p:nvSpPr>
        <p:spPr>
          <a:xfrm>
            <a:off x="0" y="5356373"/>
            <a:ext cx="9252520" cy="1431161"/>
          </a:xfrm>
          <a:prstGeom prst="rect">
            <a:avLst/>
          </a:prstGeom>
          <a:noFill/>
        </p:spPr>
        <p:txBody>
          <a:bodyPr wrap="square" rtlCol="0">
            <a:spAutoFit/>
          </a:bodyPr>
          <a:lstStyle/>
          <a:p>
            <a:r>
              <a:rPr lang="fr-FR" sz="2900" b="1" dirty="0" smtClean="0">
                <a:solidFill>
                  <a:srgbClr val="FFFF00"/>
                </a:solidFill>
              </a:rPr>
              <a:t>Nos bâtiments ? Sauf dans les rares zones qui s’enfoncent pour des raisons géologiques (Venise, Nouvelle Orléans …), ils auront été érodés en bien moins que 66 Ma ! </a:t>
            </a:r>
            <a:endParaRPr lang="fr-FR" sz="2900" b="1" dirty="0">
              <a:solidFill>
                <a:srgbClr val="FFFF00"/>
              </a:solidFill>
            </a:endParaRPr>
          </a:p>
        </p:txBody>
      </p:sp>
    </p:spTree>
    <p:extLst>
      <p:ext uri="{BB962C8B-B14F-4D97-AF65-F5344CB8AC3E}">
        <p14:creationId xmlns:p14="http://schemas.microsoft.com/office/powerpoint/2010/main" val="215461098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5013176"/>
            <a:ext cx="9252520" cy="1815882"/>
          </a:xfrm>
          <a:prstGeom prst="rect">
            <a:avLst/>
          </a:prstGeom>
          <a:noFill/>
        </p:spPr>
        <p:txBody>
          <a:bodyPr wrap="square" rtlCol="0">
            <a:spAutoFit/>
          </a:bodyPr>
          <a:lstStyle/>
          <a:p>
            <a:r>
              <a:rPr lang="fr-FR" sz="2800" b="1" dirty="0" smtClean="0">
                <a:solidFill>
                  <a:srgbClr val="FFFF00"/>
                </a:solidFill>
              </a:rPr>
              <a:t>Nos déchets plastiques, métalliques, chimiques … Certains dureront </a:t>
            </a:r>
            <a:r>
              <a:rPr lang="fr-FR" sz="2400" b="1" dirty="0" smtClean="0">
                <a:solidFill>
                  <a:srgbClr val="FFFF00"/>
                </a:solidFill>
              </a:rPr>
              <a:t>(et pollueront les écosystèmes pendant) </a:t>
            </a:r>
            <a:r>
              <a:rPr lang="fr-FR" sz="2800" b="1" dirty="0" smtClean="0">
                <a:solidFill>
                  <a:srgbClr val="FFFF00"/>
                </a:solidFill>
              </a:rPr>
              <a:t>des millénaires, mais pas des dizaines de millions d’années, sauf … certains déchets « minéraux », comme les verres et céramiques …</a:t>
            </a:r>
            <a:endParaRPr lang="fr-FR" sz="2800" b="1" dirty="0">
              <a:solidFill>
                <a:srgbClr val="FFFF00"/>
              </a:solidFill>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316" y="-27384"/>
            <a:ext cx="7606442" cy="5040560"/>
          </a:xfrm>
          <a:prstGeom prst="rect">
            <a:avLst/>
          </a:prstGeom>
        </p:spPr>
      </p:pic>
    </p:spTree>
    <p:extLst>
      <p:ext uri="{BB962C8B-B14F-4D97-AF65-F5344CB8AC3E}">
        <p14:creationId xmlns:p14="http://schemas.microsoft.com/office/powerpoint/2010/main" val="146301739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535996" y="188640"/>
            <a:ext cx="4428492" cy="2369880"/>
          </a:xfrm>
          <a:prstGeom prst="rect">
            <a:avLst/>
          </a:prstGeom>
          <a:noFill/>
        </p:spPr>
        <p:txBody>
          <a:bodyPr wrap="square" rtlCol="0">
            <a:spAutoFit/>
          </a:bodyPr>
          <a:lstStyle/>
          <a:p>
            <a:r>
              <a:rPr lang="fr-FR" sz="3200" b="1" dirty="0" smtClean="0">
                <a:solidFill>
                  <a:srgbClr val="FFFF00"/>
                </a:solidFill>
              </a:rPr>
              <a:t>La pollution par les métaux lourds, ça, ça se verra </a:t>
            </a:r>
            <a:r>
              <a:rPr lang="fr-FR" sz="2000" b="1" dirty="0" smtClean="0">
                <a:solidFill>
                  <a:srgbClr val="FFFF00"/>
                </a:solidFill>
              </a:rPr>
              <a:t>(les déchets radioactifs, eux, ne le seront plus, ou du moins ne seront plus radioactifs dans 66 Ma) </a:t>
            </a:r>
            <a:r>
              <a:rPr lang="fr-FR" sz="3200" b="1" dirty="0" smtClean="0">
                <a:solidFill>
                  <a:srgbClr val="FFFF00"/>
                </a:solidFill>
              </a:rPr>
              <a:t>!</a:t>
            </a:r>
            <a:endParaRPr lang="fr-FR" sz="3200" b="1" dirty="0">
              <a:solidFill>
                <a:srgbClr val="FFFF00"/>
              </a:solidFill>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5796" y="2990484"/>
            <a:ext cx="4768204" cy="3318836"/>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0" y="29365"/>
            <a:ext cx="4379355" cy="3273887"/>
          </a:xfrm>
          <a:prstGeom prst="rect">
            <a:avLst/>
          </a:prstGeom>
        </p:spPr>
      </p:pic>
      <p:sp>
        <p:nvSpPr>
          <p:cNvPr id="6" name="ZoneTexte 5"/>
          <p:cNvSpPr txBox="1"/>
          <p:nvPr/>
        </p:nvSpPr>
        <p:spPr>
          <a:xfrm>
            <a:off x="107504" y="4019580"/>
            <a:ext cx="4428492" cy="2554545"/>
          </a:xfrm>
          <a:prstGeom prst="rect">
            <a:avLst/>
          </a:prstGeom>
          <a:noFill/>
        </p:spPr>
        <p:txBody>
          <a:bodyPr wrap="square" rtlCol="0">
            <a:spAutoFit/>
          </a:bodyPr>
          <a:lstStyle/>
          <a:p>
            <a:r>
              <a:rPr lang="fr-FR" sz="3200" b="1" dirty="0" smtClean="0">
                <a:solidFill>
                  <a:srgbClr val="FFFF00"/>
                </a:solidFill>
              </a:rPr>
              <a:t>Il y aura une « couche à plomb » dans tous les sédiments datant de           -66 Ma pour nos géologues du futur. </a:t>
            </a:r>
            <a:endParaRPr lang="fr-FR" sz="3200" b="1" dirty="0">
              <a:solidFill>
                <a:srgbClr val="FFFF00"/>
              </a:solidFill>
            </a:endParaRPr>
          </a:p>
        </p:txBody>
      </p:sp>
      <p:sp>
        <p:nvSpPr>
          <p:cNvPr id="5" name="ZoneTexte 4"/>
          <p:cNvSpPr txBox="1"/>
          <p:nvPr/>
        </p:nvSpPr>
        <p:spPr>
          <a:xfrm rot="16200000">
            <a:off x="3903023" y="3017858"/>
            <a:ext cx="1296144" cy="246221"/>
          </a:xfrm>
          <a:prstGeom prst="rect">
            <a:avLst/>
          </a:prstGeom>
          <a:noFill/>
        </p:spPr>
        <p:txBody>
          <a:bodyPr wrap="square" rtlCol="0">
            <a:spAutoFit/>
          </a:bodyPr>
          <a:lstStyle/>
          <a:p>
            <a:r>
              <a:rPr lang="fr-FR" sz="1000" b="1" dirty="0" smtClean="0"/>
              <a:t>(échelle log)</a:t>
            </a:r>
            <a:endParaRPr lang="fr-FR" sz="1000" b="1" dirty="0"/>
          </a:p>
        </p:txBody>
      </p:sp>
    </p:spTree>
    <p:extLst>
      <p:ext uri="{BB962C8B-B14F-4D97-AF65-F5344CB8AC3E}">
        <p14:creationId xmlns:p14="http://schemas.microsoft.com/office/powerpoint/2010/main" val="399487403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7384"/>
            <a:ext cx="9144000" cy="1815882"/>
          </a:xfrm>
          <a:prstGeom prst="rect">
            <a:avLst/>
          </a:prstGeom>
          <a:noFill/>
        </p:spPr>
        <p:txBody>
          <a:bodyPr wrap="square" rtlCol="0">
            <a:spAutoFit/>
          </a:bodyPr>
          <a:lstStyle/>
          <a:p>
            <a:r>
              <a:rPr lang="fr-FR" sz="2800" b="1" dirty="0" smtClean="0">
                <a:solidFill>
                  <a:srgbClr val="FFFF00"/>
                </a:solidFill>
              </a:rPr>
              <a:t>Et en plus d’un fort taux de métaux lourds, les sédiments côtiers reflèteront partout autour du monde la déforestation (depuis l’invention de l’agriculture), la construction des grands barrages … </a:t>
            </a:r>
            <a:endParaRPr lang="fr-FR" sz="2800" b="1" dirty="0">
              <a:solidFill>
                <a:srgbClr val="FFFF00"/>
              </a:solidFill>
            </a:endParaRPr>
          </a:p>
        </p:txBody>
      </p:sp>
      <p:pic>
        <p:nvPicPr>
          <p:cNvPr id="23554" name="Picture 2" descr="C:\Users\Thomas\Desktop\Conference, travail, données essai\Planet terre\Planet terre 2018-2019\Article\Anthropocène, 5 juillet, 20h\3 Delta du Rhone avec Vidourle coule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188" y="1772816"/>
            <a:ext cx="7961252" cy="5024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09966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descr="C:\Users\Thomas\Desktop\Photos traitees, datées et classées\2012\Australie, novembre 2012, etat le 1er aout 2013\Australie 2012, J9 (13 novembre) Cairn-Grande Barrière\30 J9 DSC_0571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1" y="2690492"/>
            <a:ext cx="6469463" cy="406256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771800" y="-27384"/>
            <a:ext cx="6372201" cy="6986528"/>
          </a:xfrm>
          <a:prstGeom prst="rect">
            <a:avLst/>
          </a:prstGeom>
          <a:noFill/>
        </p:spPr>
        <p:txBody>
          <a:bodyPr wrap="square" rtlCol="0">
            <a:spAutoFit/>
          </a:bodyPr>
          <a:lstStyle/>
          <a:p>
            <a:pPr algn="r"/>
            <a:r>
              <a:rPr lang="fr-FR" sz="2800" b="1" dirty="0" smtClean="0">
                <a:solidFill>
                  <a:srgbClr val="FFFF00"/>
                </a:solidFill>
              </a:rPr>
              <a:t>Et notre CO</a:t>
            </a:r>
            <a:r>
              <a:rPr lang="fr-FR" sz="2800" b="1" baseline="-25000" dirty="0" smtClean="0">
                <a:solidFill>
                  <a:srgbClr val="FFFF00"/>
                </a:solidFill>
              </a:rPr>
              <a:t>2</a:t>
            </a:r>
            <a:r>
              <a:rPr lang="fr-FR" sz="2800" b="1" dirty="0" smtClean="0">
                <a:solidFill>
                  <a:srgbClr val="FFFF00"/>
                </a:solidFill>
              </a:rPr>
              <a:t> ? Pourra-t-on voir, dans 66 Ma, que « notre » réchauffement est plus rapide et plus important que dans le million d’années qui </a:t>
            </a:r>
            <a:r>
              <a:rPr lang="fr-FR" sz="2800" b="1" dirty="0" smtClean="0">
                <a:solidFill>
                  <a:srgbClr val="FFFF00"/>
                </a:solidFill>
              </a:rPr>
              <a:t>précèdent </a:t>
            </a:r>
            <a:r>
              <a:rPr lang="fr-FR" sz="2800" b="1" dirty="0" smtClean="0">
                <a:solidFill>
                  <a:srgbClr val="FFFF00"/>
                </a:solidFill>
              </a:rPr>
              <a:t>? Pourra-t-on voir qu’il est déphasé par rapport aux cycles astronomiques ? Qu’il est associé à des </a:t>
            </a:r>
          </a:p>
          <a:p>
            <a:pPr algn="r"/>
            <a:r>
              <a:rPr lang="fr-FR" sz="2800" b="1" dirty="0" smtClean="0">
                <a:solidFill>
                  <a:srgbClr val="FFFF00"/>
                </a:solidFill>
              </a:rPr>
              <a:t>anomalies de </a:t>
            </a:r>
          </a:p>
          <a:p>
            <a:pPr algn="r"/>
            <a:r>
              <a:rPr lang="fr-FR" sz="2800" b="1" dirty="0" smtClean="0">
                <a:solidFill>
                  <a:srgbClr val="FFFF00"/>
                </a:solidFill>
              </a:rPr>
              <a:t>développement </a:t>
            </a:r>
          </a:p>
          <a:p>
            <a:pPr algn="r"/>
            <a:r>
              <a:rPr lang="fr-FR" sz="2800" b="1" dirty="0" smtClean="0">
                <a:solidFill>
                  <a:srgbClr val="FFFF00"/>
                </a:solidFill>
              </a:rPr>
              <a:t>des coraux, du </a:t>
            </a:r>
          </a:p>
          <a:p>
            <a:pPr algn="r"/>
            <a:r>
              <a:rPr lang="fr-FR" sz="2800" b="1" dirty="0" smtClean="0">
                <a:solidFill>
                  <a:srgbClr val="FFFF00"/>
                </a:solidFill>
              </a:rPr>
              <a:t>« plancton </a:t>
            </a:r>
          </a:p>
          <a:p>
            <a:pPr algn="r"/>
            <a:r>
              <a:rPr lang="fr-FR" sz="2800" b="1" dirty="0" smtClean="0">
                <a:solidFill>
                  <a:srgbClr val="FFFF00"/>
                </a:solidFill>
              </a:rPr>
              <a:t>à coquille » </a:t>
            </a:r>
            <a:r>
              <a:rPr lang="fr-FR" sz="2800" b="1" dirty="0" smtClean="0">
                <a:solidFill>
                  <a:srgbClr val="FFFF00"/>
                </a:solidFill>
              </a:rPr>
              <a:t>?</a:t>
            </a:r>
          </a:p>
          <a:p>
            <a:pPr algn="r"/>
            <a:r>
              <a:rPr lang="fr-FR" sz="2800" b="1" dirty="0" smtClean="0">
                <a:solidFill>
                  <a:srgbClr val="FFFF00"/>
                </a:solidFill>
              </a:rPr>
              <a:t>De « bons » </a:t>
            </a:r>
          </a:p>
          <a:p>
            <a:pPr algn="r"/>
            <a:r>
              <a:rPr lang="fr-FR" sz="2800" b="1" dirty="0">
                <a:solidFill>
                  <a:srgbClr val="FFFF00"/>
                </a:solidFill>
              </a:rPr>
              <a:t>g</a:t>
            </a:r>
            <a:r>
              <a:rPr lang="fr-FR" sz="2800" b="1" dirty="0" smtClean="0">
                <a:solidFill>
                  <a:srgbClr val="FFFF00"/>
                </a:solidFill>
              </a:rPr>
              <a:t>éologues</a:t>
            </a:r>
          </a:p>
          <a:p>
            <a:pPr algn="r"/>
            <a:r>
              <a:rPr lang="fr-FR" sz="2800" b="1" dirty="0">
                <a:solidFill>
                  <a:srgbClr val="FFFF00"/>
                </a:solidFill>
              </a:rPr>
              <a:t>d</a:t>
            </a:r>
            <a:r>
              <a:rPr lang="fr-FR" sz="2800" b="1" dirty="0" smtClean="0">
                <a:solidFill>
                  <a:srgbClr val="FFFF00"/>
                </a:solidFill>
              </a:rPr>
              <a:t>evraient </a:t>
            </a:r>
          </a:p>
          <a:p>
            <a:pPr algn="r"/>
            <a:r>
              <a:rPr lang="fr-FR" sz="2800" b="1" dirty="0">
                <a:solidFill>
                  <a:srgbClr val="FFFF00"/>
                </a:solidFill>
              </a:rPr>
              <a:t>p</a:t>
            </a:r>
            <a:r>
              <a:rPr lang="fr-FR" sz="2800" b="1" dirty="0" smtClean="0">
                <a:solidFill>
                  <a:srgbClr val="FFFF00"/>
                </a:solidFill>
              </a:rPr>
              <a:t>ouvoir l</a:t>
            </a:r>
            <a:r>
              <a:rPr lang="fr-FR" sz="2800" b="1" dirty="0" smtClean="0">
                <a:solidFill>
                  <a:srgbClr val="FFFF00"/>
                </a:solidFill>
              </a:rPr>
              <a:t>e voir ! </a:t>
            </a:r>
            <a:endParaRPr lang="fr-FR" sz="2800" b="1" dirty="0">
              <a:solidFill>
                <a:srgbClr val="FFFF00"/>
              </a:solidFill>
            </a:endParaRPr>
          </a:p>
        </p:txBody>
      </p:sp>
      <p:pic>
        <p:nvPicPr>
          <p:cNvPr id="2458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62" y="178036"/>
            <a:ext cx="2662138" cy="2242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638304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0"/>
            <a:ext cx="9036496" cy="3108543"/>
          </a:xfrm>
          <a:prstGeom prst="rect">
            <a:avLst/>
          </a:prstGeom>
          <a:noFill/>
        </p:spPr>
        <p:txBody>
          <a:bodyPr wrap="square" rtlCol="0">
            <a:spAutoFit/>
          </a:bodyPr>
          <a:lstStyle/>
          <a:p>
            <a:pPr algn="r"/>
            <a:r>
              <a:rPr lang="fr-FR" sz="2800" b="1" dirty="0" smtClean="0">
                <a:solidFill>
                  <a:srgbClr val="FFFF00"/>
                </a:solidFill>
              </a:rPr>
              <a:t>Les extinctions ? Les espèces emblématiques (panda, rhinocéros …) ou d’autres (vers de terre) se fossilisent rarement. Mais on verra sans doute des substitutions de groupes fossiles par d’autres groupes fossiles, par exemple les requins et autres grands prédateurs marins remplacés par les méduses, conséquence de </a:t>
            </a:r>
          </a:p>
          <a:p>
            <a:pPr algn="r"/>
            <a:r>
              <a:rPr lang="fr-FR" sz="2800" b="1" dirty="0" smtClean="0">
                <a:solidFill>
                  <a:srgbClr val="FFFF00"/>
                </a:solidFill>
              </a:rPr>
              <a:t>notre </a:t>
            </a:r>
            <a:r>
              <a:rPr lang="fr-FR" sz="2800" b="1" dirty="0" err="1" smtClean="0">
                <a:solidFill>
                  <a:srgbClr val="FFFF00"/>
                </a:solidFill>
              </a:rPr>
              <a:t>sur-pèche</a:t>
            </a:r>
            <a:r>
              <a:rPr lang="fr-FR" sz="2800" b="1" dirty="0" smtClean="0">
                <a:solidFill>
                  <a:srgbClr val="FFFF00"/>
                </a:solidFill>
              </a:rPr>
              <a:t>.  </a:t>
            </a:r>
            <a:endParaRPr lang="fr-FR" sz="2800" b="1" dirty="0">
              <a:solidFill>
                <a:srgbClr val="FFFF00"/>
              </a:solidFill>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52184" y="2742185"/>
            <a:ext cx="3901440" cy="2926080"/>
          </a:xfrm>
          <a:prstGeom prst="rect">
            <a:avLst/>
          </a:prstGeom>
        </p:spPr>
      </p:pic>
      <p:sp>
        <p:nvSpPr>
          <p:cNvPr id="5" name="Rectangle 4"/>
          <p:cNvSpPr/>
          <p:nvPr/>
        </p:nvSpPr>
        <p:spPr>
          <a:xfrm>
            <a:off x="35496" y="6011416"/>
            <a:ext cx="4572000" cy="153888"/>
          </a:xfrm>
          <a:prstGeom prst="rect">
            <a:avLst/>
          </a:prstGeom>
        </p:spPr>
        <p:txBody>
          <a:bodyPr>
            <a:spAutoFit/>
          </a:bodyPr>
          <a:lstStyle/>
          <a:p>
            <a:r>
              <a:rPr lang="fr-FR" sz="400" dirty="0">
                <a:hlinkClick r:id="rId3"/>
              </a:rPr>
              <a:t>https://</a:t>
            </a:r>
            <a:r>
              <a:rPr lang="fr-FR" sz="400" dirty="0" smtClean="0">
                <a:hlinkClick r:id="rId3"/>
              </a:rPr>
              <a:t>www.alexnat.com/coquillages/grande_photo.php?idcoquillages=2820</a:t>
            </a:r>
            <a:r>
              <a:rPr lang="fr-FR" sz="400" dirty="0" smtClean="0"/>
              <a:t> </a:t>
            </a:r>
            <a:endParaRPr lang="fr-FR" sz="400" dirty="0"/>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950" y="3024833"/>
            <a:ext cx="6110554" cy="3788543"/>
          </a:xfrm>
          <a:prstGeom prst="rect">
            <a:avLst/>
          </a:prstGeom>
        </p:spPr>
      </p:pic>
    </p:spTree>
    <p:extLst>
      <p:ext uri="{BB962C8B-B14F-4D97-AF65-F5344CB8AC3E}">
        <p14:creationId xmlns:p14="http://schemas.microsoft.com/office/powerpoint/2010/main" val="86038078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5500389"/>
            <a:ext cx="9036496" cy="1384995"/>
          </a:xfrm>
          <a:prstGeom prst="rect">
            <a:avLst/>
          </a:prstGeom>
          <a:noFill/>
        </p:spPr>
        <p:txBody>
          <a:bodyPr wrap="square" rtlCol="0">
            <a:spAutoFit/>
          </a:bodyPr>
          <a:lstStyle/>
          <a:p>
            <a:r>
              <a:rPr lang="fr-FR" sz="2800" b="1" dirty="0" smtClean="0">
                <a:solidFill>
                  <a:srgbClr val="FFFF00"/>
                </a:solidFill>
              </a:rPr>
              <a:t>Et il y aura une grande homogénéisation des flores et faunes fossiles, avec des moutons </a:t>
            </a:r>
            <a:r>
              <a:rPr lang="fr-FR" sz="2400" b="1" dirty="0" smtClean="0">
                <a:solidFill>
                  <a:srgbClr val="FFFF00"/>
                </a:solidFill>
              </a:rPr>
              <a:t>(mammifères placentaires)</a:t>
            </a:r>
            <a:r>
              <a:rPr lang="fr-FR" sz="2800" b="1" dirty="0" smtClean="0">
                <a:solidFill>
                  <a:srgbClr val="FFFF00"/>
                </a:solidFill>
              </a:rPr>
              <a:t> en Australie, du blé en Amérique et du maïs en Europe …</a:t>
            </a:r>
            <a:endParaRPr lang="fr-FR" sz="2800" b="1" dirty="0">
              <a:solidFill>
                <a:srgbClr val="FFFF00"/>
              </a:solidFill>
            </a:endParaRPr>
          </a:p>
        </p:txBody>
      </p:sp>
      <p:pic>
        <p:nvPicPr>
          <p:cNvPr id="22530" name="Picture 2" descr="https://pbs.twimg.com/media/DJbtma7XoAAxKh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1" y="33603"/>
            <a:ext cx="5592553" cy="31458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441" y="3028891"/>
            <a:ext cx="4572000" cy="153888"/>
          </a:xfrm>
          <a:prstGeom prst="rect">
            <a:avLst/>
          </a:prstGeom>
        </p:spPr>
        <p:txBody>
          <a:bodyPr>
            <a:spAutoFit/>
          </a:bodyPr>
          <a:lstStyle/>
          <a:p>
            <a:r>
              <a:rPr lang="fr-FR" sz="400" dirty="0">
                <a:hlinkClick r:id="rId3"/>
              </a:rPr>
              <a:t>https://</a:t>
            </a:r>
            <a:r>
              <a:rPr lang="fr-FR" sz="400" dirty="0" smtClean="0">
                <a:hlinkClick r:id="rId3"/>
              </a:rPr>
              <a:t>pbs.twimg.com/media/DJbtma7XoAAxKhe.jpg</a:t>
            </a:r>
            <a:r>
              <a:rPr lang="fr-FR" sz="400" dirty="0" smtClean="0"/>
              <a:t> </a:t>
            </a:r>
            <a:endParaRPr lang="fr-FR" sz="400" dirty="0"/>
          </a:p>
        </p:txBody>
      </p:sp>
      <p:pic>
        <p:nvPicPr>
          <p:cNvPr id="22532" name="Picture 4" descr="http://www.techwool.com.au/wp-content/uploads/2017/06/27.6.17-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2083430"/>
            <a:ext cx="5184576" cy="347805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3816424" y="5435352"/>
            <a:ext cx="4572000" cy="153888"/>
          </a:xfrm>
          <a:prstGeom prst="rect">
            <a:avLst/>
          </a:prstGeom>
        </p:spPr>
        <p:txBody>
          <a:bodyPr>
            <a:spAutoFit/>
          </a:bodyPr>
          <a:lstStyle/>
          <a:p>
            <a:r>
              <a:rPr lang="fr-FR" sz="400" dirty="0">
                <a:hlinkClick r:id="rId5"/>
              </a:rPr>
              <a:t>http://</a:t>
            </a:r>
            <a:r>
              <a:rPr lang="fr-FR" sz="400" dirty="0" smtClean="0">
                <a:hlinkClick r:id="rId5"/>
              </a:rPr>
              <a:t>www.techwool.com.au/wp-content/uploads/2017/06/27.6.17-3.jpg</a:t>
            </a:r>
            <a:r>
              <a:rPr lang="fr-FR" sz="400" dirty="0" smtClean="0"/>
              <a:t> </a:t>
            </a:r>
            <a:endParaRPr lang="fr-FR" sz="400" dirty="0"/>
          </a:p>
        </p:txBody>
      </p:sp>
    </p:spTree>
    <p:extLst>
      <p:ext uri="{BB962C8B-B14F-4D97-AF65-F5344CB8AC3E}">
        <p14:creationId xmlns:p14="http://schemas.microsoft.com/office/powerpoint/2010/main" val="115209250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86" y="2532732"/>
            <a:ext cx="4266090" cy="4136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0" y="-27384"/>
            <a:ext cx="9144000" cy="6555641"/>
          </a:xfrm>
          <a:prstGeom prst="rect">
            <a:avLst/>
          </a:prstGeom>
          <a:noFill/>
        </p:spPr>
        <p:txBody>
          <a:bodyPr wrap="square" rtlCol="0">
            <a:spAutoFit/>
          </a:bodyPr>
          <a:lstStyle/>
          <a:p>
            <a:pPr algn="r"/>
            <a:r>
              <a:rPr lang="fr-FR" sz="3000" b="1" dirty="0" smtClean="0">
                <a:solidFill>
                  <a:srgbClr val="FFFF00"/>
                </a:solidFill>
              </a:rPr>
              <a:t>Mais ces perturbations seront très brèves (géologiquement parlant) : moins d’1 Ma (durée statistique de l’espèce </a:t>
            </a:r>
            <a:r>
              <a:rPr lang="fr-FR" sz="3000" b="1" i="1" dirty="0" smtClean="0">
                <a:solidFill>
                  <a:srgbClr val="FFFF00"/>
                </a:solidFill>
              </a:rPr>
              <a:t>Homo sapiens</a:t>
            </a:r>
            <a:r>
              <a:rPr lang="fr-FR" sz="3000" b="1" dirty="0" smtClean="0">
                <a:solidFill>
                  <a:srgbClr val="FFFF00"/>
                </a:solidFill>
              </a:rPr>
              <a:t>) et beaucoup moins pour les perturbations dues au CO</a:t>
            </a:r>
            <a:r>
              <a:rPr lang="fr-FR" sz="3000" b="1" baseline="-25000" dirty="0" smtClean="0">
                <a:solidFill>
                  <a:srgbClr val="FFFF00"/>
                </a:solidFill>
              </a:rPr>
              <a:t>2</a:t>
            </a:r>
            <a:r>
              <a:rPr lang="fr-FR" sz="3000" b="1" dirty="0" smtClean="0">
                <a:solidFill>
                  <a:srgbClr val="FFFF00"/>
                </a:solidFill>
              </a:rPr>
              <a:t>, au plomb … (dont les réserves ne se chiffrent qu’en siècles). Or une époque géologique dure en </a:t>
            </a:r>
          </a:p>
          <a:p>
            <a:pPr algn="r"/>
            <a:r>
              <a:rPr lang="fr-FR" sz="3000" b="1" dirty="0" smtClean="0">
                <a:solidFill>
                  <a:srgbClr val="FFFF00"/>
                </a:solidFill>
              </a:rPr>
              <a:t>moyenne 10 Ma. On ne fera </a:t>
            </a:r>
          </a:p>
          <a:p>
            <a:pPr algn="r"/>
            <a:r>
              <a:rPr lang="fr-FR" sz="3000" b="1" dirty="0" smtClean="0">
                <a:solidFill>
                  <a:srgbClr val="FFFF00"/>
                </a:solidFill>
              </a:rPr>
              <a:t>pas de dégâts si longtemps ! </a:t>
            </a:r>
          </a:p>
          <a:p>
            <a:pPr algn="r"/>
            <a:r>
              <a:rPr lang="fr-FR" sz="3000" b="1" dirty="0" smtClean="0">
                <a:solidFill>
                  <a:srgbClr val="FFFF00"/>
                </a:solidFill>
              </a:rPr>
              <a:t>Il n’y aura pas </a:t>
            </a:r>
          </a:p>
          <a:p>
            <a:pPr algn="r"/>
            <a:r>
              <a:rPr lang="fr-FR" sz="3000" b="1" dirty="0" smtClean="0">
                <a:solidFill>
                  <a:srgbClr val="FFFF00"/>
                </a:solidFill>
              </a:rPr>
              <a:t>d’Anthropocène, mais une </a:t>
            </a:r>
          </a:p>
          <a:p>
            <a:pPr algn="r"/>
            <a:r>
              <a:rPr lang="fr-FR" sz="3000" b="1" dirty="0" smtClean="0">
                <a:solidFill>
                  <a:srgbClr val="FFFF00"/>
                </a:solidFill>
              </a:rPr>
              <a:t>« crise anthropique », </a:t>
            </a:r>
          </a:p>
          <a:p>
            <a:pPr algn="r"/>
            <a:r>
              <a:rPr lang="fr-FR" sz="3000" b="1" dirty="0" smtClean="0">
                <a:solidFill>
                  <a:srgbClr val="FFFF00"/>
                </a:solidFill>
              </a:rPr>
              <a:t>comme il y a une crise </a:t>
            </a:r>
          </a:p>
          <a:p>
            <a:pPr algn="r"/>
            <a:r>
              <a:rPr lang="fr-FR" sz="3000" b="1" dirty="0" smtClean="0">
                <a:solidFill>
                  <a:srgbClr val="FFFF00"/>
                </a:solidFill>
              </a:rPr>
              <a:t>Crétacé-Tertiaire, une crise </a:t>
            </a:r>
          </a:p>
          <a:p>
            <a:pPr algn="r"/>
            <a:r>
              <a:rPr lang="fr-FR" sz="3000" b="1" dirty="0" err="1" smtClean="0">
                <a:solidFill>
                  <a:srgbClr val="FFFF00"/>
                </a:solidFill>
              </a:rPr>
              <a:t>Permo</a:t>
            </a:r>
            <a:r>
              <a:rPr lang="fr-FR" sz="3000" b="1" dirty="0" smtClean="0">
                <a:solidFill>
                  <a:srgbClr val="FFFF00"/>
                </a:solidFill>
              </a:rPr>
              <a:t>-Trias …</a:t>
            </a:r>
            <a:endParaRPr lang="fr-FR" sz="3000" b="1" dirty="0">
              <a:solidFill>
                <a:srgbClr val="FFFF00"/>
              </a:solidFill>
            </a:endParaRPr>
          </a:p>
        </p:txBody>
      </p:sp>
    </p:spTree>
    <p:extLst>
      <p:ext uri="{BB962C8B-B14F-4D97-AF65-F5344CB8AC3E}">
        <p14:creationId xmlns:p14="http://schemas.microsoft.com/office/powerpoint/2010/main" val="104269752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C:\Users\Thomas\Desktop\Conference, travail, données essai\conference\Terre (hors climat)\10 milliards d'années d'histoire, 10 juillet, 16h\+ 50 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25" y="132997"/>
            <a:ext cx="7916807" cy="400427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0" y="4005064"/>
            <a:ext cx="9144000" cy="2769989"/>
          </a:xfrm>
          <a:prstGeom prst="rect">
            <a:avLst/>
          </a:prstGeom>
          <a:noFill/>
        </p:spPr>
        <p:txBody>
          <a:bodyPr wrap="square" rtlCol="0">
            <a:spAutoFit/>
          </a:bodyPr>
          <a:lstStyle/>
          <a:p>
            <a:r>
              <a:rPr lang="fr-FR" sz="2900" b="1" dirty="0" smtClean="0">
                <a:solidFill>
                  <a:srgbClr val="FFFF00"/>
                </a:solidFill>
              </a:rPr>
              <a:t>Que vont faire les continents dans les 250 Ma qui  viennent ? Ils vont continuer à dériver, avec le même genre de déplacement que depuis 2 500 Ma. </a:t>
            </a:r>
          </a:p>
          <a:p>
            <a:r>
              <a:rPr lang="fr-FR" sz="2900" b="1" dirty="0" smtClean="0">
                <a:solidFill>
                  <a:srgbClr val="FFFF00"/>
                </a:solidFill>
              </a:rPr>
              <a:t>Dans 50 Ma, l’Atlantique se sera encore élargi, et l’Afrique et l’Europe seront définitivement réunis. Heureusement, il n’y aura plus d’hommes, donc plus d’anti-immigrés.  </a:t>
            </a:r>
            <a:endParaRPr lang="fr-FR" sz="2900" b="1" dirty="0">
              <a:solidFill>
                <a:srgbClr val="FFFF00"/>
              </a:solidFill>
            </a:endParaRPr>
          </a:p>
        </p:txBody>
      </p:sp>
      <p:sp>
        <p:nvSpPr>
          <p:cNvPr id="3" name="ZoneTexte 2"/>
          <p:cNvSpPr txBox="1"/>
          <p:nvPr/>
        </p:nvSpPr>
        <p:spPr>
          <a:xfrm>
            <a:off x="7020272" y="132997"/>
            <a:ext cx="1728192" cy="584775"/>
          </a:xfrm>
          <a:prstGeom prst="rect">
            <a:avLst/>
          </a:prstGeom>
          <a:noFill/>
        </p:spPr>
        <p:txBody>
          <a:bodyPr wrap="square" rtlCol="0">
            <a:spAutoFit/>
          </a:bodyPr>
          <a:lstStyle/>
          <a:p>
            <a:r>
              <a:rPr lang="fr-FR" sz="3200" b="1" dirty="0" smtClean="0">
                <a:solidFill>
                  <a:schemeClr val="bg1"/>
                </a:solidFill>
              </a:rPr>
              <a:t>+ 50 Ma</a:t>
            </a:r>
            <a:endParaRPr lang="fr-FR" sz="3200" b="1" dirty="0">
              <a:solidFill>
                <a:schemeClr val="bg1"/>
              </a:solidFill>
            </a:endParaRPr>
          </a:p>
        </p:txBody>
      </p:sp>
    </p:spTree>
    <p:extLst>
      <p:ext uri="{BB962C8B-B14F-4D97-AF65-F5344CB8AC3E}">
        <p14:creationId xmlns:p14="http://schemas.microsoft.com/office/powerpoint/2010/main" val="202169328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Thomas\Desktop\Conference, travail, données essai\conference\Terre (hors climat)\10 milliards d'années d'histoire, 10 juillet, 16h\+ 150 2 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26" y="44624"/>
            <a:ext cx="7855436" cy="417646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0" y="4077072"/>
            <a:ext cx="9144000" cy="2862322"/>
          </a:xfrm>
          <a:prstGeom prst="rect">
            <a:avLst/>
          </a:prstGeom>
          <a:noFill/>
        </p:spPr>
        <p:txBody>
          <a:bodyPr wrap="square" rtlCol="0">
            <a:spAutoFit/>
          </a:bodyPr>
          <a:lstStyle/>
          <a:p>
            <a:r>
              <a:rPr lang="fr-FR" sz="3000" b="1" dirty="0" smtClean="0">
                <a:solidFill>
                  <a:srgbClr val="FFFF00"/>
                </a:solidFill>
              </a:rPr>
              <a:t>Puis, dans 150 Ma, on peut raisonnablement prédire que l’Atlantique va commencer à se refermer, ainsi que l’océan entre l’Antarctique et l’Australie. Il y aura eu des éruptions volcaniques géantes (il y en a statistiquement tous les 25 Ma, et la dernière c’était il y a 15 Ma),      mais où ? Causeront-elles des extinctions ? </a:t>
            </a:r>
          </a:p>
        </p:txBody>
      </p:sp>
      <p:sp>
        <p:nvSpPr>
          <p:cNvPr id="8" name="ZoneTexte 7"/>
          <p:cNvSpPr txBox="1"/>
          <p:nvPr/>
        </p:nvSpPr>
        <p:spPr>
          <a:xfrm>
            <a:off x="7020272" y="132997"/>
            <a:ext cx="1800200" cy="584775"/>
          </a:xfrm>
          <a:prstGeom prst="rect">
            <a:avLst/>
          </a:prstGeom>
          <a:noFill/>
        </p:spPr>
        <p:txBody>
          <a:bodyPr wrap="square" rtlCol="0">
            <a:spAutoFit/>
          </a:bodyPr>
          <a:lstStyle/>
          <a:p>
            <a:r>
              <a:rPr lang="fr-FR" sz="3200" b="1" dirty="0" smtClean="0">
                <a:solidFill>
                  <a:schemeClr val="bg1"/>
                </a:solidFill>
              </a:rPr>
              <a:t>+ 150 Ma</a:t>
            </a:r>
            <a:endParaRPr lang="fr-FR" sz="3200" b="1" dirty="0">
              <a:solidFill>
                <a:schemeClr val="bg1"/>
              </a:solidFill>
            </a:endParaRPr>
          </a:p>
        </p:txBody>
      </p:sp>
      <p:sp>
        <p:nvSpPr>
          <p:cNvPr id="2" name="Forme libre 1"/>
          <p:cNvSpPr/>
          <p:nvPr/>
        </p:nvSpPr>
        <p:spPr>
          <a:xfrm>
            <a:off x="4550855" y="1420109"/>
            <a:ext cx="472198" cy="304517"/>
          </a:xfrm>
          <a:custGeom>
            <a:avLst/>
            <a:gdLst>
              <a:gd name="connsiteX0" fmla="*/ 268795 w 472198"/>
              <a:gd name="connsiteY0" fmla="*/ 8641 h 304517"/>
              <a:gd name="connsiteX1" fmla="*/ 183070 w 472198"/>
              <a:gd name="connsiteY1" fmla="*/ 8641 h 304517"/>
              <a:gd name="connsiteX2" fmla="*/ 164020 w 472198"/>
              <a:gd name="connsiteY2" fmla="*/ 37216 h 304517"/>
              <a:gd name="connsiteX3" fmla="*/ 173545 w 472198"/>
              <a:gd name="connsiteY3" fmla="*/ 75316 h 304517"/>
              <a:gd name="connsiteX4" fmla="*/ 202120 w 472198"/>
              <a:gd name="connsiteY4" fmla="*/ 94366 h 304517"/>
              <a:gd name="connsiteX5" fmla="*/ 154495 w 472198"/>
              <a:gd name="connsiteY5" fmla="*/ 151516 h 304517"/>
              <a:gd name="connsiteX6" fmla="*/ 116395 w 472198"/>
              <a:gd name="connsiteY6" fmla="*/ 161041 h 304517"/>
              <a:gd name="connsiteX7" fmla="*/ 87820 w 472198"/>
              <a:gd name="connsiteY7" fmla="*/ 170566 h 304517"/>
              <a:gd name="connsiteX8" fmla="*/ 30670 w 472198"/>
              <a:gd name="connsiteY8" fmla="*/ 218191 h 304517"/>
              <a:gd name="connsiteX9" fmla="*/ 11620 w 472198"/>
              <a:gd name="connsiteY9" fmla="*/ 246766 h 304517"/>
              <a:gd name="connsiteX10" fmla="*/ 2095 w 472198"/>
              <a:gd name="connsiteY10" fmla="*/ 294391 h 304517"/>
              <a:gd name="connsiteX11" fmla="*/ 87820 w 472198"/>
              <a:gd name="connsiteY11" fmla="*/ 294391 h 304517"/>
              <a:gd name="connsiteX12" fmla="*/ 154495 w 472198"/>
              <a:gd name="connsiteY12" fmla="*/ 237241 h 304517"/>
              <a:gd name="connsiteX13" fmla="*/ 183070 w 472198"/>
              <a:gd name="connsiteY13" fmla="*/ 227716 h 304517"/>
              <a:gd name="connsiteX14" fmla="*/ 230695 w 472198"/>
              <a:gd name="connsiteY14" fmla="*/ 237241 h 304517"/>
              <a:gd name="connsiteX15" fmla="*/ 297370 w 472198"/>
              <a:gd name="connsiteY15" fmla="*/ 246766 h 304517"/>
              <a:gd name="connsiteX16" fmla="*/ 325945 w 472198"/>
              <a:gd name="connsiteY16" fmla="*/ 256291 h 304517"/>
              <a:gd name="connsiteX17" fmla="*/ 373570 w 472198"/>
              <a:gd name="connsiteY17" fmla="*/ 246766 h 304517"/>
              <a:gd name="connsiteX18" fmla="*/ 402145 w 472198"/>
              <a:gd name="connsiteY18" fmla="*/ 227716 h 304517"/>
              <a:gd name="connsiteX19" fmla="*/ 468820 w 472198"/>
              <a:gd name="connsiteY19" fmla="*/ 218191 h 304517"/>
              <a:gd name="connsiteX20" fmla="*/ 459295 w 472198"/>
              <a:gd name="connsiteY20" fmla="*/ 56266 h 304517"/>
              <a:gd name="connsiteX21" fmla="*/ 383095 w 472198"/>
              <a:gd name="connsiteY21" fmla="*/ 46741 h 304517"/>
              <a:gd name="connsiteX22" fmla="*/ 364045 w 472198"/>
              <a:gd name="connsiteY22" fmla="*/ 18166 h 304517"/>
              <a:gd name="connsiteX23" fmla="*/ 306895 w 472198"/>
              <a:gd name="connsiteY23" fmla="*/ 18166 h 304517"/>
              <a:gd name="connsiteX24" fmla="*/ 268795 w 472198"/>
              <a:gd name="connsiteY24" fmla="*/ 8641 h 3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2198" h="304517">
                <a:moveTo>
                  <a:pt x="268795" y="8641"/>
                </a:moveTo>
                <a:cubicBezTo>
                  <a:pt x="248158" y="7054"/>
                  <a:pt x="211008" y="-9984"/>
                  <a:pt x="183070" y="8641"/>
                </a:cubicBezTo>
                <a:cubicBezTo>
                  <a:pt x="173545" y="14991"/>
                  <a:pt x="170370" y="27691"/>
                  <a:pt x="164020" y="37216"/>
                </a:cubicBezTo>
                <a:cubicBezTo>
                  <a:pt x="167195" y="49916"/>
                  <a:pt x="166283" y="64424"/>
                  <a:pt x="173545" y="75316"/>
                </a:cubicBezTo>
                <a:cubicBezTo>
                  <a:pt x="179895" y="84841"/>
                  <a:pt x="197868" y="83737"/>
                  <a:pt x="202120" y="94366"/>
                </a:cubicBezTo>
                <a:cubicBezTo>
                  <a:pt x="211810" y="118590"/>
                  <a:pt x="162309" y="147609"/>
                  <a:pt x="154495" y="151516"/>
                </a:cubicBezTo>
                <a:cubicBezTo>
                  <a:pt x="142786" y="157370"/>
                  <a:pt x="128982" y="157445"/>
                  <a:pt x="116395" y="161041"/>
                </a:cubicBezTo>
                <a:cubicBezTo>
                  <a:pt x="106741" y="163799"/>
                  <a:pt x="96800" y="166076"/>
                  <a:pt x="87820" y="170566"/>
                </a:cubicBezTo>
                <a:cubicBezTo>
                  <a:pt x="66413" y="181270"/>
                  <a:pt x="45717" y="200135"/>
                  <a:pt x="30670" y="218191"/>
                </a:cubicBezTo>
                <a:cubicBezTo>
                  <a:pt x="23341" y="226985"/>
                  <a:pt x="17970" y="237241"/>
                  <a:pt x="11620" y="246766"/>
                </a:cubicBezTo>
                <a:cubicBezTo>
                  <a:pt x="8445" y="262641"/>
                  <a:pt x="-5145" y="279911"/>
                  <a:pt x="2095" y="294391"/>
                </a:cubicBezTo>
                <a:cubicBezTo>
                  <a:pt x="13101" y="316403"/>
                  <a:pt x="80289" y="295897"/>
                  <a:pt x="87820" y="294391"/>
                </a:cubicBezTo>
                <a:cubicBezTo>
                  <a:pt x="110340" y="271871"/>
                  <a:pt x="125984" y="253533"/>
                  <a:pt x="154495" y="237241"/>
                </a:cubicBezTo>
                <a:cubicBezTo>
                  <a:pt x="163212" y="232260"/>
                  <a:pt x="173545" y="230891"/>
                  <a:pt x="183070" y="227716"/>
                </a:cubicBezTo>
                <a:cubicBezTo>
                  <a:pt x="198945" y="230891"/>
                  <a:pt x="214726" y="234579"/>
                  <a:pt x="230695" y="237241"/>
                </a:cubicBezTo>
                <a:cubicBezTo>
                  <a:pt x="252840" y="240932"/>
                  <a:pt x="275355" y="242363"/>
                  <a:pt x="297370" y="246766"/>
                </a:cubicBezTo>
                <a:cubicBezTo>
                  <a:pt x="307215" y="248735"/>
                  <a:pt x="316420" y="253116"/>
                  <a:pt x="325945" y="256291"/>
                </a:cubicBezTo>
                <a:cubicBezTo>
                  <a:pt x="341820" y="253116"/>
                  <a:pt x="358411" y="252450"/>
                  <a:pt x="373570" y="246766"/>
                </a:cubicBezTo>
                <a:cubicBezTo>
                  <a:pt x="384289" y="242746"/>
                  <a:pt x="391180" y="231005"/>
                  <a:pt x="402145" y="227716"/>
                </a:cubicBezTo>
                <a:cubicBezTo>
                  <a:pt x="423649" y="221265"/>
                  <a:pt x="446595" y="221366"/>
                  <a:pt x="468820" y="218191"/>
                </a:cubicBezTo>
                <a:cubicBezTo>
                  <a:pt x="465645" y="164216"/>
                  <a:pt x="483475" y="104626"/>
                  <a:pt x="459295" y="56266"/>
                </a:cubicBezTo>
                <a:cubicBezTo>
                  <a:pt x="447847" y="33371"/>
                  <a:pt x="406862" y="56248"/>
                  <a:pt x="383095" y="46741"/>
                </a:cubicBezTo>
                <a:cubicBezTo>
                  <a:pt x="372466" y="42489"/>
                  <a:pt x="370395" y="27691"/>
                  <a:pt x="364045" y="18166"/>
                </a:cubicBezTo>
                <a:cubicBezTo>
                  <a:pt x="338645" y="26633"/>
                  <a:pt x="332295" y="35099"/>
                  <a:pt x="306895" y="18166"/>
                </a:cubicBezTo>
                <a:cubicBezTo>
                  <a:pt x="295687" y="10694"/>
                  <a:pt x="289432" y="10228"/>
                  <a:pt x="268795" y="8641"/>
                </a:cubicBezTo>
                <a:close/>
              </a:path>
            </a:pathLst>
          </a:cu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Nuage 2"/>
          <p:cNvSpPr/>
          <p:nvPr/>
        </p:nvSpPr>
        <p:spPr>
          <a:xfrm>
            <a:off x="4572000" y="953534"/>
            <a:ext cx="158705" cy="675266"/>
          </a:xfrm>
          <a:prstGeom prst="clou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Nuage 6"/>
          <p:cNvSpPr/>
          <p:nvPr/>
        </p:nvSpPr>
        <p:spPr>
          <a:xfrm>
            <a:off x="4860032" y="836712"/>
            <a:ext cx="78313" cy="675266"/>
          </a:xfrm>
          <a:prstGeom prst="clou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5704893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3950</TotalTime>
  <Words>5013</Words>
  <Application>Microsoft Office PowerPoint</Application>
  <PresentationFormat>Affichage à l'écran (4:3)</PresentationFormat>
  <Paragraphs>512</Paragraphs>
  <Slides>117</Slides>
  <Notes>7</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117</vt:i4>
      </vt:variant>
    </vt:vector>
  </HeadingPairs>
  <TitlesOfParts>
    <vt:vector size="119" baseType="lpstr">
      <vt:lpstr>Thème Office</vt:lpstr>
      <vt:lpstr>Image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Thomas</dc:creator>
  <cp:lastModifiedBy>Thomas</cp:lastModifiedBy>
  <cp:revision>304</cp:revision>
  <dcterms:created xsi:type="dcterms:W3CDTF">2018-07-01T16:32:39Z</dcterms:created>
  <dcterms:modified xsi:type="dcterms:W3CDTF">2018-08-10T08:26:06Z</dcterms:modified>
</cp:coreProperties>
</file>