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54"/>
  </p:notesMasterIdLst>
  <p:sldIdLst>
    <p:sldId id="266" r:id="rId2"/>
    <p:sldId id="735" r:id="rId3"/>
    <p:sldId id="736" r:id="rId4"/>
    <p:sldId id="725" r:id="rId5"/>
    <p:sldId id="726" r:id="rId6"/>
    <p:sldId id="728" r:id="rId7"/>
    <p:sldId id="727" r:id="rId8"/>
    <p:sldId id="737" r:id="rId9"/>
    <p:sldId id="436" r:id="rId10"/>
    <p:sldId id="258" r:id="rId11"/>
    <p:sldId id="260" r:id="rId12"/>
    <p:sldId id="261" r:id="rId13"/>
    <p:sldId id="729" r:id="rId14"/>
    <p:sldId id="426" r:id="rId15"/>
    <p:sldId id="713" r:id="rId16"/>
    <p:sldId id="714" r:id="rId17"/>
    <p:sldId id="720" r:id="rId18"/>
    <p:sldId id="724" r:id="rId19"/>
    <p:sldId id="738" r:id="rId20"/>
    <p:sldId id="437" r:id="rId21"/>
    <p:sldId id="730" r:id="rId22"/>
    <p:sldId id="745" r:id="rId23"/>
    <p:sldId id="731" r:id="rId24"/>
    <p:sldId id="732" r:id="rId25"/>
    <p:sldId id="733" r:id="rId26"/>
    <p:sldId id="445" r:id="rId27"/>
    <p:sldId id="449" r:id="rId28"/>
    <p:sldId id="294" r:id="rId29"/>
    <p:sldId id="739" r:id="rId30"/>
    <p:sldId id="615" r:id="rId31"/>
    <p:sldId id="721" r:id="rId32"/>
    <p:sldId id="722" r:id="rId33"/>
    <p:sldId id="723" r:id="rId34"/>
    <p:sldId id="616" r:id="rId35"/>
    <p:sldId id="710" r:id="rId36"/>
    <p:sldId id="617" r:id="rId37"/>
    <p:sldId id="684" r:id="rId38"/>
    <p:sldId id="685" r:id="rId39"/>
    <p:sldId id="675" r:id="rId40"/>
    <p:sldId id="697" r:id="rId41"/>
    <p:sldId id="740" r:id="rId42"/>
    <p:sldId id="741" r:id="rId43"/>
    <p:sldId id="660" r:id="rId44"/>
    <p:sldId id="707" r:id="rId45"/>
    <p:sldId id="742" r:id="rId46"/>
    <p:sldId id="686" r:id="rId47"/>
    <p:sldId id="677" r:id="rId48"/>
    <p:sldId id="743" r:id="rId49"/>
    <p:sldId id="691" r:id="rId50"/>
    <p:sldId id="744" r:id="rId51"/>
    <p:sldId id="665" r:id="rId52"/>
    <p:sldId id="734" r:id="rId53"/>
  </p:sldIdLst>
  <p:sldSz cx="9144000" cy="6858000" type="screen4x3"/>
  <p:notesSz cx="6985000" cy="92821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3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993366"/>
    <a:srgbClr val="FF9999"/>
    <a:srgbClr val="FF3300"/>
    <a:srgbClr val="00FF00"/>
    <a:srgbClr val="15FF0C"/>
    <a:srgbClr val="000078"/>
    <a:srgbClr val="000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0"/>
    <p:restoredTop sz="86427"/>
  </p:normalViewPr>
  <p:slideViewPr>
    <p:cSldViewPr>
      <p:cViewPr>
        <p:scale>
          <a:sx n="85" d="100"/>
          <a:sy n="85" d="100"/>
        </p:scale>
        <p:origin x="-1404" y="-72"/>
      </p:cViewPr>
      <p:guideLst>
        <p:guide orient="horz" pos="2160"/>
        <p:guide pos="2880"/>
      </p:guideLst>
    </p:cSldViewPr>
  </p:slideViewPr>
  <p:outlineViewPr>
    <p:cViewPr>
      <p:scale>
        <a:sx n="65" d="100"/>
        <a:sy n="6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923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image" Target="../media/image71.emf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0.emf"/><Relationship Id="rId1" Type="http://schemas.openxmlformats.org/officeDocument/2006/relationships/image" Target="../media/image53.emf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fr-F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fr-FR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2243A781-3108-D74D-8277-2D8AE544F4C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185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E0A153-1532-0E4D-BDAB-A2C95FFC278D}" type="slidenum">
              <a:rPr lang="fr-FR" sz="1200"/>
              <a:pPr/>
              <a:t>1</a:t>
            </a:fld>
            <a:endParaRPr lang="fr-FR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01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692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222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808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98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38675" cy="3479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321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xmlns="" id="{D7B83566-529E-C248-A03F-F1BFBF8517F6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9900" y="10155238"/>
            <a:ext cx="3275013" cy="5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1" tIns="52131" rIns="104261" bIns="52131"/>
          <a:lstStyle>
            <a:lvl1pPr>
              <a:defRPr sz="2400">
                <a:solidFill>
                  <a:schemeClr val="tx1"/>
                </a:solidFill>
                <a:latin typeface="Times New Roman" panose="020F0502020204030204" pitchFamily="34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F0502020204030204" pitchFamily="34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F0502020204030204" pitchFamily="34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F0502020204030204" pitchFamily="34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F0502020204030204" pitchFamily="34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F0502020204030204" pitchFamily="34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F0502020204030204" pitchFamily="34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F0502020204030204" pitchFamily="34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F0502020204030204" pitchFamily="34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fld id="{10E8812E-7041-F34B-A992-7BBCA9D504B9}" type="slidenum">
              <a:rPr lang="fr-FR" altLang="fr-FR"/>
              <a:pPr/>
              <a:t>20</a:t>
            </a:fld>
            <a:endParaRPr lang="fr-FR" altLang="fr-FR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xmlns="" id="{F4DA378F-171C-1842-B9A4-7CD31869C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xmlns="" id="{C3FFF7D9-C4B7-6B42-A0FB-7D17BACB97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3" rIns="91427" bIns="45713" anchor="ctr"/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3939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261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556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7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570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618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97" indent="-28573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19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86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54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21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90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57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24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69B31A-9773-1049-9D3C-2AC7F2357B34}" type="slidenum">
              <a:rPr lang="fr-FR" sz="2100">
                <a:latin typeface="Times New Roman" charset="0"/>
              </a:rPr>
              <a:pPr/>
              <a:t>26</a:t>
            </a:fld>
            <a:endParaRPr lang="fr-FR" sz="210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82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63F12C-BE6A-224E-817D-9A0E4B3F1BCC}" type="slidenum">
              <a:rPr lang="fr-FR" sz="2100">
                <a:latin typeface="Times New Roman" charset="0"/>
              </a:rPr>
              <a:pPr/>
              <a:t>28</a:t>
            </a:fld>
            <a:endParaRPr lang="fr-FR" sz="2100"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1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C9755A-A03D-F64C-8D3B-0A7737B16D1F}" type="slidenum">
              <a:rPr lang="fr-FR" sz="1200"/>
              <a:pPr/>
              <a:t>30</a:t>
            </a:fld>
            <a:endParaRPr lang="fr-FR" sz="1200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50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287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138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12E416-52DE-0E44-A21B-7A5F621F1302}" type="slidenum">
              <a:rPr lang="fr-FR" sz="1200"/>
              <a:pPr/>
              <a:t>34</a:t>
            </a:fld>
            <a:endParaRPr lang="fr-FR" sz="1200"/>
          </a:p>
        </p:txBody>
      </p:sp>
      <p:sp>
        <p:nvSpPr>
          <p:cNvPr id="2969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solidFill>
            <a:srgbClr val="FFFFFF"/>
          </a:solidFill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 txBox="1">
            <a:spLocks noGrp="1" noChangeArrowheads="1"/>
          </p:cNvSpPr>
          <p:nvPr/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949" tIns="46474" rIns="92949" bIns="46474" anchor="b"/>
          <a:lstStyle>
            <a:lvl1pPr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0EB82A3-D362-7344-8A54-BFBBC388A3E7}" type="slidenum">
              <a:rPr lang="fr-FR" sz="1200"/>
              <a:pPr algn="r"/>
              <a:t>35</a:t>
            </a:fld>
            <a:endParaRPr lang="fr-FR" sz="1200"/>
          </a:p>
        </p:txBody>
      </p:sp>
      <p:sp>
        <p:nvSpPr>
          <p:cNvPr id="448515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3163" y="696913"/>
            <a:ext cx="4638675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851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949" tIns="46474" rIns="92949" bIns="46474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8872F3B-BBBC-8144-BD3D-64506FB53AA0}" type="slidenum">
              <a:rPr lang="fr-FR" sz="1200"/>
              <a:pPr/>
              <a:t>36</a:t>
            </a:fld>
            <a:endParaRPr lang="fr-FR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153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3163" y="696913"/>
            <a:ext cx="4638675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 txBox="1">
            <a:spLocks noGrp="1" noChangeArrowheads="1"/>
          </p:cNvSpPr>
          <p:nvPr/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949" tIns="46474" rIns="92949" bIns="46474" anchor="b"/>
          <a:lstStyle>
            <a:lvl1pPr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E07085A-2CC4-244F-B445-F50A856E5E8E}" type="slidenum">
              <a:rPr lang="fr-FR" sz="1200"/>
              <a:pPr algn="r"/>
              <a:t>43</a:t>
            </a:fld>
            <a:endParaRPr lang="fr-FR" sz="1200"/>
          </a:p>
        </p:txBody>
      </p:sp>
      <p:sp>
        <p:nvSpPr>
          <p:cNvPr id="20992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3163" y="696913"/>
            <a:ext cx="4638675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949" tIns="46474" rIns="92949" bIns="46474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7"/>
          <p:cNvSpPr txBox="1">
            <a:spLocks noGrp="1" noChangeArrowheads="1"/>
          </p:cNvSpPr>
          <p:nvPr/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949" tIns="46474" rIns="92949" bIns="46474" anchor="b"/>
          <a:lstStyle>
            <a:lvl1pPr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751D5B45-D863-5342-97F2-6182F1031455}" type="slidenum">
              <a:rPr lang="fr-FR" sz="1200"/>
              <a:pPr algn="r"/>
              <a:t>44</a:t>
            </a:fld>
            <a:endParaRPr lang="fr-FR" sz="1200"/>
          </a:p>
        </p:txBody>
      </p:sp>
      <p:sp>
        <p:nvSpPr>
          <p:cNvPr id="4423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3163" y="696913"/>
            <a:ext cx="4638675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2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949" tIns="46474" rIns="92949" bIns="46474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38675" cy="3479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2931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08488"/>
            <a:ext cx="5588000" cy="41767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949" tIns="46474" rIns="92949" bIns="46474" anchor="ctr"/>
          <a:lstStyle/>
          <a:p>
            <a:pPr defTabSz="457200" eaLnBrk="1" hangingPunct="1">
              <a:spcBef>
                <a:spcPct val="0"/>
              </a:spcBef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 txBox="1">
            <a:spLocks noGrp="1" noChangeArrowheads="1"/>
          </p:cNvSpPr>
          <p:nvPr/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949" tIns="46474" rIns="92949" bIns="46474" anchor="b"/>
          <a:lstStyle>
            <a:lvl1pPr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29142D2D-E3D7-4243-9365-C368EE3DFD1A}" type="slidenum">
              <a:rPr lang="fr-FR" sz="1200"/>
              <a:pPr algn="r"/>
              <a:t>49</a:t>
            </a:fld>
            <a:endParaRPr lang="fr-FR" sz="1200"/>
          </a:p>
        </p:txBody>
      </p:sp>
      <p:sp>
        <p:nvSpPr>
          <p:cNvPr id="2631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3163" y="696913"/>
            <a:ext cx="4638675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949" tIns="46474" rIns="92949" bIns="46474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3163" y="696913"/>
            <a:ext cx="4638675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61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01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6DBA8F-5797-A844-A948-339D291FCA0C}" type="slidenum">
              <a:rPr lang="en-GB" sz="1200">
                <a:latin typeface="Calibri" charset="0"/>
              </a:rPr>
              <a:pPr eaLnBrk="1" hangingPunct="1"/>
              <a:t>9</a:t>
            </a:fld>
            <a:endParaRPr lang="en-GB" sz="1200">
              <a:latin typeface="Calibri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55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72" tIns="40086" rIns="80172" bIns="40086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92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AA426330-CB8D-8A43-93F7-761A265007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lIns="91433" tIns="45717" rIns="91433" bIns="45717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D5DD54-8A46-0B4E-8954-2ECDACACEB99}" type="slidenum">
              <a:rPr lang="fr-FR" altLang="fr-FR" sz="1200">
                <a:latin typeface="Calibri" panose="020F0502020204030204" pitchFamily="34" charset="0"/>
              </a:rPr>
              <a:pPr eaLnBrk="1" hangingPunct="1"/>
              <a:t>10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16B5CB1F-80AD-5D49-8920-10C4D5FAD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68450" y="858838"/>
            <a:ext cx="3916363" cy="2936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Text Box 3">
            <a:extLst>
              <a:ext uri="{FF2B5EF4-FFF2-40B4-BE49-F238E27FC236}">
                <a16:creationId xmlns:a16="http://schemas.microsoft.com/office/drawing/2014/main" xmlns="" id="{B452273E-6A4E-7441-8833-77E0BCECE8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76325" y="4081463"/>
            <a:ext cx="4906963" cy="325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78" tIns="40089" rIns="80178" bIns="40089" anchor="ctr"/>
          <a:lstStyle/>
          <a:p>
            <a:pPr eaLnBrk="1" hangingPunct="1">
              <a:spcBef>
                <a:spcPct val="0"/>
              </a:spcBef>
            </a:pPr>
            <a:endParaRPr lang="en-GB" altLang="fr-F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2180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E618F03B-3E44-CF48-BA8A-2357E2114F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lIns="91433" tIns="45717" rIns="91433" bIns="45717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10A6A02-3EE7-CD48-9EDF-05B0E5704C05}" type="slidenum">
              <a:rPr lang="fr-FR" altLang="fr-FR" sz="1200">
                <a:latin typeface="Calibri" panose="020F0502020204030204" pitchFamily="34" charset="0"/>
              </a:rPr>
              <a:pPr eaLnBrk="1" hangingPunct="1"/>
              <a:t>11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6F631C44-43B2-A648-859A-E24A2B6A57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68450" y="858838"/>
            <a:ext cx="3916363" cy="2936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Text Box 3">
            <a:extLst>
              <a:ext uri="{FF2B5EF4-FFF2-40B4-BE49-F238E27FC236}">
                <a16:creationId xmlns:a16="http://schemas.microsoft.com/office/drawing/2014/main" xmlns="" id="{D0784BFA-9194-6941-8DC2-4FE6569950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76325" y="4081463"/>
            <a:ext cx="4906963" cy="325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78" tIns="40089" rIns="80178" bIns="40089" anchor="ctr"/>
          <a:lstStyle/>
          <a:p>
            <a:pPr eaLnBrk="1" hangingPunct="1">
              <a:spcBef>
                <a:spcPct val="0"/>
              </a:spcBef>
            </a:pPr>
            <a:endParaRPr lang="en-GB" altLang="fr-F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1718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A781-3108-D74D-8277-2D8AE544F4C4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790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1C23C-63E4-314D-A51A-EC6F8A892F6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4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8EC4D-6C2F-2347-A49A-78FECE876D8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95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39A98-8B5F-A343-8E9D-954BB8921D7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96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BBD6F-CC42-D749-81F8-35337029A0D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37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0532A-2FE8-A243-8DC3-4D5FF8EB5C6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4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1E27F-BC4F-9248-A525-C4974B4354F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02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71B29-C860-784C-8C4F-1ECC1108FBF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73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441A-0C22-E94A-A776-1DDC3C36BB3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56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A20D2-00F8-E44A-AE78-D7812FEC669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9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211DB-387A-DD47-8B80-CF33243FA8C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82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842B0-1976-C74C-8590-39183C02201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63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A5BB2-0BF5-9C41-9170-4D8274EFD89D}" type="slidenum">
              <a:rPr lang="fr-FR"/>
              <a:pPr/>
              <a:t>‹N°›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eg"/><Relationship Id="rId13" Type="http://schemas.openxmlformats.org/officeDocument/2006/relationships/image" Target="../media/image33.png"/><Relationship Id="rId3" Type="http://schemas.microsoft.com/office/2007/relationships/media" Target="../media/media2.mpeg"/><Relationship Id="rId7" Type="http://schemas.microsoft.com/office/2007/relationships/media" Target="../media/media4.mpeg"/><Relationship Id="rId12" Type="http://schemas.openxmlformats.org/officeDocument/2006/relationships/image" Target="../media/image29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video" Target="../media/media3.mpeg"/><Relationship Id="rId11" Type="http://schemas.openxmlformats.org/officeDocument/2006/relationships/image" Target="../media/image27.png"/><Relationship Id="rId5" Type="http://schemas.microsoft.com/office/2007/relationships/media" Target="../media/media3.mpeg"/><Relationship Id="rId10" Type="http://schemas.openxmlformats.org/officeDocument/2006/relationships/notesSlide" Target="../notesSlides/notesSlide21.xml"/><Relationship Id="rId4" Type="http://schemas.openxmlformats.org/officeDocument/2006/relationships/video" Target="../media/media2.mpeg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9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5.emf"/><Relationship Id="rId5" Type="http://schemas.openxmlformats.org/officeDocument/2006/relationships/image" Target="../media/image42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52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9.emf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51.emf"/><Relationship Id="rId5" Type="http://schemas.openxmlformats.org/officeDocument/2006/relationships/image" Target="../media/image48.e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56.emf"/><Relationship Id="rId18" Type="http://schemas.openxmlformats.org/officeDocument/2006/relationships/oleObject" Target="../embeddings/oleObject28.bin"/><Relationship Id="rId3" Type="http://schemas.openxmlformats.org/officeDocument/2006/relationships/notesSlide" Target="../notesSlides/notesSlide31.xml"/><Relationship Id="rId21" Type="http://schemas.openxmlformats.org/officeDocument/2006/relationships/image" Target="../media/image60.emf"/><Relationship Id="rId7" Type="http://schemas.openxmlformats.org/officeDocument/2006/relationships/image" Target="../media/image50.e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5.emf"/><Relationship Id="rId5" Type="http://schemas.openxmlformats.org/officeDocument/2006/relationships/image" Target="../media/image53.emf"/><Relationship Id="rId15" Type="http://schemas.openxmlformats.org/officeDocument/2006/relationships/image" Target="../media/image57.e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59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4.emf"/><Relationship Id="rId14" Type="http://schemas.openxmlformats.org/officeDocument/2006/relationships/oleObject" Target="../embeddings/oleObject2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75.e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2.emf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74.emf"/><Relationship Id="rId5" Type="http://schemas.openxmlformats.org/officeDocument/2006/relationships/image" Target="../media/image71.emf"/><Relationship Id="rId15" Type="http://schemas.openxmlformats.org/officeDocument/2006/relationships/image" Target="../media/image76.e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73.emf"/><Relationship Id="rId14" Type="http://schemas.openxmlformats.org/officeDocument/2006/relationships/oleObject" Target="../embeddings/oleObject3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23749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Image 6" descr="logoENSnoi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4239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Sigle-Irfu-Hori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21097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3181429" y="4460875"/>
            <a:ext cx="2771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bg2"/>
                </a:solidFill>
              </a:rPr>
              <a:t>Patrick Hennebelle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EDE36B8-CAD0-6349-B690-EF4AF4401DD6}"/>
              </a:ext>
            </a:extLst>
          </p:cNvPr>
          <p:cNvSpPr txBox="1"/>
          <p:nvPr/>
        </p:nvSpPr>
        <p:spPr>
          <a:xfrm>
            <a:off x="539552" y="2348880"/>
            <a:ext cx="829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latin typeface="Arial" charset="0"/>
              </a:rPr>
              <a:t>Conservation et transport du moment cinétique</a:t>
            </a:r>
            <a:endParaRPr lang="fr-FR" sz="28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EA4F1E1-8F5B-7642-950F-2ECE4BD7BBA0}"/>
              </a:ext>
            </a:extLst>
          </p:cNvPr>
          <p:cNvSpPr txBox="1"/>
          <p:nvPr/>
        </p:nvSpPr>
        <p:spPr>
          <a:xfrm>
            <a:off x="1331640" y="5733256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bg2"/>
                </a:solidFill>
              </a:rPr>
              <a:t>Remerciements : Edouard Audit, Frédéric </a:t>
            </a:r>
            <a:r>
              <a:rPr lang="fr-FR" sz="1800" dirty="0" err="1">
                <a:solidFill>
                  <a:schemeClr val="bg2"/>
                </a:solidFill>
              </a:rPr>
              <a:t>Bournaud</a:t>
            </a:r>
            <a:r>
              <a:rPr lang="fr-FR" sz="1800" dirty="0">
                <a:solidFill>
                  <a:schemeClr val="bg2"/>
                </a:solidFill>
              </a:rPr>
              <a:t>, Gilles Chabrier,  </a:t>
            </a:r>
          </a:p>
          <a:p>
            <a:r>
              <a:rPr lang="fr-FR" sz="1800" dirty="0">
                <a:solidFill>
                  <a:schemeClr val="bg2"/>
                </a:solidFill>
              </a:rPr>
              <a:t>Benoit </a:t>
            </a:r>
            <a:r>
              <a:rPr lang="fr-FR" sz="1800" dirty="0" err="1">
                <a:solidFill>
                  <a:schemeClr val="bg2"/>
                </a:solidFill>
              </a:rPr>
              <a:t>Commerçon</a:t>
            </a:r>
            <a:r>
              <a:rPr lang="fr-FR" sz="1800" dirty="0">
                <a:solidFill>
                  <a:schemeClr val="bg2"/>
                </a:solidFill>
              </a:rPr>
              <a:t>, Sébastien </a:t>
            </a:r>
            <a:r>
              <a:rPr lang="fr-FR" sz="1800" dirty="0" err="1">
                <a:solidFill>
                  <a:schemeClr val="bg2"/>
                </a:solidFill>
              </a:rPr>
              <a:t>Fromang</a:t>
            </a:r>
            <a:r>
              <a:rPr lang="fr-FR" sz="1800" dirty="0">
                <a:solidFill>
                  <a:schemeClr val="bg2"/>
                </a:solidFill>
              </a:rPr>
              <a:t>, Sam </a:t>
            </a:r>
            <a:r>
              <a:rPr lang="fr-FR" sz="1800" dirty="0" err="1">
                <a:solidFill>
                  <a:schemeClr val="bg2"/>
                </a:solidFill>
              </a:rPr>
              <a:t>Geen</a:t>
            </a:r>
            <a:r>
              <a:rPr lang="fr-FR" sz="1800" dirty="0">
                <a:solidFill>
                  <a:schemeClr val="bg2"/>
                </a:solidFill>
              </a:rPr>
              <a:t>, Olivier </a:t>
            </a:r>
            <a:r>
              <a:rPr lang="fr-FR" sz="1800" dirty="0" err="1">
                <a:solidFill>
                  <a:schemeClr val="bg2"/>
                </a:solidFill>
              </a:rPr>
              <a:t>Iffrig</a:t>
            </a:r>
            <a:r>
              <a:rPr lang="fr-FR" sz="1800" dirty="0">
                <a:solidFill>
                  <a:schemeClr val="bg2"/>
                </a:solidFill>
              </a:rPr>
              <a:t>, </a:t>
            </a:r>
          </a:p>
          <a:p>
            <a:r>
              <a:rPr lang="fr-FR" sz="1800" dirty="0" err="1">
                <a:solidFill>
                  <a:schemeClr val="bg2"/>
                </a:solidFill>
              </a:rPr>
              <a:t>Yueh-Ning</a:t>
            </a:r>
            <a:r>
              <a:rPr lang="fr-FR" sz="1800" dirty="0">
                <a:solidFill>
                  <a:schemeClr val="bg2"/>
                </a:solidFill>
              </a:rPr>
              <a:t> Lee, Romain Teyssier, </a:t>
            </a:r>
            <a:r>
              <a:rPr lang="fr-FR" sz="1800" dirty="0" err="1">
                <a:solidFill>
                  <a:schemeClr val="bg2"/>
                </a:solidFill>
              </a:rPr>
              <a:t>Valeska</a:t>
            </a:r>
            <a:r>
              <a:rPr lang="fr-FR" sz="1800" dirty="0">
                <a:solidFill>
                  <a:schemeClr val="bg2"/>
                </a:solidFill>
              </a:rPr>
              <a:t> Valdivia</a:t>
            </a:r>
          </a:p>
        </p:txBody>
      </p:sp>
    </p:spTree>
    <p:extLst>
      <p:ext uri="{BB962C8B-B14F-4D97-AF65-F5344CB8AC3E}">
        <p14:creationId xmlns:p14="http://schemas.microsoft.com/office/powerpoint/2010/main" val="355298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2">
            <a:extLst>
              <a:ext uri="{FF2B5EF4-FFF2-40B4-BE49-F238E27FC236}">
                <a16:creationId xmlns:a16="http://schemas.microsoft.com/office/drawing/2014/main" xmlns="" id="{EA081668-F6AD-DC45-A372-5AB3C596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52400"/>
            <a:ext cx="8181975" cy="636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7088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7088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altLang="fr-FR" b="1" dirty="0">
                <a:solidFill>
                  <a:srgbClr val="0000FF"/>
                </a:solidFill>
                <a:latin typeface="Calibri" panose="020F0502020204030204" pitchFamily="34" charset="0"/>
              </a:rPr>
              <a:t>					</a:t>
            </a:r>
            <a:r>
              <a:rPr lang="en-GB" altLang="fr-FR" b="1" dirty="0">
                <a:solidFill>
                  <a:srgbClr val="0000FF"/>
                </a:solidFill>
                <a:latin typeface="+mn-lt"/>
              </a:rPr>
              <a:t> Support </a:t>
            </a:r>
            <a:r>
              <a:rPr lang="en-GB" altLang="fr-FR" b="1" dirty="0" err="1">
                <a:solidFill>
                  <a:srgbClr val="0000FF"/>
                </a:solidFill>
                <a:latin typeface="+mn-lt"/>
              </a:rPr>
              <a:t>thermique</a:t>
            </a:r>
            <a:endParaRPr lang="en-GB" altLang="fr-FR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altLang="fr-FR" sz="1800" b="1" dirty="0">
                <a:solidFill>
                  <a:schemeClr val="bg2"/>
                </a:solidFill>
                <a:latin typeface="+mn-lt"/>
              </a:rPr>
              <a:t>Un nuage de masse M, de rayon R, de volume V</a:t>
            </a:r>
            <a:endParaRPr lang="en-GB" altLang="fr-FR" sz="18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6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altLang="fr-FR" sz="1800" b="1" dirty="0">
                <a:solidFill>
                  <a:srgbClr val="FF0000"/>
                </a:solidFill>
                <a:latin typeface="+mn-lt"/>
              </a:rPr>
              <a:t>Rapport des énergies thermique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altLang="fr-FR" sz="1800" b="1" dirty="0">
                <a:solidFill>
                  <a:srgbClr val="FF0000"/>
                </a:solidFill>
                <a:latin typeface="+mn-lt"/>
              </a:rPr>
              <a:t> et gravitationnelle :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Pression pour un </a:t>
            </a:r>
            <a:r>
              <a:rPr lang="en-GB" altLang="fr-FR" sz="1800" b="1" dirty="0" err="1">
                <a:solidFill>
                  <a:srgbClr val="FF0000"/>
                </a:solidFill>
                <a:latin typeface="+mn-lt"/>
              </a:rPr>
              <a:t>gaz</a:t>
            </a: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altLang="fr-FR" sz="1800" b="1" dirty="0" err="1">
                <a:solidFill>
                  <a:srgbClr val="FF0000"/>
                </a:solidFill>
                <a:latin typeface="+mn-lt"/>
              </a:rPr>
              <a:t>polytropique</a:t>
            </a: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 :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Si </a:t>
            </a:r>
            <a:r>
              <a:rPr lang="en-GB" altLang="fr-FR" sz="1800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&lt;4/3, </a:t>
            </a:r>
            <a:r>
              <a:rPr lang="en-GB" altLang="fr-FR" sz="1800" b="1" dirty="0" err="1">
                <a:solidFill>
                  <a:srgbClr val="FF0000"/>
                </a:solidFill>
                <a:latin typeface="+mn-lt"/>
              </a:rPr>
              <a:t>quand</a:t>
            </a: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 R </a:t>
            </a:r>
            <a:r>
              <a:rPr lang="en-GB" altLang="fr-FR" sz="1800" b="1" dirty="0" err="1">
                <a:solidFill>
                  <a:srgbClr val="FF0000"/>
                </a:solidFill>
                <a:latin typeface="+mn-lt"/>
              </a:rPr>
              <a:t>décroît</a:t>
            </a: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GB" altLang="fr-FR" sz="1800" b="1" dirty="0" err="1">
                <a:solidFill>
                  <a:srgbClr val="FF0000"/>
                </a:solidFill>
                <a:latin typeface="+mn-lt"/>
              </a:rPr>
              <a:t>Etherm</a:t>
            </a: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GB" altLang="fr-FR" sz="1800" b="1" dirty="0" err="1">
                <a:solidFill>
                  <a:srgbClr val="FF0000"/>
                </a:solidFill>
                <a:latin typeface="+mn-lt"/>
              </a:rPr>
              <a:t>Egrav</a:t>
            </a: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altLang="fr-FR" sz="1800" b="1" dirty="0" err="1">
                <a:solidFill>
                  <a:srgbClr val="FF0000"/>
                </a:solidFill>
                <a:latin typeface="+mn-lt"/>
              </a:rPr>
              <a:t>décroît</a:t>
            </a:r>
            <a:r>
              <a:rPr lang="en-GB" altLang="fr-FR" sz="1800" b="1" dirty="0">
                <a:solidFill>
                  <a:srgbClr val="FF0000"/>
                </a:solidFill>
                <a:latin typeface="+mn-lt"/>
              </a:rPr>
              <a:t> :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2000" b="1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altLang="fr-FR" sz="1800" b="1" dirty="0">
                <a:solidFill>
                  <a:schemeClr val="bg2"/>
                </a:solidFill>
                <a:latin typeface="+mn-lt"/>
              </a:rPr>
              <a:t>If </a:t>
            </a:r>
            <a:r>
              <a:rPr lang="fr-FR" altLang="fr-FR" sz="1800" b="1" dirty="0">
                <a:solidFill>
                  <a:schemeClr val="bg2"/>
                </a:solidFill>
                <a:latin typeface="Symbol" pitchFamily="2" charset="2"/>
              </a:rPr>
              <a:t>G</a:t>
            </a:r>
            <a:r>
              <a:rPr lang="fr-FR" altLang="fr-FR" sz="1800" b="1" dirty="0">
                <a:solidFill>
                  <a:schemeClr val="bg2"/>
                </a:solidFill>
                <a:latin typeface="+mn-lt"/>
              </a:rPr>
              <a:t>&lt;4/3,  la gravité l’emporte. C’est notamment le cas lorsque le gaz est isotherme.</a:t>
            </a:r>
          </a:p>
        </p:txBody>
      </p:sp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xmlns="" id="{E561C95C-891A-534E-B445-637D2993C7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1325" y="1587500"/>
          <a:ext cx="2835275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479" name="Équation" r:id="rId4" imgW="16916400" imgH="5029200" progId="Equation.3">
                  <p:embed/>
                </p:oleObj>
              </mc:Choice>
              <mc:Fallback>
                <p:oleObj name="Équation" r:id="rId4" imgW="16916400" imgH="5029200" progId="Equation.3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xmlns="" id="{E561C95C-891A-534E-B445-637D2993C7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1325" y="1587500"/>
                        <a:ext cx="2835275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3">
            <a:extLst>
              <a:ext uri="{FF2B5EF4-FFF2-40B4-BE49-F238E27FC236}">
                <a16:creationId xmlns:a16="http://schemas.microsoft.com/office/drawing/2014/main" xmlns="" id="{6F97C271-B061-494E-9ECE-08A5A31EF2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7538" y="4914900"/>
          <a:ext cx="472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480" name="Équation" r:id="rId6" imgW="18796000" imgH="3352800" progId="Equation.3">
                  <p:embed/>
                </p:oleObj>
              </mc:Choice>
              <mc:Fallback>
                <p:oleObj name="Équation" r:id="rId6" imgW="18796000" imgH="3352800" progId="Equation.3">
                  <p:embed/>
                  <p:pic>
                    <p:nvPicPr>
                      <p:cNvPr id="20483" name="Object 3">
                        <a:extLst>
                          <a:ext uri="{FF2B5EF4-FFF2-40B4-BE49-F238E27FC236}">
                            <a16:creationId xmlns:a16="http://schemas.microsoft.com/office/drawing/2014/main" xmlns="" id="{6F97C271-B061-494E-9ECE-08A5A31EF2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4914900"/>
                        <a:ext cx="472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>
            <a:extLst>
              <a:ext uri="{FF2B5EF4-FFF2-40B4-BE49-F238E27FC236}">
                <a16:creationId xmlns:a16="http://schemas.microsoft.com/office/drawing/2014/main" xmlns="" id="{A9EBBD37-02DB-084B-A437-5C40B0634B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22888" y="2960688"/>
          <a:ext cx="3014662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481" name="Équation" r:id="rId8" imgW="17983200" imgH="7620000" progId="Equation.3">
                  <p:embed/>
                </p:oleObj>
              </mc:Choice>
              <mc:Fallback>
                <p:oleObj name="Équation" r:id="rId8" imgW="17983200" imgH="7620000" progId="Equation.3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xmlns="" id="{A9EBBD37-02DB-084B-A437-5C40B0634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2960688"/>
                        <a:ext cx="3014662" cy="127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09074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2">
            <a:extLst>
              <a:ext uri="{FF2B5EF4-FFF2-40B4-BE49-F238E27FC236}">
                <a16:creationId xmlns:a16="http://schemas.microsoft.com/office/drawing/2014/main" xmlns="" id="{024DB46C-1A30-7047-BA35-552199A1F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50825"/>
            <a:ext cx="7389813" cy="72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7088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7088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4225" algn="l"/>
                <a:tab pos="5251450" algn="l"/>
                <a:tab pos="5907088" algn="l"/>
                <a:tab pos="6564313" algn="l"/>
                <a:tab pos="7221538" algn="l"/>
                <a:tab pos="7877175" algn="l"/>
                <a:tab pos="8534400" algn="l"/>
                <a:tab pos="9191625" algn="l"/>
                <a:tab pos="9847263" algn="l"/>
                <a:tab pos="10504488" algn="l"/>
                <a:tab pos="11160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altLang="fr-FR" b="1" dirty="0">
                <a:solidFill>
                  <a:srgbClr val="0000FF"/>
                </a:solidFill>
                <a:latin typeface="+mn-lt"/>
              </a:rPr>
              <a:t>Support centrifuge et conservation du moment cinétique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altLang="fr-FR" sz="2000" b="1" dirty="0">
                <a:solidFill>
                  <a:schemeClr val="bg2"/>
                </a:solidFill>
                <a:latin typeface="+mn-lt"/>
              </a:rPr>
              <a:t>Un nuage de masse M, de rayon R et en rotation </a:t>
            </a:r>
            <a:r>
              <a:rPr lang="fr-FR" altLang="fr-FR" sz="2000" b="1" dirty="0">
                <a:solidFill>
                  <a:schemeClr val="bg2"/>
                </a:solidFill>
                <a:latin typeface="Symbol" pitchFamily="2" charset="2"/>
              </a:rPr>
              <a:t>w</a:t>
            </a:r>
            <a:r>
              <a:rPr lang="fr-FR" altLang="fr-FR" sz="2000" b="1" dirty="0">
                <a:solidFill>
                  <a:schemeClr val="bg2"/>
                </a:solidFill>
                <a:latin typeface="+mn-lt"/>
              </a:rPr>
              <a:t>.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altLang="fr-FR" sz="2000" b="1" dirty="0">
                <a:solidFill>
                  <a:srgbClr val="FF0000"/>
                </a:solidFill>
                <a:latin typeface="+mn-lt"/>
              </a:rPr>
              <a:t>Rapport des énergies de rotation et gravitationnelle :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20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altLang="fr-FR" sz="2000" b="1" dirty="0">
                <a:solidFill>
                  <a:srgbClr val="FF0000"/>
                </a:solidFill>
                <a:latin typeface="+mn-lt"/>
              </a:rPr>
              <a:t>Conservation du moment cinétique :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altLang="fr-FR" sz="2000" b="1" dirty="0">
                <a:solidFill>
                  <a:srgbClr val="FF0000"/>
                </a:solidFill>
                <a:latin typeface="+mn-lt"/>
              </a:rPr>
              <a:t>Quand R décroît, </a:t>
            </a:r>
            <a:r>
              <a:rPr lang="fr-FR" altLang="fr-FR" sz="2000" b="1" dirty="0" err="1">
                <a:solidFill>
                  <a:srgbClr val="FF0000"/>
                </a:solidFill>
                <a:latin typeface="+mn-lt"/>
              </a:rPr>
              <a:t>Erot</a:t>
            </a:r>
            <a:r>
              <a:rPr lang="fr-FR" altLang="fr-FR" sz="2000" b="1" dirty="0">
                <a:solidFill>
                  <a:srgbClr val="FF0000"/>
                </a:solidFill>
                <a:latin typeface="+mn-lt"/>
              </a:rPr>
              <a:t>/</a:t>
            </a:r>
            <a:r>
              <a:rPr lang="fr-FR" altLang="fr-FR" sz="2000" b="1" dirty="0" err="1">
                <a:solidFill>
                  <a:srgbClr val="FF0000"/>
                </a:solidFill>
                <a:latin typeface="+mn-lt"/>
              </a:rPr>
              <a:t>Egrav</a:t>
            </a:r>
            <a:r>
              <a:rPr lang="fr-FR" altLang="fr-FR" sz="2000" b="1" dirty="0">
                <a:solidFill>
                  <a:srgbClr val="FF0000"/>
                </a:solidFill>
                <a:latin typeface="+mn-lt"/>
              </a:rPr>
              <a:t> croît :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+mn-lt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fr-FR" altLang="fr-FR" sz="1800" b="1" dirty="0">
              <a:solidFill>
                <a:srgbClr val="9966CC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altLang="fr-FR" sz="1800" b="1" dirty="0">
              <a:solidFill>
                <a:srgbClr val="9966CC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4578" name="Object 2">
            <a:extLst>
              <a:ext uri="{FF2B5EF4-FFF2-40B4-BE49-F238E27FC236}">
                <a16:creationId xmlns:a16="http://schemas.microsoft.com/office/drawing/2014/main" xmlns="" id="{F43A5F6B-D4E3-B242-AE1A-334F095160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464795"/>
              </p:ext>
            </p:extLst>
          </p:nvPr>
        </p:nvGraphicFramePr>
        <p:xfrm>
          <a:off x="6191448" y="3486968"/>
          <a:ext cx="241300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470" name="Équation" r:id="rId4" imgW="16357600" imgH="3022600" progId="Equation.3">
                  <p:embed/>
                </p:oleObj>
              </mc:Choice>
              <mc:Fallback>
                <p:oleObj name="Équation" r:id="rId4" imgW="16357600" imgH="3022600" progId="Equation.3">
                  <p:embed/>
                  <p:pic>
                    <p:nvPicPr>
                      <p:cNvPr id="24578" name="Object 2">
                        <a:extLst>
                          <a:ext uri="{FF2B5EF4-FFF2-40B4-BE49-F238E27FC236}">
                            <a16:creationId xmlns:a16="http://schemas.microsoft.com/office/drawing/2014/main" xmlns="" id="{F43A5F6B-D4E3-B242-AE1A-334F095160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448" y="3486968"/>
                        <a:ext cx="2413000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>
            <a:extLst>
              <a:ext uri="{FF2B5EF4-FFF2-40B4-BE49-F238E27FC236}">
                <a16:creationId xmlns:a16="http://schemas.microsoft.com/office/drawing/2014/main" xmlns="" id="{C251E4DD-2919-044F-9A8A-B97439F67F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970045"/>
              </p:ext>
            </p:extLst>
          </p:nvPr>
        </p:nvGraphicFramePr>
        <p:xfrm>
          <a:off x="4997896" y="4277767"/>
          <a:ext cx="4038600" cy="188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471" name="Équation" r:id="rId6" imgW="19558000" imgH="9144000" progId="Equation.3">
                  <p:embed/>
                </p:oleObj>
              </mc:Choice>
              <mc:Fallback>
                <p:oleObj name="Équation" r:id="rId6" imgW="19558000" imgH="9144000" progId="Equation.3">
                  <p:embed/>
                  <p:pic>
                    <p:nvPicPr>
                      <p:cNvPr id="24579" name="Object 3">
                        <a:extLst>
                          <a:ext uri="{FF2B5EF4-FFF2-40B4-BE49-F238E27FC236}">
                            <a16:creationId xmlns:a16="http://schemas.microsoft.com/office/drawing/2014/main" xmlns="" id="{C251E4DD-2919-044F-9A8A-B97439F67F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896" y="4277767"/>
                        <a:ext cx="4038600" cy="188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>
            <a:extLst>
              <a:ext uri="{FF2B5EF4-FFF2-40B4-BE49-F238E27FC236}">
                <a16:creationId xmlns:a16="http://schemas.microsoft.com/office/drawing/2014/main" xmlns="" id="{B3319517-BF78-1D45-BC0D-346C77FB6D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348436"/>
              </p:ext>
            </p:extLst>
          </p:nvPr>
        </p:nvGraphicFramePr>
        <p:xfrm>
          <a:off x="6636643" y="1700808"/>
          <a:ext cx="225583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472" name="Équation" r:id="rId8" imgW="17475200" imgH="7112000" progId="Equation.3">
                  <p:embed/>
                </p:oleObj>
              </mc:Choice>
              <mc:Fallback>
                <p:oleObj name="Équation" r:id="rId8" imgW="17475200" imgH="7112000" progId="Equation.3">
                  <p:embed/>
                  <p:pic>
                    <p:nvPicPr>
                      <p:cNvPr id="24580" name="Object 4">
                        <a:extLst>
                          <a:ext uri="{FF2B5EF4-FFF2-40B4-BE49-F238E27FC236}">
                            <a16:creationId xmlns:a16="http://schemas.microsoft.com/office/drawing/2014/main" xmlns="" id="{B3319517-BF78-1D45-BC0D-346C77FB6D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6643" y="1700808"/>
                        <a:ext cx="2255837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ZoneTexte 5">
            <a:extLst>
              <a:ext uri="{FF2B5EF4-FFF2-40B4-BE49-F238E27FC236}">
                <a16:creationId xmlns:a16="http://schemas.microsoft.com/office/drawing/2014/main" xmlns="" id="{69B09F1E-48BC-C549-990A-239BA2351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5988050"/>
            <a:ext cx="399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 sz="1800" b="1"/>
              <a:t>=&gt;Known as the centrifugal barrier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0094ED5-C056-1B41-875B-97716770E7C5}"/>
              </a:ext>
            </a:extLst>
          </p:cNvPr>
          <p:cNvSpPr txBox="1"/>
          <p:nvPr/>
        </p:nvSpPr>
        <p:spPr>
          <a:xfrm>
            <a:off x="251520" y="6093296"/>
            <a:ext cx="873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</a:rPr>
              <a:t>Si le nuage se contracte suffisamment, la force centrifuge devient dominante…</a:t>
            </a:r>
          </a:p>
          <a:p>
            <a:r>
              <a:rPr lang="fr-FR" b="1" dirty="0">
                <a:solidFill>
                  <a:schemeClr val="bg2"/>
                </a:solidFill>
              </a:rPr>
              <a:t>C’est la barrière centrifuge !   </a:t>
            </a:r>
          </a:p>
        </p:txBody>
      </p:sp>
    </p:spTree>
    <p:extLst>
      <p:ext uri="{BB962C8B-B14F-4D97-AF65-F5344CB8AC3E}">
        <p14:creationId xmlns:p14="http://schemas.microsoft.com/office/powerpoint/2010/main" val="9843928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oneTexte 1">
            <a:extLst>
              <a:ext uri="{FF2B5EF4-FFF2-40B4-BE49-F238E27FC236}">
                <a16:creationId xmlns:a16="http://schemas.microsoft.com/office/drawing/2014/main" xmlns="" id="{EE758B58-B2D4-3A48-A757-D082CA6C7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222250"/>
            <a:ext cx="8540750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 b="1" dirty="0">
                <a:solidFill>
                  <a:schemeClr val="bg2"/>
                </a:solidFill>
                <a:latin typeface="Calibri" panose="020F0502020204030204" pitchFamily="34" charset="0"/>
              </a:rPr>
              <a:t>		</a:t>
            </a:r>
            <a:r>
              <a:rPr lang="fr-FR" altLang="fr-FR" b="1" dirty="0">
                <a:solidFill>
                  <a:schemeClr val="bg2"/>
                </a:solidFill>
                <a:latin typeface="Calibri" panose="020F0502020204030204" pitchFamily="34" charset="0"/>
              </a:rPr>
              <a:t>Faisons une petite estimation…</a:t>
            </a:r>
          </a:p>
          <a:p>
            <a:pPr eaLnBrk="1" hangingPunct="1"/>
            <a:endParaRPr lang="fr-FR" altLang="fr-FR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Considérons un nuage de densité  ≈10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3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 cm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-3</a:t>
            </a:r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Un nuage de rayon   0.2 pc (soit 6 10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17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 cm) contient quelques masses solaires</a:t>
            </a:r>
          </a:p>
          <a:p>
            <a:pPr eaLnBrk="1" hangingPunct="1"/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Pour mémoire le rayon solaire est de l’ordre de 700 000 km (soit 7 10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10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 cm) </a:t>
            </a:r>
          </a:p>
          <a:p>
            <a:pPr eaLnBrk="1" hangingPunct="1"/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La rotation différentielle galactique est environ : </a:t>
            </a:r>
            <a:r>
              <a:rPr lang="fr-FR" altLang="fr-FR" sz="2000" dirty="0" err="1">
                <a:solidFill>
                  <a:schemeClr val="bg2"/>
                </a:solidFill>
                <a:latin typeface="Calibri" panose="020F0502020204030204" pitchFamily="34" charset="0"/>
              </a:rPr>
              <a:t>Ω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 ≈ 10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-15 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s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-1 </a:t>
            </a:r>
          </a:p>
          <a:p>
            <a:pPr eaLnBrk="1" hangingPunct="1"/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GB" altLang="fr-FR" sz="2000" dirty="0">
              <a:latin typeface="Calibri" panose="020F0502020204030204" pitchFamily="34" charset="0"/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xmlns="" id="{FCA74ACA-8000-304B-9F13-AE0F31CE6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3905250"/>
            <a:ext cx="854075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Calibri" panose="020F0502020204030204" pitchFamily="34" charset="0"/>
              </a:rPr>
              <a:t>					</a:t>
            </a:r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Si  </a:t>
            </a:r>
            <a:r>
              <a:rPr lang="fr-FR" altLang="fr-FR" sz="2000" dirty="0" err="1">
                <a:solidFill>
                  <a:schemeClr val="bg2"/>
                </a:solidFill>
                <a:latin typeface="Calibri" panose="020F0502020204030204" pitchFamily="34" charset="0"/>
              </a:rPr>
              <a:t>J</a:t>
            </a:r>
            <a:r>
              <a:rPr lang="fr-FR" altLang="fr-FR" sz="2000" baseline="-25000" dirty="0" err="1">
                <a:solidFill>
                  <a:schemeClr val="bg2"/>
                </a:solidFill>
                <a:latin typeface="Calibri" panose="020F0502020204030204" pitchFamily="34" charset="0"/>
              </a:rPr>
              <a:t>star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=</a:t>
            </a:r>
            <a:r>
              <a:rPr lang="fr-FR" altLang="fr-FR" sz="2000" dirty="0" err="1">
                <a:solidFill>
                  <a:schemeClr val="bg2"/>
                </a:solidFill>
                <a:latin typeface="Calibri" panose="020F0502020204030204" pitchFamily="34" charset="0"/>
              </a:rPr>
              <a:t>J</a:t>
            </a:r>
            <a:r>
              <a:rPr lang="fr-FR" altLang="fr-FR" sz="2000" baseline="-25000" dirty="0" err="1">
                <a:solidFill>
                  <a:schemeClr val="bg2"/>
                </a:solidFill>
                <a:latin typeface="Calibri" panose="020F0502020204030204" pitchFamily="34" charset="0"/>
              </a:rPr>
              <a:t>cloud</a:t>
            </a:r>
            <a:r>
              <a:rPr lang="fr-FR" altLang="fr-FR" sz="2000" baseline="-2500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, </a:t>
            </a:r>
            <a:r>
              <a:rPr lang="fr-FR" altLang="fr-FR" sz="2000" dirty="0" err="1">
                <a:solidFill>
                  <a:schemeClr val="bg2"/>
                </a:solidFill>
                <a:latin typeface="Calibri" panose="020F0502020204030204" pitchFamily="34" charset="0"/>
              </a:rPr>
              <a:t>Ω</a:t>
            </a:r>
            <a:r>
              <a:rPr lang="fr-FR" altLang="fr-FR" sz="2000" baseline="-25000" dirty="0">
                <a:solidFill>
                  <a:schemeClr val="bg2"/>
                </a:solidFill>
                <a:latin typeface="Calibri" panose="020F0502020204030204" pitchFamily="34" charset="0"/>
              </a:rPr>
              <a:t>*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= </a:t>
            </a:r>
            <a:r>
              <a:rPr lang="fr-FR" altLang="fr-FR" sz="2000" dirty="0" err="1">
                <a:solidFill>
                  <a:schemeClr val="bg2"/>
                </a:solidFill>
                <a:latin typeface="Calibri" panose="020F0502020204030204" pitchFamily="34" charset="0"/>
              </a:rPr>
              <a:t>Ω</a:t>
            </a:r>
            <a:r>
              <a:rPr lang="fr-FR" altLang="fr-FR" sz="2000" baseline="-25000" dirty="0" err="1">
                <a:solidFill>
                  <a:schemeClr val="bg2"/>
                </a:solidFill>
                <a:latin typeface="Calibri" panose="020F0502020204030204" pitchFamily="34" charset="0"/>
              </a:rPr>
              <a:t>cloud</a:t>
            </a:r>
            <a:r>
              <a:rPr lang="fr-FR" altLang="fr-FR" sz="2000" baseline="-2500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(</a:t>
            </a:r>
            <a:r>
              <a:rPr lang="fr-FR" altLang="fr-FR" sz="2000" dirty="0" err="1">
                <a:solidFill>
                  <a:schemeClr val="bg2"/>
                </a:solidFill>
                <a:latin typeface="Calibri" panose="020F0502020204030204" pitchFamily="34" charset="0"/>
              </a:rPr>
              <a:t>R</a:t>
            </a:r>
            <a:r>
              <a:rPr lang="fr-FR" altLang="fr-FR" sz="2000" baseline="-25000" dirty="0" err="1">
                <a:solidFill>
                  <a:schemeClr val="bg2"/>
                </a:solidFill>
                <a:latin typeface="Calibri" panose="020F0502020204030204" pitchFamily="34" charset="0"/>
              </a:rPr>
              <a:t>cloud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/R</a:t>
            </a:r>
            <a:r>
              <a:rPr lang="fr-FR" altLang="fr-FR" sz="2000" baseline="-25000" dirty="0">
                <a:solidFill>
                  <a:schemeClr val="bg2"/>
                </a:solidFill>
                <a:latin typeface="Calibri" panose="020F0502020204030204" pitchFamily="34" charset="0"/>
              </a:rPr>
              <a:t>*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)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2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 ≈10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-15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×(10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7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)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2 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s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-1 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 =10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-1 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s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-1 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! </a:t>
            </a:r>
          </a:p>
          <a:p>
            <a:pPr eaLnBrk="1" hangingPunct="1"/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Force  centrifuge / force gravitationnelle     R</a:t>
            </a:r>
            <a:r>
              <a:rPr lang="fr-FR" altLang="fr-FR" sz="2000" baseline="-25000" dirty="0">
                <a:solidFill>
                  <a:schemeClr val="bg2"/>
                </a:solidFill>
                <a:latin typeface="Calibri" panose="020F0502020204030204" pitchFamily="34" charset="0"/>
              </a:rPr>
              <a:t>*</a:t>
            </a:r>
            <a:r>
              <a:rPr lang="fr-FR" altLang="fr-FR" sz="2000" dirty="0" err="1">
                <a:solidFill>
                  <a:schemeClr val="bg2"/>
                </a:solidFill>
                <a:latin typeface="Calibri" panose="020F0502020204030204" pitchFamily="34" charset="0"/>
              </a:rPr>
              <a:t>Ω</a:t>
            </a:r>
            <a:r>
              <a:rPr lang="fr-FR" altLang="fr-FR" sz="2000" baseline="-25000" dirty="0">
                <a:solidFill>
                  <a:schemeClr val="bg2"/>
                </a:solidFill>
                <a:latin typeface="Calibri" panose="020F0502020204030204" pitchFamily="34" charset="0"/>
              </a:rPr>
              <a:t>*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2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/(GM/R</a:t>
            </a:r>
            <a:r>
              <a:rPr lang="fr-FR" altLang="fr-FR" sz="2000" baseline="-25000" dirty="0">
                <a:solidFill>
                  <a:schemeClr val="bg2"/>
                </a:solidFill>
                <a:latin typeface="Calibri" panose="020F0502020204030204" pitchFamily="34" charset="0"/>
              </a:rPr>
              <a:t>*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2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) &gt;10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3  </a:t>
            </a:r>
            <a:r>
              <a:rPr lang="fr-FR" altLang="fr-FR" sz="2000" dirty="0">
                <a:solidFill>
                  <a:schemeClr val="bg2"/>
                </a:solidFill>
                <a:latin typeface="Calibri" panose="020F0502020204030204" pitchFamily="34" charset="0"/>
              </a:rPr>
              <a:t>!!!</a:t>
            </a:r>
            <a:r>
              <a:rPr lang="fr-FR" altLang="fr-FR" sz="200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endParaRPr lang="fr-FR" altLang="fr-FR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fr-FR" altLang="fr-FR" dirty="0">
                <a:solidFill>
                  <a:schemeClr val="bg2"/>
                </a:solidFill>
                <a:latin typeface="Calibri" panose="020F0502020204030204" pitchFamily="34" charset="0"/>
              </a:rPr>
              <a:t>Clairement le moment cinétique doit être réduit par des ordres de grandeurs ! </a:t>
            </a:r>
          </a:p>
        </p:txBody>
      </p:sp>
    </p:spTree>
    <p:extLst>
      <p:ext uri="{BB962C8B-B14F-4D97-AF65-F5344CB8AC3E}">
        <p14:creationId xmlns:p14="http://schemas.microsoft.com/office/powerpoint/2010/main" val="41088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1472251-0DFD-7441-A6D7-5442CD12A366}"/>
              </a:ext>
            </a:extLst>
          </p:cNvPr>
          <p:cNvSpPr txBox="1"/>
          <p:nvPr/>
        </p:nvSpPr>
        <p:spPr>
          <a:xfrm>
            <a:off x="1180103" y="260648"/>
            <a:ext cx="7136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  <a:latin typeface="+mn-lt"/>
              </a:rPr>
              <a:t>Que se passe-t-il quand la force centrifuge domine ? 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A45D4DE1-0923-6A41-8499-C606A9B3EC73}"/>
              </a:ext>
            </a:extLst>
          </p:cNvPr>
          <p:cNvSpPr/>
          <p:nvPr/>
        </p:nvSpPr>
        <p:spPr bwMode="auto">
          <a:xfrm>
            <a:off x="2051720" y="2060848"/>
            <a:ext cx="4752528" cy="1008112"/>
          </a:xfrm>
          <a:prstGeom prst="ellipse">
            <a:avLst/>
          </a:prstGeom>
          <a:noFill/>
          <a:ln w="41275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Étoile à 5 branches 5">
            <a:extLst>
              <a:ext uri="{FF2B5EF4-FFF2-40B4-BE49-F238E27FC236}">
                <a16:creationId xmlns:a16="http://schemas.microsoft.com/office/drawing/2014/main" xmlns="" id="{D754E5B6-575F-5E46-9276-365CD3260678}"/>
              </a:ext>
            </a:extLst>
          </p:cNvPr>
          <p:cNvSpPr/>
          <p:nvPr/>
        </p:nvSpPr>
        <p:spPr bwMode="auto">
          <a:xfrm>
            <a:off x="4089648" y="2132856"/>
            <a:ext cx="698376" cy="720080"/>
          </a:xfrm>
          <a:prstGeom prst="star5">
            <a:avLst/>
          </a:prstGeom>
          <a:solidFill>
            <a:schemeClr val="tx2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D3EC6EB9-D80C-0846-8E06-CF2328500EC7}"/>
              </a:ext>
            </a:extLst>
          </p:cNvPr>
          <p:cNvCxnSpPr/>
          <p:nvPr/>
        </p:nvCxnSpPr>
        <p:spPr bwMode="auto">
          <a:xfrm>
            <a:off x="6804248" y="2564904"/>
            <a:ext cx="1152128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bg2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272181A0-5FD8-7A44-87FA-DECB29E8D0BB}"/>
              </a:ext>
            </a:extLst>
          </p:cNvPr>
          <p:cNvCxnSpPr/>
          <p:nvPr/>
        </p:nvCxnSpPr>
        <p:spPr bwMode="auto">
          <a:xfrm flipH="1">
            <a:off x="755576" y="2557296"/>
            <a:ext cx="1296144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bg2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684EED91-DD2A-EC46-B93D-81B0B611D148}"/>
              </a:ext>
            </a:extLst>
          </p:cNvPr>
          <p:cNvCxnSpPr/>
          <p:nvPr/>
        </p:nvCxnSpPr>
        <p:spPr bwMode="auto">
          <a:xfrm>
            <a:off x="4283968" y="3068960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C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C9AF29B8-5B4C-6440-A833-33669E871EC1}"/>
              </a:ext>
            </a:extLst>
          </p:cNvPr>
          <p:cNvCxnSpPr/>
          <p:nvPr/>
        </p:nvCxnSpPr>
        <p:spPr bwMode="auto">
          <a:xfrm flipV="1">
            <a:off x="4427984" y="1556792"/>
            <a:ext cx="0" cy="504056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C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A2D402A-5546-B548-8664-AD66F3B4EEF4}"/>
              </a:ext>
            </a:extLst>
          </p:cNvPr>
          <p:cNvSpPr txBox="1"/>
          <p:nvPr/>
        </p:nvSpPr>
        <p:spPr>
          <a:xfrm>
            <a:off x="6800784" y="1732746"/>
            <a:ext cx="186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  <a:latin typeface="+mn-lt"/>
              </a:rPr>
              <a:t>Force centrifuge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2FB6449-36CC-1444-A4B3-35C24140E18E}"/>
              </a:ext>
            </a:extLst>
          </p:cNvPr>
          <p:cNvSpPr txBox="1"/>
          <p:nvPr/>
        </p:nvSpPr>
        <p:spPr>
          <a:xfrm>
            <a:off x="4427984" y="1156682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Pression thermique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57DB31B4-DEB6-A441-95D2-07B8B36A9263}"/>
              </a:ext>
            </a:extLst>
          </p:cNvPr>
          <p:cNvCxnSpPr/>
          <p:nvPr/>
        </p:nvCxnSpPr>
        <p:spPr bwMode="auto">
          <a:xfrm>
            <a:off x="2843808" y="2492896"/>
            <a:ext cx="1152128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xmlns="" id="{396FC6BD-7728-8843-9667-A1EC411FFF24}"/>
              </a:ext>
            </a:extLst>
          </p:cNvPr>
          <p:cNvCxnSpPr/>
          <p:nvPr/>
        </p:nvCxnSpPr>
        <p:spPr bwMode="auto">
          <a:xfrm flipH="1">
            <a:off x="5220072" y="2564904"/>
            <a:ext cx="1152128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7B799450-FAB9-C74E-88E7-DD0B5CA5B8F3}"/>
              </a:ext>
            </a:extLst>
          </p:cNvPr>
          <p:cNvCxnSpPr/>
          <p:nvPr/>
        </p:nvCxnSpPr>
        <p:spPr bwMode="auto">
          <a:xfrm flipV="1">
            <a:off x="4427984" y="2924944"/>
            <a:ext cx="0" cy="108012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A458B130-75B0-CD4A-91BD-01F9A98A31FE}"/>
              </a:ext>
            </a:extLst>
          </p:cNvPr>
          <p:cNvCxnSpPr/>
          <p:nvPr/>
        </p:nvCxnSpPr>
        <p:spPr bwMode="auto">
          <a:xfrm>
            <a:off x="4283968" y="1156682"/>
            <a:ext cx="0" cy="976174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82D7882C-958D-1D49-93B6-B8AEB6558A67}"/>
              </a:ext>
            </a:extLst>
          </p:cNvPr>
          <p:cNvSpPr txBox="1"/>
          <p:nvPr/>
        </p:nvSpPr>
        <p:spPr>
          <a:xfrm>
            <a:off x="5148064" y="3172906"/>
            <a:ext cx="184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Force de gravité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A20181EF-96C8-B04C-AF57-F9EE37D55358}"/>
                  </a:ext>
                </a:extLst>
              </p:cNvPr>
              <p:cNvSpPr txBox="1"/>
              <p:nvPr/>
            </p:nvSpPr>
            <p:spPr>
              <a:xfrm>
                <a:off x="1212547" y="3789040"/>
                <a:ext cx="6486071" cy="2109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2"/>
                    </a:solidFill>
                  </a:rPr>
                  <a:t>Equilibre radial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dirty="0">
                  <a:solidFill>
                    <a:schemeClr val="bg2"/>
                  </a:solidFill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Equilibre axial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fr-FR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FR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fr-FR" dirty="0">
                  <a:solidFill>
                    <a:schemeClr val="bg2"/>
                  </a:solidFill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Il en résulte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fr-FR" dirty="0">
                    <a:solidFill>
                      <a:schemeClr val="bg2"/>
                    </a:solidFill>
                  </a:rPr>
                  <a:t>  </a:t>
                </a: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La valeur de h/R varie d’un objet à l’autre. Facilement &lt; 1/10</a:t>
                </a: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20181EF-96C8-B04C-AF57-F9EE37D55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547" y="3789040"/>
                <a:ext cx="6486071" cy="2109873"/>
              </a:xfrm>
              <a:prstGeom prst="rect">
                <a:avLst/>
              </a:prstGeom>
              <a:blipFill>
                <a:blip r:embed="rId3"/>
                <a:stretch>
                  <a:fillRect l="-781" b="-41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7B0B03AD-1FC9-0649-8D94-4D77EF03965E}"/>
              </a:ext>
            </a:extLst>
          </p:cNvPr>
          <p:cNvSpPr txBox="1"/>
          <p:nvPr/>
        </p:nvSpPr>
        <p:spPr>
          <a:xfrm>
            <a:off x="1979712" y="6165304"/>
            <a:ext cx="4607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Une structure plate émerge… un disque.</a:t>
            </a:r>
          </a:p>
        </p:txBody>
      </p:sp>
    </p:spTree>
    <p:extLst>
      <p:ext uri="{BB962C8B-B14F-4D97-AF65-F5344CB8AC3E}">
        <p14:creationId xmlns:p14="http://schemas.microsoft.com/office/powerpoint/2010/main" val="30870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3" descr="2familles_plane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29" y="908720"/>
            <a:ext cx="6614455" cy="515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376DC03-3F1E-BB42-B489-3EFB7A929A13}"/>
              </a:ext>
            </a:extLst>
          </p:cNvPr>
          <p:cNvSpPr txBox="1"/>
          <p:nvPr/>
        </p:nvSpPr>
        <p:spPr>
          <a:xfrm>
            <a:off x="827584" y="260648"/>
            <a:ext cx="792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Les planètes du système solaire sont situées dans un plan…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075C478-7DF0-0B43-A85C-C93B9EF6B1B9}"/>
              </a:ext>
            </a:extLst>
          </p:cNvPr>
          <p:cNvSpPr txBox="1"/>
          <p:nvPr/>
        </p:nvSpPr>
        <p:spPr>
          <a:xfrm>
            <a:off x="1907704" y="6269250"/>
            <a:ext cx="5863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 l’orée du 19ème siècle, théorie dite de Kant-Laplace</a:t>
            </a:r>
          </a:p>
        </p:txBody>
      </p:sp>
    </p:spTree>
    <p:extLst>
      <p:ext uri="{BB962C8B-B14F-4D97-AF65-F5344CB8AC3E}">
        <p14:creationId xmlns:p14="http://schemas.microsoft.com/office/powerpoint/2010/main" val="1208753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00455" y="2834569"/>
            <a:ext cx="190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366FF"/>
                </a:solidFill>
              </a:rPr>
              <a:t>Benisty</a:t>
            </a:r>
            <a:r>
              <a:rPr lang="en-US" dirty="0">
                <a:solidFill>
                  <a:srgbClr val="3366FF"/>
                </a:solidFill>
              </a:rPr>
              <a:t> et al. 2015</a:t>
            </a:r>
          </a:p>
        </p:txBody>
      </p:sp>
      <p:pic>
        <p:nvPicPr>
          <p:cNvPr id="2" name="Picture 1" descr="wagner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96" y="4141255"/>
            <a:ext cx="7458364" cy="2770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9663" y="5653758"/>
            <a:ext cx="19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Wagner et al. 2016</a:t>
            </a:r>
          </a:p>
        </p:txBody>
      </p:sp>
      <p:pic>
        <p:nvPicPr>
          <p:cNvPr id="3" name="Picture 2" descr="hashimot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3" y="-196273"/>
            <a:ext cx="4987636" cy="2770909"/>
          </a:xfrm>
          <a:prstGeom prst="rect">
            <a:avLst/>
          </a:prstGeom>
        </p:spPr>
      </p:pic>
      <p:pic>
        <p:nvPicPr>
          <p:cNvPr id="4" name="Picture 3" descr="benist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05" y="1891809"/>
            <a:ext cx="7435260" cy="2371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3415" y="839599"/>
            <a:ext cx="224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Hashimoto et al. 2011</a:t>
            </a:r>
          </a:p>
        </p:txBody>
      </p:sp>
    </p:spTree>
    <p:extLst>
      <p:ext uri="{BB962C8B-B14F-4D97-AF65-F5344CB8AC3E}">
        <p14:creationId xmlns:p14="http://schemas.microsoft.com/office/powerpoint/2010/main" val="3629316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L_Tau_protoplanetary_di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116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6309320"/>
            <a:ext cx="257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Disque autour de hl tau</a:t>
            </a:r>
          </a:p>
        </p:txBody>
      </p:sp>
    </p:spTree>
    <p:extLst>
      <p:ext uri="{BB962C8B-B14F-4D97-AF65-F5344CB8AC3E}">
        <p14:creationId xmlns:p14="http://schemas.microsoft.com/office/powerpoint/2010/main" val="3346303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2060848"/>
            <a:ext cx="6156176" cy="1152128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71600" y="188640"/>
            <a:ext cx="7200800" cy="1440160"/>
          </a:xfrm>
          <a:prstGeom prst="rect">
            <a:avLst/>
          </a:prstGeom>
          <a:solidFill>
            <a:srgbClr val="FFFF00"/>
          </a:solidFill>
          <a:ln w="12700" cap="sq" cmpd="sng" algn="ctr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34818" name="Group 1"/>
          <p:cNvGrpSpPr>
            <a:grpSpLocks/>
          </p:cNvGrpSpPr>
          <p:nvPr/>
        </p:nvGrpSpPr>
        <p:grpSpPr bwMode="auto">
          <a:xfrm>
            <a:off x="6205538" y="2012950"/>
            <a:ext cx="2976562" cy="4883150"/>
            <a:chOff x="4309" y="1398"/>
            <a:chExt cx="2068" cy="3390"/>
          </a:xfrm>
        </p:grpSpPr>
        <p:pic>
          <p:nvPicPr>
            <p:cNvPr id="3483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" y="1398"/>
              <a:ext cx="2068" cy="3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40" name="Group 3"/>
            <p:cNvGrpSpPr>
              <a:grpSpLocks/>
            </p:cNvGrpSpPr>
            <p:nvPr/>
          </p:nvGrpSpPr>
          <p:grpSpPr bwMode="auto">
            <a:xfrm>
              <a:off x="4713" y="4601"/>
              <a:ext cx="1268" cy="187"/>
              <a:chOff x="4713" y="4601"/>
              <a:chExt cx="1268" cy="187"/>
            </a:xfrm>
          </p:grpSpPr>
          <p:sp>
            <p:nvSpPr>
              <p:cNvPr id="34841" name="AutoShape 4"/>
              <p:cNvSpPr>
                <a:spLocks noChangeArrowheads="1"/>
              </p:cNvSpPr>
              <p:nvPr/>
            </p:nvSpPr>
            <p:spPr bwMode="auto">
              <a:xfrm>
                <a:off x="4713" y="4601"/>
                <a:ext cx="1268" cy="187"/>
              </a:xfrm>
              <a:prstGeom prst="roundRect">
                <a:avLst>
                  <a:gd name="adj" fmla="val 537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42" name="AutoShape 5"/>
              <p:cNvSpPr>
                <a:spLocks noChangeArrowheads="1"/>
              </p:cNvSpPr>
              <p:nvPr/>
            </p:nvSpPr>
            <p:spPr bwMode="auto">
              <a:xfrm>
                <a:off x="4713" y="4601"/>
                <a:ext cx="1268" cy="182"/>
              </a:xfrm>
              <a:prstGeom prst="roundRect">
                <a:avLst>
                  <a:gd name="adj" fmla="val 53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10800" rIns="90000" bIns="10800">
                <a:spAutoFit/>
              </a:bodyPr>
              <a:lstStyle/>
              <a:p>
                <a:pPr>
                  <a:lnSpc>
                    <a:spcPct val="96000"/>
                  </a:lnSpc>
                  <a:buClr>
                    <a:srgbClr val="000000"/>
                  </a:buClr>
                  <a:buSzPct val="45000"/>
                  <a:tabLst>
                    <a:tab pos="655638" algn="l"/>
                    <a:tab pos="1312863" algn="l"/>
                  </a:tabLst>
                </a:pPr>
                <a:r>
                  <a:rPr lang="en-GB" sz="1600">
                    <a:solidFill>
                      <a:srgbClr val="660066"/>
                    </a:solidFill>
                    <a:latin typeface="Times" charset="0"/>
                  </a:rPr>
                  <a:t>Duchêne et al. 2003</a:t>
                </a:r>
              </a:p>
            </p:txBody>
          </p:sp>
        </p:grpSp>
      </p:grpSp>
      <p:grpSp>
        <p:nvGrpSpPr>
          <p:cNvPr id="34819" name="Group 6"/>
          <p:cNvGrpSpPr>
            <a:grpSpLocks/>
          </p:cNvGrpSpPr>
          <p:nvPr/>
        </p:nvGrpSpPr>
        <p:grpSpPr bwMode="auto">
          <a:xfrm>
            <a:off x="345579" y="2996952"/>
            <a:ext cx="3362325" cy="3560763"/>
            <a:chOff x="31" y="2286"/>
            <a:chExt cx="2335" cy="2473"/>
          </a:xfrm>
        </p:grpSpPr>
        <p:grpSp>
          <p:nvGrpSpPr>
            <p:cNvPr id="34823" name="Group 7"/>
            <p:cNvGrpSpPr>
              <a:grpSpLocks/>
            </p:cNvGrpSpPr>
            <p:nvPr/>
          </p:nvGrpSpPr>
          <p:grpSpPr bwMode="auto">
            <a:xfrm>
              <a:off x="436" y="4549"/>
              <a:ext cx="1653" cy="210"/>
              <a:chOff x="436" y="4549"/>
              <a:chExt cx="1653" cy="210"/>
            </a:xfrm>
          </p:grpSpPr>
          <p:sp>
            <p:nvSpPr>
              <p:cNvPr id="34837" name="AutoShape 8"/>
              <p:cNvSpPr>
                <a:spLocks noChangeArrowheads="1"/>
              </p:cNvSpPr>
              <p:nvPr/>
            </p:nvSpPr>
            <p:spPr bwMode="auto">
              <a:xfrm>
                <a:off x="436" y="4549"/>
                <a:ext cx="1613" cy="202"/>
              </a:xfrm>
              <a:prstGeom prst="roundRect">
                <a:avLst>
                  <a:gd name="adj" fmla="val 491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38" name="AutoShape 9"/>
              <p:cNvSpPr>
                <a:spLocks noChangeArrowheads="1"/>
              </p:cNvSpPr>
              <p:nvPr/>
            </p:nvSpPr>
            <p:spPr bwMode="auto">
              <a:xfrm>
                <a:off x="436" y="4549"/>
                <a:ext cx="1653" cy="210"/>
              </a:xfrm>
              <a:prstGeom prst="roundRect">
                <a:avLst>
                  <a:gd name="adj" fmla="val 49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96000"/>
                  </a:lnSpc>
                  <a:buClr>
                    <a:srgbClr val="000000"/>
                  </a:buClr>
                  <a:buSzPct val="45000"/>
                  <a:tabLst>
                    <a:tab pos="655638" algn="l"/>
                    <a:tab pos="1312863" algn="l"/>
                    <a:tab pos="1968500" algn="l"/>
                  </a:tabLst>
                </a:pPr>
                <a:r>
                  <a:rPr lang="en-GB" sz="1400">
                    <a:solidFill>
                      <a:srgbClr val="660066"/>
                    </a:solidFill>
                    <a:latin typeface="Times" charset="0"/>
                  </a:rPr>
                  <a:t>Looney, Mundy, Welch (2000)</a:t>
                </a:r>
              </a:p>
            </p:txBody>
          </p:sp>
        </p:grpSp>
        <p:grpSp>
          <p:nvGrpSpPr>
            <p:cNvPr id="34824" name="Group 10"/>
            <p:cNvGrpSpPr>
              <a:grpSpLocks/>
            </p:cNvGrpSpPr>
            <p:nvPr/>
          </p:nvGrpSpPr>
          <p:grpSpPr bwMode="auto">
            <a:xfrm>
              <a:off x="278" y="2286"/>
              <a:ext cx="1955" cy="210"/>
              <a:chOff x="278" y="2286"/>
              <a:chExt cx="1955" cy="210"/>
            </a:xfrm>
          </p:grpSpPr>
          <p:sp>
            <p:nvSpPr>
              <p:cNvPr id="34835" name="AutoShape 11"/>
              <p:cNvSpPr>
                <a:spLocks noChangeArrowheads="1"/>
              </p:cNvSpPr>
              <p:nvPr/>
            </p:nvSpPr>
            <p:spPr bwMode="auto">
              <a:xfrm>
                <a:off x="278" y="2286"/>
                <a:ext cx="1883" cy="202"/>
              </a:xfrm>
              <a:prstGeom prst="roundRect">
                <a:avLst>
                  <a:gd name="adj" fmla="val 491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36" name="AutoShape 12"/>
              <p:cNvSpPr>
                <a:spLocks noChangeArrowheads="1"/>
              </p:cNvSpPr>
              <p:nvPr/>
            </p:nvSpPr>
            <p:spPr bwMode="auto">
              <a:xfrm>
                <a:off x="278" y="2286"/>
                <a:ext cx="1955" cy="210"/>
              </a:xfrm>
              <a:prstGeom prst="roundRect">
                <a:avLst>
                  <a:gd name="adj" fmla="val 49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96000"/>
                  </a:lnSpc>
                  <a:buClr>
                    <a:srgbClr val="000000"/>
                  </a:buClr>
                  <a:buSzPct val="45000"/>
                  <a:tabLst>
                    <a:tab pos="655638" algn="l"/>
                    <a:tab pos="1312863" algn="l"/>
                    <a:tab pos="1968500" algn="l"/>
                    <a:tab pos="2625725" algn="l"/>
                  </a:tabLst>
                </a:pPr>
                <a:r>
                  <a:rPr lang="en-GB" sz="1400">
                    <a:solidFill>
                      <a:srgbClr val="660066"/>
                    </a:solidFill>
                    <a:latin typeface="Times" charset="0"/>
                  </a:rPr>
                  <a:t> NGC1333 IRAS4 - BIMA - 2.7 mm</a:t>
                </a:r>
              </a:p>
            </p:txBody>
          </p:sp>
        </p:grpSp>
        <p:pic>
          <p:nvPicPr>
            <p:cNvPr id="3482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" y="2457"/>
              <a:ext cx="2290" cy="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AutoShape 14"/>
            <p:cNvSpPr>
              <a:spLocks noChangeArrowheads="1"/>
            </p:cNvSpPr>
            <p:nvPr/>
          </p:nvSpPr>
          <p:spPr bwMode="auto">
            <a:xfrm>
              <a:off x="2084" y="4119"/>
              <a:ext cx="282" cy="231"/>
            </a:xfrm>
            <a:prstGeom prst="roundRect">
              <a:avLst>
                <a:gd name="adj" fmla="val 43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600">
                  <a:solidFill>
                    <a:srgbClr val="000000"/>
                  </a:solidFill>
                  <a:latin typeface="Times" charset="0"/>
                </a:rPr>
                <a:t>1’’</a:t>
              </a:r>
            </a:p>
          </p:txBody>
        </p:sp>
        <p:sp>
          <p:nvSpPr>
            <p:cNvPr id="34827" name="AutoShape 15"/>
            <p:cNvSpPr>
              <a:spLocks noChangeArrowheads="1"/>
            </p:cNvSpPr>
            <p:nvPr/>
          </p:nvSpPr>
          <p:spPr bwMode="auto">
            <a:xfrm>
              <a:off x="2082" y="3051"/>
              <a:ext cx="282" cy="231"/>
            </a:xfrm>
            <a:prstGeom prst="roundRect">
              <a:avLst>
                <a:gd name="adj" fmla="val 43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600">
                  <a:solidFill>
                    <a:srgbClr val="000000"/>
                  </a:solidFill>
                  <a:latin typeface="Times" charset="0"/>
                </a:rPr>
                <a:t>3’’</a:t>
              </a:r>
            </a:p>
          </p:txBody>
        </p:sp>
        <p:sp>
          <p:nvSpPr>
            <p:cNvPr id="34828" name="AutoShape 16"/>
            <p:cNvSpPr>
              <a:spLocks noChangeArrowheads="1"/>
            </p:cNvSpPr>
            <p:nvPr/>
          </p:nvSpPr>
          <p:spPr bwMode="auto">
            <a:xfrm>
              <a:off x="971" y="3051"/>
              <a:ext cx="282" cy="231"/>
            </a:xfrm>
            <a:prstGeom prst="roundRect">
              <a:avLst>
                <a:gd name="adj" fmla="val 43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600">
                  <a:solidFill>
                    <a:srgbClr val="000000"/>
                  </a:solidFill>
                  <a:latin typeface="Times" charset="0"/>
                </a:rPr>
                <a:t>5’’</a:t>
              </a:r>
            </a:p>
          </p:txBody>
        </p:sp>
        <p:grpSp>
          <p:nvGrpSpPr>
            <p:cNvPr id="34829" name="Group 17"/>
            <p:cNvGrpSpPr>
              <a:grpSpLocks/>
            </p:cNvGrpSpPr>
            <p:nvPr/>
          </p:nvGrpSpPr>
          <p:grpSpPr bwMode="auto">
            <a:xfrm>
              <a:off x="364" y="3733"/>
              <a:ext cx="932" cy="640"/>
              <a:chOff x="364" y="3733"/>
              <a:chExt cx="932" cy="640"/>
            </a:xfrm>
          </p:grpSpPr>
          <p:sp>
            <p:nvSpPr>
              <p:cNvPr id="34830" name="AutoShape 18"/>
              <p:cNvSpPr>
                <a:spLocks noChangeArrowheads="1"/>
              </p:cNvSpPr>
              <p:nvPr/>
            </p:nvSpPr>
            <p:spPr bwMode="auto">
              <a:xfrm>
                <a:off x="871" y="4142"/>
                <a:ext cx="389" cy="231"/>
              </a:xfrm>
              <a:prstGeom prst="roundRect">
                <a:avLst>
                  <a:gd name="adj" fmla="val 43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9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1600">
                    <a:solidFill>
                      <a:srgbClr val="000000"/>
                    </a:solidFill>
                    <a:latin typeface="Times" charset="0"/>
                  </a:rPr>
                  <a:t>0.5’’</a:t>
                </a:r>
              </a:p>
            </p:txBody>
          </p:sp>
          <p:sp>
            <p:nvSpPr>
              <p:cNvPr id="34831" name="AutoShape 19"/>
              <p:cNvSpPr>
                <a:spLocks noChangeArrowheads="1"/>
              </p:cNvSpPr>
              <p:nvPr/>
            </p:nvSpPr>
            <p:spPr bwMode="auto">
              <a:xfrm>
                <a:off x="998" y="3733"/>
                <a:ext cx="298" cy="221"/>
              </a:xfrm>
              <a:prstGeom prst="roundRect">
                <a:avLst>
                  <a:gd name="adj" fmla="val 468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9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1500">
                    <a:solidFill>
                      <a:srgbClr val="000000"/>
                    </a:solidFill>
                    <a:latin typeface="Times" charset="0"/>
                  </a:rPr>
                  <a:t>A2</a:t>
                </a:r>
              </a:p>
            </p:txBody>
          </p:sp>
          <p:sp>
            <p:nvSpPr>
              <p:cNvPr id="34832" name="AutoShape 20"/>
              <p:cNvSpPr>
                <a:spLocks noChangeArrowheads="1"/>
              </p:cNvSpPr>
              <p:nvPr/>
            </p:nvSpPr>
            <p:spPr bwMode="auto">
              <a:xfrm>
                <a:off x="364" y="4143"/>
                <a:ext cx="298" cy="221"/>
              </a:xfrm>
              <a:prstGeom prst="roundRect">
                <a:avLst>
                  <a:gd name="adj" fmla="val 468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9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1500">
                    <a:solidFill>
                      <a:srgbClr val="000000"/>
                    </a:solidFill>
                    <a:latin typeface="Times" charset="0"/>
                  </a:rPr>
                  <a:t>A1</a:t>
                </a:r>
              </a:p>
            </p:txBody>
          </p:sp>
          <p:sp>
            <p:nvSpPr>
              <p:cNvPr id="34833" name="Line 21"/>
              <p:cNvSpPr>
                <a:spLocks noChangeShapeType="1"/>
              </p:cNvSpPr>
              <p:nvPr/>
            </p:nvSpPr>
            <p:spPr bwMode="auto">
              <a:xfrm flipV="1">
                <a:off x="493" y="4011"/>
                <a:ext cx="153" cy="14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4" name="Line 22"/>
              <p:cNvSpPr>
                <a:spLocks noChangeShapeType="1"/>
              </p:cNvSpPr>
              <p:nvPr/>
            </p:nvSpPr>
            <p:spPr bwMode="auto">
              <a:xfrm>
                <a:off x="920" y="3814"/>
                <a:ext cx="124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4820" name="Text Box 23"/>
          <p:cNvSpPr txBox="1">
            <a:spLocks noChangeArrowheads="1"/>
          </p:cNvSpPr>
          <p:nvPr/>
        </p:nvSpPr>
        <p:spPr bwMode="auto">
          <a:xfrm>
            <a:off x="1115616" y="348769"/>
            <a:ext cx="6984776" cy="120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sz="2000" b="1" dirty="0">
                <a:solidFill>
                  <a:srgbClr val="000000"/>
                </a:solidFill>
                <a:latin typeface="+mn-lt"/>
              </a:rPr>
              <a:t>Observations de systèmes multiples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sz="2000" dirty="0">
                <a:solidFill>
                  <a:srgbClr val="000000"/>
                </a:solidFill>
                <a:latin typeface="+mn-lt"/>
              </a:rPr>
              <a:t>Environ 50% des étoiles sont des binaires (</a:t>
            </a:r>
            <a:r>
              <a:rPr lang="fr-FR" sz="2000" dirty="0" err="1">
                <a:solidFill>
                  <a:srgbClr val="000000"/>
                </a:solidFill>
                <a:latin typeface="+mn-lt"/>
              </a:rPr>
              <a:t>Duquenoy</a:t>
            </a:r>
            <a:r>
              <a:rPr lang="fr-FR" sz="2000" dirty="0">
                <a:solidFill>
                  <a:srgbClr val="000000"/>
                </a:solidFill>
                <a:latin typeface="+mn-lt"/>
              </a:rPr>
              <a:t> &amp; Mayor 91)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sz="2000" dirty="0">
                <a:solidFill>
                  <a:srgbClr val="000000"/>
                </a:solidFill>
                <a:latin typeface="+mn-lt"/>
              </a:rPr>
              <a:t>La formation des binaires a lieu très tôt, pratiquement en même temps que celles des étoiles</a:t>
            </a:r>
          </a:p>
        </p:txBody>
      </p:sp>
      <p:sp>
        <p:nvSpPr>
          <p:cNvPr id="34821" name="Text Box 24"/>
          <p:cNvSpPr txBox="1">
            <a:spLocks noChangeArrowheads="1"/>
          </p:cNvSpPr>
          <p:nvPr/>
        </p:nvSpPr>
        <p:spPr bwMode="auto">
          <a:xfrm>
            <a:off x="1327894" y="2276872"/>
            <a:ext cx="4468242" cy="30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fr-FR" sz="2000" dirty="0">
                <a:solidFill>
                  <a:srgbClr val="000000"/>
                </a:solidFill>
                <a:latin typeface="+mn-lt"/>
              </a:rPr>
              <a:t>Binaires dans des systèmes très jeunes </a:t>
            </a:r>
            <a:endParaRPr lang="en-GB" sz="2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22350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bodenheim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415" y="1722685"/>
            <a:ext cx="5454873" cy="429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CB1E388-7BE0-4A45-98A7-E84629B6C74C}"/>
              </a:ext>
            </a:extLst>
          </p:cNvPr>
          <p:cNvSpPr txBox="1"/>
          <p:nvPr/>
        </p:nvSpPr>
        <p:spPr>
          <a:xfrm>
            <a:off x="6606531" y="6237312"/>
            <a:ext cx="2141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2"/>
                </a:solidFill>
              </a:rPr>
              <a:t>Bodenheimer</a:t>
            </a:r>
            <a:r>
              <a:rPr lang="fr-FR" dirty="0">
                <a:solidFill>
                  <a:schemeClr val="bg2"/>
                </a:solidFill>
              </a:rPr>
              <a:t> 1995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713392B-E72C-984C-A8A1-ABEEE58595EF}"/>
              </a:ext>
            </a:extLst>
          </p:cNvPr>
          <p:cNvSpPr txBox="1"/>
          <p:nvPr/>
        </p:nvSpPr>
        <p:spPr>
          <a:xfrm>
            <a:off x="467544" y="26064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Le soleil conserve moins d’un millionième du moment qu’il avait avant l’effondrement, sous sa forme de nuage ! </a:t>
            </a:r>
          </a:p>
        </p:txBody>
      </p:sp>
    </p:spTree>
    <p:extLst>
      <p:ext uri="{BB962C8B-B14F-4D97-AF65-F5344CB8AC3E}">
        <p14:creationId xmlns:p14="http://schemas.microsoft.com/office/powerpoint/2010/main" val="1331042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71B97B-2AAB-7643-AC6E-304C2B3A16D7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FDBBC55-844B-C94B-A25F-E8488273B776}"/>
              </a:ext>
            </a:extLst>
          </p:cNvPr>
          <p:cNvSpPr txBox="1"/>
          <p:nvPr/>
        </p:nvSpPr>
        <p:spPr>
          <a:xfrm>
            <a:off x="35496" y="1124744"/>
            <a:ext cx="91304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Le moment cinétique :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</a:t>
            </a:r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-quelques principes généraux</a:t>
            </a:r>
          </a:p>
          <a:p>
            <a:endParaRPr lang="fr-FR" sz="24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	-une conséquence astrophysique majeure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-la formation des disques d’accrétion : un peu de théorie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</a:t>
            </a:r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-l’évolution des disques d’accrétion : un problème non-résolu</a:t>
            </a:r>
          </a:p>
        </p:txBody>
      </p:sp>
    </p:spTree>
    <p:extLst>
      <p:ext uri="{BB962C8B-B14F-4D97-AF65-F5344CB8AC3E}">
        <p14:creationId xmlns:p14="http://schemas.microsoft.com/office/powerpoint/2010/main" val="2360118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52FE06-F3EA-9441-BEA1-260F4D17AC18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FDBBC55-844B-C94B-A25F-E8488273B776}"/>
              </a:ext>
            </a:extLst>
          </p:cNvPr>
          <p:cNvSpPr txBox="1"/>
          <p:nvPr/>
        </p:nvSpPr>
        <p:spPr>
          <a:xfrm>
            <a:off x="35496" y="1124744"/>
            <a:ext cx="91304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Le moment cinétique :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-quelques principes généraux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-une conséquence astrophysique majeure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-la formation des disques d’accrétion : un peu de théorie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-l’évolution des disques d’accrétion : un problème non-résolu</a:t>
            </a:r>
          </a:p>
        </p:txBody>
      </p:sp>
    </p:spTree>
    <p:extLst>
      <p:ext uri="{BB962C8B-B14F-4D97-AF65-F5344CB8AC3E}">
        <p14:creationId xmlns:p14="http://schemas.microsoft.com/office/powerpoint/2010/main" val="2035905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8" name="Text Box 2">
                <a:extLst>
                  <a:ext uri="{FF2B5EF4-FFF2-40B4-BE49-F238E27FC236}">
                    <a16:creationId xmlns:a16="http://schemas.microsoft.com/office/drawing/2014/main" xmlns="" id="{194F9082-5342-064C-8930-2FA742C49A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081" y="89927"/>
                <a:ext cx="8517600" cy="6682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11225">
                  <a:tabLst>
                    <a:tab pos="722313" algn="l"/>
                    <a:tab pos="1444625" algn="l"/>
                    <a:tab pos="2168525" algn="l"/>
                    <a:tab pos="2894013" algn="l"/>
                    <a:tab pos="3616325" algn="l"/>
                    <a:tab pos="4338638" algn="l"/>
                    <a:tab pos="5064125" algn="l"/>
                    <a:tab pos="5788025" algn="l"/>
                    <a:tab pos="6510338" algn="l"/>
                    <a:tab pos="7235825" algn="l"/>
                    <a:tab pos="7959725" algn="l"/>
                    <a:tab pos="8682038" algn="l"/>
                    <a:tab pos="9405938" algn="l"/>
                    <a:tab pos="10131425" algn="l"/>
                    <a:tab pos="10853738" algn="l"/>
                    <a:tab pos="11577638" algn="l"/>
                    <a:tab pos="12301538" algn="l"/>
                  </a:tabLst>
                  <a:defRPr sz="2400">
                    <a:solidFill>
                      <a:schemeClr val="tx1"/>
                    </a:solidFill>
                    <a:latin typeface="Times New Roman" panose="020F0502020204030204" pitchFamily="34" charset="0"/>
                    <a:ea typeface="HG Mincho Light J;MS Gothic;HG " charset="0"/>
                    <a:cs typeface="HG Mincho Light J;MS Gothic;HG " charset="0"/>
                  </a:defRPr>
                </a:lvl1pPr>
                <a:lvl2pPr marL="37931725" indent="-37474525" defTabSz="911225">
                  <a:tabLst>
                    <a:tab pos="722313" algn="l"/>
                    <a:tab pos="1444625" algn="l"/>
                    <a:tab pos="2168525" algn="l"/>
                    <a:tab pos="2894013" algn="l"/>
                    <a:tab pos="3616325" algn="l"/>
                    <a:tab pos="4338638" algn="l"/>
                    <a:tab pos="5064125" algn="l"/>
                    <a:tab pos="5788025" algn="l"/>
                    <a:tab pos="6510338" algn="l"/>
                    <a:tab pos="7235825" algn="l"/>
                    <a:tab pos="7959725" algn="l"/>
                    <a:tab pos="8682038" algn="l"/>
                    <a:tab pos="9405938" algn="l"/>
                    <a:tab pos="10131425" algn="l"/>
                    <a:tab pos="10853738" algn="l"/>
                    <a:tab pos="11577638" algn="l"/>
                    <a:tab pos="12301538" algn="l"/>
                  </a:tabLst>
                  <a:defRPr sz="2400">
                    <a:solidFill>
                      <a:schemeClr val="tx1"/>
                    </a:solidFill>
                    <a:latin typeface="Times New Roman" panose="020F0502020204030204" pitchFamily="34" charset="0"/>
                    <a:ea typeface="HG Mincho Light J;MS Gothic;HG " charset="0"/>
                    <a:cs typeface="HG Mincho Light J;MS Gothic;HG " charset="0"/>
                  </a:defRPr>
                </a:lvl2pPr>
                <a:lvl3pPr>
                  <a:tabLst>
                    <a:tab pos="722313" algn="l"/>
                    <a:tab pos="1444625" algn="l"/>
                    <a:tab pos="2168525" algn="l"/>
                    <a:tab pos="2894013" algn="l"/>
                    <a:tab pos="3616325" algn="l"/>
                    <a:tab pos="4338638" algn="l"/>
                    <a:tab pos="5064125" algn="l"/>
                    <a:tab pos="5788025" algn="l"/>
                    <a:tab pos="6510338" algn="l"/>
                    <a:tab pos="7235825" algn="l"/>
                    <a:tab pos="7959725" algn="l"/>
                    <a:tab pos="8682038" algn="l"/>
                    <a:tab pos="9405938" algn="l"/>
                    <a:tab pos="10131425" algn="l"/>
                    <a:tab pos="10853738" algn="l"/>
                    <a:tab pos="11577638" algn="l"/>
                    <a:tab pos="12301538" algn="l"/>
                  </a:tabLst>
                  <a:defRPr sz="2400">
                    <a:solidFill>
                      <a:schemeClr val="tx1"/>
                    </a:solidFill>
                    <a:latin typeface="Times New Roman" panose="020F0502020204030204" pitchFamily="34" charset="0"/>
                    <a:ea typeface="HG Mincho Light J;MS Gothic;HG " charset="0"/>
                    <a:cs typeface="HG Mincho Light J;MS Gothic;HG " charset="0"/>
                  </a:defRPr>
                </a:lvl3pPr>
                <a:lvl4pPr>
                  <a:tabLst>
                    <a:tab pos="722313" algn="l"/>
                    <a:tab pos="1444625" algn="l"/>
                    <a:tab pos="2168525" algn="l"/>
                    <a:tab pos="2894013" algn="l"/>
                    <a:tab pos="3616325" algn="l"/>
                    <a:tab pos="4338638" algn="l"/>
                    <a:tab pos="5064125" algn="l"/>
                    <a:tab pos="5788025" algn="l"/>
                    <a:tab pos="6510338" algn="l"/>
                    <a:tab pos="7235825" algn="l"/>
                    <a:tab pos="7959725" algn="l"/>
                    <a:tab pos="8682038" algn="l"/>
                    <a:tab pos="9405938" algn="l"/>
                    <a:tab pos="10131425" algn="l"/>
                    <a:tab pos="10853738" algn="l"/>
                    <a:tab pos="11577638" algn="l"/>
                    <a:tab pos="12301538" algn="l"/>
                  </a:tabLst>
                  <a:defRPr sz="2400">
                    <a:solidFill>
                      <a:schemeClr val="tx1"/>
                    </a:solidFill>
                    <a:latin typeface="Times New Roman" panose="020F0502020204030204" pitchFamily="34" charset="0"/>
                    <a:ea typeface="HG Mincho Light J;MS Gothic;HG " charset="0"/>
                    <a:cs typeface="HG Mincho Light J;MS Gothic;HG " charset="0"/>
                  </a:defRPr>
                </a:lvl4pPr>
                <a:lvl5pPr>
                  <a:tabLst>
                    <a:tab pos="722313" algn="l"/>
                    <a:tab pos="1444625" algn="l"/>
                    <a:tab pos="2168525" algn="l"/>
                    <a:tab pos="2894013" algn="l"/>
                    <a:tab pos="3616325" algn="l"/>
                    <a:tab pos="4338638" algn="l"/>
                    <a:tab pos="5064125" algn="l"/>
                    <a:tab pos="5788025" algn="l"/>
                    <a:tab pos="6510338" algn="l"/>
                    <a:tab pos="7235825" algn="l"/>
                    <a:tab pos="7959725" algn="l"/>
                    <a:tab pos="8682038" algn="l"/>
                    <a:tab pos="9405938" algn="l"/>
                    <a:tab pos="10131425" algn="l"/>
                    <a:tab pos="10853738" algn="l"/>
                    <a:tab pos="11577638" algn="l"/>
                    <a:tab pos="12301538" algn="l"/>
                  </a:tabLst>
                  <a:defRPr sz="2400">
                    <a:solidFill>
                      <a:schemeClr val="tx1"/>
                    </a:solidFill>
                    <a:latin typeface="Times New Roman" panose="020F0502020204030204" pitchFamily="34" charset="0"/>
                    <a:ea typeface="HG Mincho Light J;MS Gothic;HG " charset="0"/>
                    <a:cs typeface="HG Mincho Light J;MS Gothic;HG 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2313" algn="l"/>
                    <a:tab pos="1444625" algn="l"/>
                    <a:tab pos="2168525" algn="l"/>
                    <a:tab pos="2894013" algn="l"/>
                    <a:tab pos="3616325" algn="l"/>
                    <a:tab pos="4338638" algn="l"/>
                    <a:tab pos="5064125" algn="l"/>
                    <a:tab pos="5788025" algn="l"/>
                    <a:tab pos="6510338" algn="l"/>
                    <a:tab pos="7235825" algn="l"/>
                    <a:tab pos="7959725" algn="l"/>
                    <a:tab pos="8682038" algn="l"/>
                    <a:tab pos="9405938" algn="l"/>
                    <a:tab pos="10131425" algn="l"/>
                    <a:tab pos="10853738" algn="l"/>
                    <a:tab pos="11577638" algn="l"/>
                    <a:tab pos="12301538" algn="l"/>
                  </a:tabLst>
                  <a:defRPr sz="2400">
                    <a:solidFill>
                      <a:schemeClr val="tx1"/>
                    </a:solidFill>
                    <a:latin typeface="Times New Roman" panose="020F0502020204030204" pitchFamily="34" charset="0"/>
                    <a:ea typeface="HG Mincho Light J;MS Gothic;HG " charset="0"/>
                    <a:cs typeface="HG Mincho Light J;MS Gothic;HG 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2313" algn="l"/>
                    <a:tab pos="1444625" algn="l"/>
                    <a:tab pos="2168525" algn="l"/>
                    <a:tab pos="2894013" algn="l"/>
                    <a:tab pos="3616325" algn="l"/>
                    <a:tab pos="4338638" algn="l"/>
                    <a:tab pos="5064125" algn="l"/>
                    <a:tab pos="5788025" algn="l"/>
                    <a:tab pos="6510338" algn="l"/>
                    <a:tab pos="7235825" algn="l"/>
                    <a:tab pos="7959725" algn="l"/>
                    <a:tab pos="8682038" algn="l"/>
                    <a:tab pos="9405938" algn="l"/>
                    <a:tab pos="10131425" algn="l"/>
                    <a:tab pos="10853738" algn="l"/>
                    <a:tab pos="11577638" algn="l"/>
                    <a:tab pos="12301538" algn="l"/>
                  </a:tabLst>
                  <a:defRPr sz="2400">
                    <a:solidFill>
                      <a:schemeClr val="tx1"/>
                    </a:solidFill>
                    <a:latin typeface="Times New Roman" panose="020F0502020204030204" pitchFamily="34" charset="0"/>
                    <a:ea typeface="HG Mincho Light J;MS Gothic;HG " charset="0"/>
                    <a:cs typeface="HG Mincho Light J;MS Gothic;HG 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2313" algn="l"/>
                    <a:tab pos="1444625" algn="l"/>
                    <a:tab pos="2168525" algn="l"/>
                    <a:tab pos="2894013" algn="l"/>
                    <a:tab pos="3616325" algn="l"/>
                    <a:tab pos="4338638" algn="l"/>
                    <a:tab pos="5064125" algn="l"/>
                    <a:tab pos="5788025" algn="l"/>
                    <a:tab pos="6510338" algn="l"/>
                    <a:tab pos="7235825" algn="l"/>
                    <a:tab pos="7959725" algn="l"/>
                    <a:tab pos="8682038" algn="l"/>
                    <a:tab pos="9405938" algn="l"/>
                    <a:tab pos="10131425" algn="l"/>
                    <a:tab pos="10853738" algn="l"/>
                    <a:tab pos="11577638" algn="l"/>
                    <a:tab pos="12301538" algn="l"/>
                  </a:tabLst>
                  <a:defRPr sz="2400">
                    <a:solidFill>
                      <a:schemeClr val="tx1"/>
                    </a:solidFill>
                    <a:latin typeface="Times New Roman" panose="020F0502020204030204" pitchFamily="34" charset="0"/>
                    <a:ea typeface="HG Mincho Light J;MS Gothic;HG " charset="0"/>
                    <a:cs typeface="HG Mincho Light J;MS Gothic;HG 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2313" algn="l"/>
                    <a:tab pos="1444625" algn="l"/>
                    <a:tab pos="2168525" algn="l"/>
                    <a:tab pos="2894013" algn="l"/>
                    <a:tab pos="3616325" algn="l"/>
                    <a:tab pos="4338638" algn="l"/>
                    <a:tab pos="5064125" algn="l"/>
                    <a:tab pos="5788025" algn="l"/>
                    <a:tab pos="6510338" algn="l"/>
                    <a:tab pos="7235825" algn="l"/>
                    <a:tab pos="7959725" algn="l"/>
                    <a:tab pos="8682038" algn="l"/>
                    <a:tab pos="9405938" algn="l"/>
                    <a:tab pos="10131425" algn="l"/>
                    <a:tab pos="10853738" algn="l"/>
                    <a:tab pos="11577638" algn="l"/>
                    <a:tab pos="12301538" algn="l"/>
                  </a:tabLst>
                  <a:defRPr sz="2400">
                    <a:solidFill>
                      <a:schemeClr val="tx1"/>
                    </a:solidFill>
                    <a:latin typeface="Times New Roman" panose="020F0502020204030204" pitchFamily="34" charset="0"/>
                    <a:ea typeface="HG Mincho Light J;MS Gothic;HG " charset="0"/>
                    <a:cs typeface="HG Mincho Light J;MS Gothic;HG " charset="0"/>
                  </a:defRPr>
                </a:lvl9pPr>
              </a:lstStyle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r>
                  <a:rPr lang="fr-FR" altLang="fr-FR" sz="2358" b="1" dirty="0">
                    <a:solidFill>
                      <a:srgbClr val="FF0000"/>
                    </a:solidFill>
                  </a:rPr>
                  <a:t>			Formation des disques</a:t>
                </a:r>
                <a:r>
                  <a:rPr lang="fr-FR" altLang="fr-FR" sz="2358" dirty="0">
                    <a:solidFill>
                      <a:srgbClr val="FF0000"/>
                    </a:solidFill>
                  </a:rPr>
                  <a:t>                                                                                 </a:t>
                </a: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1542" dirty="0">
                  <a:solidFill>
                    <a:srgbClr val="0000FF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1542" b="1" dirty="0">
                  <a:solidFill>
                    <a:srgbClr val="0000FF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r>
                  <a:rPr lang="fr-FR" altLang="fr-FR" sz="2177" b="1" dirty="0">
                    <a:solidFill>
                      <a:srgbClr val="FF0000"/>
                    </a:solidFill>
                  </a:rPr>
                  <a:t>Rayon centrifuge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altLang="fr-FR" sz="2177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altLang="fr-FR" sz="2177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altLang="fr-FR" sz="2177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altLang="fr-FR" sz="2177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altLang="fr-FR" sz="2177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fr-FR" altLang="fr-FR" sz="2177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altLang="fr-FR" sz="2177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altLang="fr-FR" sz="2177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altLang="fr-FR" sz="2177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fr-FR" altLang="fr-FR" sz="2177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altLang="fr-FR" sz="2177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altLang="fr-FR" sz="2177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FR" altLang="fr-FR" sz="2177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fr-FR" altLang="fr-FR" sz="2177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altLang="fr-FR" sz="2177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altLang="fr-FR" sz="2177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fr-FR" altLang="fr-FR" sz="2177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altLang="fr-FR" sz="2177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FR" altLang="fr-FR" sz="2177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altLang="fr-FR" sz="2177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fr-FR" altLang="fr-FR" sz="2177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2177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altLang="fr-FR" sz="2177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altLang="fr-FR" sz="2177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altLang="fr-FR" sz="2177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altLang="fr-FR" sz="2177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altLang="fr-FR" sz="2177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fr-FR" altLang="fr-FR" sz="2177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altLang="fr-FR" sz="2177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𝐺𝑀</m:t>
                        </m:r>
                      </m:den>
                    </m:f>
                  </m:oMath>
                </a14:m>
                <a:endParaRPr lang="fr-FR" altLang="fr-FR" sz="2177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1996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2177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r>
                  <a:rPr lang="fr-FR" altLang="fr-FR" sz="2177" dirty="0">
                    <a:solidFill>
                      <a:srgbClr val="000000"/>
                    </a:solidFill>
                  </a:rPr>
                  <a:t>La croissance du disque  est donc directement liée à la conservation et à la distribution de moment cinétique initiale. </a:t>
                </a: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2177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r>
                  <a:rPr lang="fr-FR" altLang="fr-FR" sz="2177" dirty="0">
                    <a:solidFill>
                      <a:srgbClr val="000000"/>
                    </a:solidFill>
                  </a:rPr>
                  <a:t>Examinons 2 cas (R est le rayon initiale) :</a:t>
                </a: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2177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r>
                  <a:rPr lang="fr-FR" altLang="fr-FR" sz="2177" dirty="0">
                    <a:solidFill>
                      <a:srgbClr val="000000"/>
                    </a:solidFill>
                  </a:rPr>
                  <a:t>Un nuage de densité uniforme et en rotation uniforme :</a:t>
                </a: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14:m>
                  <m:oMath xmlns:m="http://schemas.openxmlformats.org/officeDocument/2006/math">
                    <m:r>
                      <a:rPr lang="fr-FR" altLang="fr-FR" sz="2177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fr-FR" altLang="fr-FR" sz="2177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FR" altLang="fr-FR" sz="2177" dirty="0">
                    <a:solidFill>
                      <a:srgbClr val="000000"/>
                    </a:solidFill>
                  </a:rPr>
                  <a:t> ,  j</a:t>
                </a:r>
                <a14:m>
                  <m:oMath xmlns:m="http://schemas.openxmlformats.org/officeDocument/2006/math">
                    <m:r>
                      <a:rPr lang="fr-FR" altLang="fr-FR" sz="217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altLang="fr-FR" sz="2177" dirty="0">
                    <a:solidFill>
                      <a:srgbClr val="000000"/>
                    </a:solidFill>
                  </a:rPr>
                  <a:t> , j</a:t>
                </a:r>
                <a14:m>
                  <m:oMath xmlns:m="http://schemas.openxmlformats.org/officeDocument/2006/math">
                    <m:r>
                      <a:rPr lang="fr-FR" altLang="fr-FR" sz="217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f>
                          <m:fPr>
                            <m:ctrlPr>
                              <a:rPr lang="fr-FR" altLang="fr-FR" sz="2177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altLang="fr-FR" sz="217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altLang="fr-FR" sz="2177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fr-FR" altLang="fr-FR" sz="2177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2177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fr-FR" altLang="fr-FR" sz="2177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altLang="fr-FR" sz="217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f>
                          <m:fPr>
                            <m:ctrlPr>
                              <a:rPr lang="fr-FR" altLang="fr-FR" sz="2177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altLang="fr-FR" sz="2177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altLang="fr-FR" sz="217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fr-FR" altLang="fr-FR" sz="2177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2177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r>
                  <a:rPr lang="fr-FR" altLang="fr-FR" sz="2177" dirty="0">
                    <a:solidFill>
                      <a:srgbClr val="000000"/>
                    </a:solidFill>
                  </a:rPr>
                  <a:t>Un nuage </a:t>
                </a:r>
                <a:r>
                  <a:rPr lang="fr-FR" altLang="fr-FR" sz="2177" i="1" dirty="0">
                    <a:solidFill>
                      <a:srgbClr val="000000"/>
                    </a:solidFill>
                  </a:rPr>
                  <a:t>piqué</a:t>
                </a:r>
                <a:r>
                  <a:rPr lang="fr-FR" altLang="fr-FR" sz="2177" dirty="0">
                    <a:solidFill>
                      <a:srgbClr val="000000"/>
                    </a:solidFill>
                  </a:rPr>
                  <a:t> de densité </a:t>
                </a:r>
                <a14:m>
                  <m:oMath xmlns:m="http://schemas.openxmlformats.org/officeDocument/2006/math">
                    <m:r>
                      <a:rPr lang="fr-FR" altLang="fr-FR" sz="2177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altLang="fr-FR" sz="2177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altLang="fr-FR" sz="2177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fr-FR" altLang="fr-FR" sz="2177" dirty="0">
                    <a:solidFill>
                      <a:srgbClr val="000000"/>
                    </a:solidFill>
                  </a:rPr>
                  <a:t> et en rotation uniforme :</a:t>
                </a: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14:m>
                  <m:oMath xmlns:m="http://schemas.openxmlformats.org/officeDocument/2006/math">
                    <m:r>
                      <a:rPr lang="fr-FR" altLang="fr-FR" sz="217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fr-FR" altLang="fr-FR" sz="217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FR" altLang="fr-FR" sz="2177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fr-FR" altLang="fr-FR" sz="2177" dirty="0">
                    <a:solidFill>
                      <a:srgbClr val="000000"/>
                    </a:solidFill>
                  </a:rPr>
                  <a:t> ,  j</a:t>
                </a:r>
                <a14:m>
                  <m:oMath xmlns:m="http://schemas.openxmlformats.org/officeDocument/2006/math">
                    <m:r>
                      <a:rPr lang="fr-FR" altLang="fr-FR" sz="217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altLang="fr-FR" sz="2177" dirty="0">
                    <a:solidFill>
                      <a:srgbClr val="000000"/>
                    </a:solidFill>
                  </a:rPr>
                  <a:t> , j</a:t>
                </a:r>
                <a14:m>
                  <m:oMath xmlns:m="http://schemas.openxmlformats.org/officeDocument/2006/math">
                    <m:r>
                      <a:rPr lang="fr-FR" altLang="fr-FR" sz="217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altLang="fr-FR" sz="2177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217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altLang="fr-FR" sz="217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altLang="fr-FR" sz="217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fr-FR" altLang="fr-FR" sz="2177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fr-FR" altLang="fr-FR" sz="2177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2177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2177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2177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98000"/>
                  </a:lnSpc>
                  <a:buClr>
                    <a:srgbClr val="000000"/>
                  </a:buClr>
                  <a:buSzPct val="45000"/>
                </a:pPr>
                <a:endParaRPr lang="fr-FR" altLang="fr-FR" sz="2177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438" name="Text Box 2">
                <a:extLst>
                  <a:ext uri="{FF2B5EF4-FFF2-40B4-BE49-F238E27FC236}">
                    <a16:creationId xmlns:a16="http://schemas.microsoft.com/office/drawing/2014/main" id="{194F9082-5342-064C-8930-2FA742C49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081" y="89927"/>
                <a:ext cx="8517600" cy="6682663"/>
              </a:xfrm>
              <a:prstGeom prst="rect">
                <a:avLst/>
              </a:prstGeom>
              <a:blipFill>
                <a:blip r:embed="rId3"/>
                <a:stretch>
                  <a:fillRect l="-1937" t="-11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81E76F1-7E72-1F48-A213-6416F68EDC2B}"/>
              </a:ext>
            </a:extLst>
          </p:cNvPr>
          <p:cNvSpPr txBox="1"/>
          <p:nvPr/>
        </p:nvSpPr>
        <p:spPr>
          <a:xfrm>
            <a:off x="251520" y="5805264"/>
            <a:ext cx="8592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 rayon du disque dépend de manière cruciale de la distribution de moment</a:t>
            </a:r>
          </a:p>
          <a:p>
            <a:r>
              <a:rPr lang="fr-FR" b="1" dirty="0">
                <a:solidFill>
                  <a:srgbClr val="FF0000"/>
                </a:solidFill>
              </a:rPr>
              <a:t>Il est nécessaire de faire des calculs précis…</a:t>
            </a:r>
          </a:p>
        </p:txBody>
      </p:sp>
    </p:spTree>
    <p:extLst>
      <p:ext uri="{BB962C8B-B14F-4D97-AF65-F5344CB8AC3E}">
        <p14:creationId xmlns:p14="http://schemas.microsoft.com/office/powerpoint/2010/main" val="2319748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019D093-E754-974F-A824-3237113D01EC}"/>
              </a:ext>
            </a:extLst>
          </p:cNvPr>
          <p:cNvSpPr txBox="1"/>
          <p:nvPr/>
        </p:nvSpPr>
        <p:spPr>
          <a:xfrm>
            <a:off x="1691680" y="221739"/>
            <a:ext cx="5639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Les équations de la mécanique des fluides</a:t>
            </a:r>
          </a:p>
          <a:p>
            <a:r>
              <a:rPr lang="fr-FR" sz="2400" b="1" dirty="0" err="1">
                <a:solidFill>
                  <a:srgbClr val="FF0000"/>
                </a:solidFill>
              </a:rPr>
              <a:t>Magnéto-hydrodynamique</a:t>
            </a:r>
            <a:r>
              <a:rPr lang="fr-FR" sz="2400" b="1" dirty="0">
                <a:solidFill>
                  <a:srgbClr val="FF0000"/>
                </a:solidFill>
              </a:rPr>
              <a:t> et </a:t>
            </a:r>
            <a:r>
              <a:rPr lang="fr-FR" sz="2400" b="1" dirty="0" err="1">
                <a:solidFill>
                  <a:srgbClr val="FF0000"/>
                </a:solidFill>
              </a:rPr>
              <a:t>autogravité</a:t>
            </a:r>
            <a:endParaRPr lang="fr-FR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B16C2B94-2544-CF47-91C2-17DB06BBD083}"/>
                  </a:ext>
                </a:extLst>
              </p:cNvPr>
              <p:cNvSpPr txBox="1"/>
              <p:nvPr/>
            </p:nvSpPr>
            <p:spPr>
              <a:xfrm>
                <a:off x="872775" y="2215892"/>
                <a:ext cx="7443641" cy="4093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2"/>
                    </a:solidFill>
                  </a:rPr>
                  <a:t>La conservation de la matière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fr-F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acc>
                          <m:accPr>
                            <m:chr m:val="̅"/>
                            <m:ctrlP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fr-FR" b="0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La conservation du moment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acc>
                      <m:accPr>
                        <m:chr m:val="̅"/>
                        <m:ctrlPr>
                          <a:rPr lang="fr-F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fr-F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acc>
                      <m:accPr>
                        <m:chr m:val="̅"/>
                        <m:ctrlPr>
                          <a:rPr lang="fr-F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Equation de Maxwell-Faraday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Equation de Poisson :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</m:oMath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16C2B94-2544-CF47-91C2-17DB06BBD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775" y="2215892"/>
                <a:ext cx="7443641" cy="4093428"/>
              </a:xfrm>
              <a:prstGeom prst="rect">
                <a:avLst/>
              </a:prstGeom>
              <a:blipFill>
                <a:blip r:embed="rId3"/>
                <a:stretch>
                  <a:fillRect l="-852" t="-6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5905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9AD32BE9-7133-C849-AFC0-DE03E58184AB}"/>
                  </a:ext>
                </a:extLst>
              </p:cNvPr>
              <p:cNvSpPr/>
              <p:nvPr/>
            </p:nvSpPr>
            <p:spPr>
              <a:xfrm>
                <a:off x="1205880" y="836712"/>
                <a:ext cx="7110536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solidFill>
                      <a:schemeClr val="bg2"/>
                    </a:solidFill>
                  </a:rPr>
                  <a:t>Equation de Maxwell-Faraday </a:t>
                </a:r>
                <a:r>
                  <a:rPr lang="fr-FR" dirty="0">
                    <a:solidFill>
                      <a:schemeClr val="bg2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Que l’on peut réécrire 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e>
                    </m:acc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AD32BE9-7133-C849-AFC0-DE03E5818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880" y="836712"/>
                <a:ext cx="7110536" cy="1692771"/>
              </a:xfrm>
              <a:prstGeom prst="rect">
                <a:avLst/>
              </a:prstGeom>
              <a:blipFill>
                <a:blip r:embed="rId2"/>
                <a:stretch>
                  <a:fillRect l="-1248" t="-29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B263A1FB-05C2-784B-B01A-12843CCBED38}"/>
              </a:ext>
            </a:extLst>
          </p:cNvPr>
          <p:cNvGrpSpPr/>
          <p:nvPr/>
        </p:nvGrpSpPr>
        <p:grpSpPr>
          <a:xfrm>
            <a:off x="1691680" y="2276872"/>
            <a:ext cx="3069468" cy="2671847"/>
            <a:chOff x="1691680" y="2276872"/>
            <a:chExt cx="3069468" cy="2671847"/>
          </a:xfrm>
        </p:grpSpPr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xmlns="" id="{37DE0BFD-FD4F-0345-83D7-884B30C817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067944" y="2276872"/>
              <a:ext cx="693204" cy="1512168"/>
            </a:xfrm>
            <a:prstGeom prst="straightConnector1">
              <a:avLst/>
            </a:prstGeom>
            <a:solidFill>
              <a:schemeClr val="accent1"/>
            </a:solidFill>
            <a:ln w="381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0421468-115F-624C-A5FB-6B71FD715A67}"/>
                </a:ext>
              </a:extLst>
            </p:cNvPr>
            <p:cNvSpPr txBox="1"/>
            <p:nvPr/>
          </p:nvSpPr>
          <p:spPr>
            <a:xfrm>
              <a:off x="1691680" y="3933056"/>
              <a:ext cx="26298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2"/>
                  </a:solidFill>
                </a:rPr>
                <a:t>advection/ transport du champ magnétique par le champ de vitesse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4566162B-62BC-8C46-870A-9F5A2DBDEF20}"/>
              </a:ext>
            </a:extLst>
          </p:cNvPr>
          <p:cNvGrpSpPr/>
          <p:nvPr/>
        </p:nvGrpSpPr>
        <p:grpSpPr>
          <a:xfrm>
            <a:off x="6732240" y="2276872"/>
            <a:ext cx="2178127" cy="2148046"/>
            <a:chOff x="6732240" y="2276872"/>
            <a:chExt cx="2178127" cy="2148046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xmlns="" id="{6ED9A257-511F-ED4F-9EF8-4FFFBBC49C1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732240" y="227687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381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D297C6F1-69AA-FB4B-9B2D-D92F1DCB0A13}"/>
                </a:ext>
              </a:extLst>
            </p:cNvPr>
            <p:cNvSpPr txBox="1"/>
            <p:nvPr/>
          </p:nvSpPr>
          <p:spPr>
            <a:xfrm>
              <a:off x="7504213" y="3717032"/>
              <a:ext cx="14061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2"/>
                  </a:solidFill>
                </a:rPr>
                <a:t>contraction/</a:t>
              </a:r>
            </a:p>
            <a:p>
              <a:r>
                <a:rPr lang="fr-FR" dirty="0">
                  <a:solidFill>
                    <a:schemeClr val="bg2"/>
                  </a:solidFill>
                </a:rPr>
                <a:t>expansion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F5CC4BCF-0A30-544D-B4BA-87743A7C38DB}"/>
              </a:ext>
            </a:extLst>
          </p:cNvPr>
          <p:cNvGrpSpPr/>
          <p:nvPr/>
        </p:nvGrpSpPr>
        <p:grpSpPr>
          <a:xfrm>
            <a:off x="5066659" y="2357264"/>
            <a:ext cx="2097629" cy="4330391"/>
            <a:chOff x="5066659" y="2357264"/>
            <a:chExt cx="2097629" cy="4330391"/>
          </a:xfrm>
        </p:grpSpPr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xmlns="" id="{0774C276-1DA6-184A-9AFB-93CC0CAAEDE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96136" y="2357264"/>
              <a:ext cx="0" cy="1575792"/>
            </a:xfrm>
            <a:prstGeom prst="straightConnector1">
              <a:avLst/>
            </a:prstGeom>
            <a:solidFill>
              <a:schemeClr val="accent1"/>
            </a:solidFill>
            <a:ln w="381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F5F4F916-43D8-D34A-9C4B-77E8547B1FEF}"/>
                </a:ext>
              </a:extLst>
            </p:cNvPr>
            <p:cNvSpPr txBox="1"/>
            <p:nvPr/>
          </p:nvSpPr>
          <p:spPr>
            <a:xfrm>
              <a:off x="5066659" y="4133110"/>
              <a:ext cx="20976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2"/>
                  </a:solidFill>
                </a:rPr>
                <a:t>génération de champ magnétique par étirement des lignes de champs</a:t>
              </a:r>
            </a:p>
            <a:p>
              <a:endParaRPr lang="fr-FR" dirty="0">
                <a:solidFill>
                  <a:schemeClr val="bg2"/>
                </a:solidFill>
              </a:endParaRPr>
            </a:p>
            <a:p>
              <a:r>
                <a:rPr lang="fr-FR" dirty="0">
                  <a:solidFill>
                    <a:schemeClr val="bg2"/>
                  </a:solidFill>
                </a:rPr>
                <a:t>A l’origine de la dynamo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7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019D093-E754-974F-A824-3237113D01EC}"/>
              </a:ext>
            </a:extLst>
          </p:cNvPr>
          <p:cNvSpPr txBox="1"/>
          <p:nvPr/>
        </p:nvSpPr>
        <p:spPr>
          <a:xfrm>
            <a:off x="1331640" y="260648"/>
            <a:ext cx="6434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Conservation et transport du moment cinétique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B16C2B94-2544-CF47-91C2-17DB06BBD083}"/>
                  </a:ext>
                </a:extLst>
              </p:cNvPr>
              <p:cNvSpPr txBox="1"/>
              <p:nvPr/>
            </p:nvSpPr>
            <p:spPr>
              <a:xfrm>
                <a:off x="700224" y="980728"/>
                <a:ext cx="8192256" cy="600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2"/>
                    </a:solidFill>
                  </a:rPr>
                  <a:t>La conservation de la matière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fr-F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fr-FR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fr-FR" b="0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en coordonnées cylindrique</a:t>
                </a: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La conservation du moment en coordonnées cylindriques 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En combinant ces deux équations, on trouve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𝑟𝑃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fr-F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Le moment cinétique apparaît comme une quantité conservée qui peut être échangée via des flux de masse (mais pas de pression car le flux est </a:t>
                </a:r>
                <a:r>
                  <a:rPr lang="fr-FR" dirty="0" err="1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orthoradial</a:t>
                </a:r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)</a:t>
                </a: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16C2B94-2544-CF47-91C2-17DB06BBD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24" y="980728"/>
                <a:ext cx="8192256" cy="6003182"/>
              </a:xfrm>
              <a:prstGeom prst="rect">
                <a:avLst/>
              </a:prstGeom>
              <a:blipFill>
                <a:blip r:embed="rId3"/>
                <a:stretch>
                  <a:fillRect l="-7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550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019D093-E754-974F-A824-3237113D01EC}"/>
              </a:ext>
            </a:extLst>
          </p:cNvPr>
          <p:cNvSpPr txBox="1"/>
          <p:nvPr/>
        </p:nvSpPr>
        <p:spPr>
          <a:xfrm>
            <a:off x="971600" y="188640"/>
            <a:ext cx="794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Transport du moment cinétique, influence de l’</a:t>
            </a:r>
            <a:r>
              <a:rPr lang="fr-FR" sz="2400" b="1" dirty="0" err="1">
                <a:solidFill>
                  <a:srgbClr val="FF0000"/>
                </a:solidFill>
              </a:rPr>
              <a:t>autogravité</a:t>
            </a:r>
            <a:endParaRPr lang="fr-FR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B16C2B94-2544-CF47-91C2-17DB06BBD083}"/>
                  </a:ext>
                </a:extLst>
              </p:cNvPr>
              <p:cNvSpPr txBox="1"/>
              <p:nvPr/>
            </p:nvSpPr>
            <p:spPr>
              <a:xfrm>
                <a:off x="700224" y="980728"/>
                <a:ext cx="8192256" cy="6099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Avec la gravité, l’équation de transport de moment cinétique devient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𝑟𝑃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fr-F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Avec l’équation de Poisson en coordonnée cylindrique :</a:t>
                </a: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fr-F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𝑟𝑔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fr-FR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On montre alors que :</a:t>
                </a:r>
              </a:p>
              <a:p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𝑟𝑔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)−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p>
                      <m:sSupPr>
                        <m:ctrlPr>
                          <a:rPr lang="fr-F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où on a utilisé par exemple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fr-F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num>
                      <m:den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On peut alors réécrire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acc>
                        <m:accPr>
                          <m:chr m:val="̅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fr-FR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den>
                          </m:f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fr-FR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L’</a:t>
                </a:r>
                <a:r>
                  <a:rPr lang="fr-FR" dirty="0" err="1">
                    <a:solidFill>
                      <a:schemeClr val="bg2"/>
                    </a:solidFill>
                  </a:rPr>
                  <a:t>autogravité</a:t>
                </a:r>
                <a:r>
                  <a:rPr lang="fr-FR" dirty="0">
                    <a:solidFill>
                      <a:schemeClr val="bg2"/>
                    </a:solidFill>
                  </a:rPr>
                  <a:t> peut conduire à un flux de moment cinétique si la distribution de matière n’est pas axisymétrique</a:t>
                </a:r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16C2B94-2544-CF47-91C2-17DB06BBD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24" y="980728"/>
                <a:ext cx="8192256" cy="6099042"/>
              </a:xfrm>
              <a:prstGeom prst="rect">
                <a:avLst/>
              </a:prstGeom>
              <a:blipFill>
                <a:blip r:embed="rId3"/>
                <a:stretch>
                  <a:fillRect l="-774" t="-416" r="-10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3237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019D093-E754-974F-A824-3237113D01EC}"/>
              </a:ext>
            </a:extLst>
          </p:cNvPr>
          <p:cNvSpPr txBox="1"/>
          <p:nvPr/>
        </p:nvSpPr>
        <p:spPr>
          <a:xfrm>
            <a:off x="35496" y="188640"/>
            <a:ext cx="8712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Transport du moment cinétique, influence du champ magnétique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B16C2B94-2544-CF47-91C2-17DB06BBD083}"/>
                  </a:ext>
                </a:extLst>
              </p:cNvPr>
              <p:cNvSpPr txBox="1"/>
              <p:nvPr/>
            </p:nvSpPr>
            <p:spPr>
              <a:xfrm>
                <a:off x="611560" y="1177905"/>
                <a:ext cx="8192256" cy="4791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Avec le champ magnétique, l’équation de transport de moment cinétique devient (en utilisant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) :</a:t>
                </a: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acc>
                        <m:accPr>
                          <m:chr m:val="̅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den>
                          </m:f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b="1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Le champ magnétique peut conduire à un flux de moment cinétique, via la force de Lorentz, même si la distribution de matière n’est pas axisymétrique. </a:t>
                </a:r>
              </a:p>
              <a:p>
                <a:endParaRPr lang="fr-FR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Il suffit d’avoir un champ « </a:t>
                </a:r>
                <a:r>
                  <a:rPr lang="fr-FR" dirty="0" err="1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poloidal</a:t>
                </a:r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 » et une composante « </a:t>
                </a:r>
                <a:r>
                  <a:rPr lang="fr-FR" dirty="0" err="1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toroidale</a:t>
                </a:r>
                <a:r>
                  <a:rPr lang="fr-FR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 ». </a:t>
                </a:r>
              </a:p>
              <a:p>
                <a:endParaRPr lang="fr-FR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16C2B94-2544-CF47-91C2-17DB06BBD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177905"/>
                <a:ext cx="8192256" cy="4791120"/>
              </a:xfrm>
              <a:prstGeom prst="rect">
                <a:avLst/>
              </a:prstGeom>
              <a:blipFill>
                <a:blip r:embed="rId3"/>
                <a:stretch>
                  <a:fillRect l="-775" t="-5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781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8"/>
          <p:cNvSpPr txBox="1">
            <a:spLocks noChangeArrowheads="1"/>
          </p:cNvSpPr>
          <p:nvPr/>
        </p:nvSpPr>
        <p:spPr bwMode="auto">
          <a:xfrm>
            <a:off x="196850" y="1082674"/>
            <a:ext cx="902671" cy="8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solidFill>
                  <a:schemeClr val="bg2"/>
                </a:solidFill>
                <a:latin typeface="Times New Roman" charset="0"/>
              </a:rPr>
              <a:t>XY</a:t>
            </a:r>
          </a:p>
          <a:p>
            <a:r>
              <a:rPr lang="fr-FR" dirty="0">
                <a:solidFill>
                  <a:schemeClr val="bg2"/>
                </a:solidFill>
                <a:latin typeface="Times New Roman" charset="0"/>
              </a:rPr>
              <a:t>hydro</a:t>
            </a:r>
          </a:p>
        </p:txBody>
      </p:sp>
      <p:sp>
        <p:nvSpPr>
          <p:cNvPr id="56322" name="Text Box 9"/>
          <p:cNvSpPr txBox="1">
            <a:spLocks noChangeArrowheads="1"/>
          </p:cNvSpPr>
          <p:nvPr/>
        </p:nvSpPr>
        <p:spPr bwMode="auto">
          <a:xfrm>
            <a:off x="196851" y="4038601"/>
            <a:ext cx="902671" cy="8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solidFill>
                  <a:schemeClr val="bg2"/>
                </a:solidFill>
                <a:latin typeface="Times New Roman" charset="0"/>
              </a:rPr>
              <a:t>XZ</a:t>
            </a:r>
          </a:p>
          <a:p>
            <a:r>
              <a:rPr lang="fr-FR" dirty="0">
                <a:solidFill>
                  <a:schemeClr val="bg2"/>
                </a:solidFill>
                <a:latin typeface="Times New Roman" charset="0"/>
              </a:rPr>
              <a:t>hydro</a:t>
            </a:r>
          </a:p>
        </p:txBody>
      </p:sp>
      <p:sp>
        <p:nvSpPr>
          <p:cNvPr id="56323" name="Text Box 10"/>
          <p:cNvSpPr txBox="1">
            <a:spLocks noChangeArrowheads="1"/>
          </p:cNvSpPr>
          <p:nvPr/>
        </p:nvSpPr>
        <p:spPr bwMode="auto">
          <a:xfrm>
            <a:off x="5141914" y="1143000"/>
            <a:ext cx="902821" cy="12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solidFill>
                  <a:schemeClr val="bg2"/>
                </a:solidFill>
                <a:latin typeface="Times New Roman" charset="0"/>
              </a:rPr>
              <a:t>XY</a:t>
            </a:r>
          </a:p>
          <a:p>
            <a:r>
              <a:rPr lang="fr-FR" dirty="0">
                <a:solidFill>
                  <a:schemeClr val="bg2"/>
                </a:solidFill>
                <a:latin typeface="Times New Roman" charset="0"/>
              </a:rPr>
              <a:t>MHD</a:t>
            </a:r>
          </a:p>
          <a:p>
            <a:r>
              <a:rPr lang="fr-FR" dirty="0">
                <a:solidFill>
                  <a:schemeClr val="bg2"/>
                </a:solidFill>
                <a:latin typeface="Symbol" charset="0"/>
                <a:sym typeface="Symbol" charset="0"/>
              </a:rPr>
              <a:t></a:t>
            </a:r>
            <a:r>
              <a:rPr lang="fr-FR" dirty="0">
                <a:solidFill>
                  <a:schemeClr val="bg2"/>
                </a:solidFill>
                <a:latin typeface="Times New Roman" charset="0"/>
              </a:rPr>
              <a:t>=2</a:t>
            </a:r>
          </a:p>
        </p:txBody>
      </p:sp>
      <p:sp>
        <p:nvSpPr>
          <p:cNvPr id="56324" name="Text Box 11"/>
          <p:cNvSpPr txBox="1">
            <a:spLocks noChangeArrowheads="1"/>
          </p:cNvSpPr>
          <p:nvPr/>
        </p:nvSpPr>
        <p:spPr bwMode="auto">
          <a:xfrm>
            <a:off x="5218114" y="4146550"/>
            <a:ext cx="902821" cy="12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latin typeface="Times New Roman" charset="0"/>
              </a:rPr>
              <a:t>XZ</a:t>
            </a:r>
          </a:p>
          <a:p>
            <a:r>
              <a:rPr lang="fr-FR">
                <a:latin typeface="Times New Roman" charset="0"/>
              </a:rPr>
              <a:t>MHD</a:t>
            </a:r>
          </a:p>
          <a:p>
            <a:r>
              <a:rPr lang="fr-FR">
                <a:latin typeface="Symbol" charset="0"/>
                <a:sym typeface="Symbol" charset="0"/>
              </a:rPr>
              <a:t></a:t>
            </a:r>
            <a:r>
              <a:rPr lang="fr-FR">
                <a:latin typeface="Times New Roman" charset="0"/>
              </a:rPr>
              <a:t>=2</a:t>
            </a:r>
          </a:p>
        </p:txBody>
      </p:sp>
      <p:sp>
        <p:nvSpPr>
          <p:cNvPr id="56325" name="Line 20"/>
          <p:cNvSpPr>
            <a:spLocks noChangeShapeType="1"/>
          </p:cNvSpPr>
          <p:nvPr/>
        </p:nvSpPr>
        <p:spPr bwMode="auto">
          <a:xfrm flipH="1">
            <a:off x="6477001" y="9906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56326" name="Text Box 21"/>
          <p:cNvSpPr txBox="1">
            <a:spLocks noChangeArrowheads="1"/>
          </p:cNvSpPr>
          <p:nvPr/>
        </p:nvSpPr>
        <p:spPr bwMode="auto">
          <a:xfrm>
            <a:off x="6300192" y="591089"/>
            <a:ext cx="2587527" cy="46164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solidFill>
                  <a:schemeClr val="bg2"/>
                </a:solidFill>
                <a:latin typeface="Times New Roman" charset="0"/>
              </a:rPr>
              <a:t>~30 années lumière</a:t>
            </a:r>
          </a:p>
        </p:txBody>
      </p:sp>
      <p:sp>
        <p:nvSpPr>
          <p:cNvPr id="56327" name="ZoneTexte 11"/>
          <p:cNvSpPr txBox="1">
            <a:spLocks noChangeArrowheads="1"/>
          </p:cNvSpPr>
          <p:nvPr/>
        </p:nvSpPr>
        <p:spPr bwMode="auto">
          <a:xfrm>
            <a:off x="965414" y="-27384"/>
            <a:ext cx="7927066" cy="47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500" b="1" dirty="0">
                <a:solidFill>
                  <a:srgbClr val="FF0000"/>
                </a:solidFill>
                <a:latin typeface="Times New Roman" charset="0"/>
              </a:rPr>
              <a:t>Zoom sur la région centrale d’un nuage en effondrement</a:t>
            </a:r>
            <a:endParaRPr lang="fr-FR" sz="2500" dirty="0">
              <a:latin typeface="Times New Roman" charset="0"/>
            </a:endParaRPr>
          </a:p>
        </p:txBody>
      </p:sp>
      <p:cxnSp>
        <p:nvCxnSpPr>
          <p:cNvPr id="56328" name="Connecteur droit avec flèche 13"/>
          <p:cNvCxnSpPr>
            <a:cxnSpLocks noChangeShapeType="1"/>
          </p:cNvCxnSpPr>
          <p:nvPr/>
        </p:nvCxnSpPr>
        <p:spPr bwMode="auto">
          <a:xfrm rot="16200000" flipV="1">
            <a:off x="3886200" y="4923657"/>
            <a:ext cx="1982788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9" name="ZoneTexte 15"/>
          <p:cNvSpPr txBox="1">
            <a:spLocks noChangeArrowheads="1"/>
          </p:cNvSpPr>
          <p:nvPr/>
        </p:nvSpPr>
        <p:spPr bwMode="auto">
          <a:xfrm>
            <a:off x="4897176" y="5661248"/>
            <a:ext cx="754944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Times New Roman" charset="0"/>
              </a:rPr>
              <a:t>B, </a:t>
            </a:r>
            <a:r>
              <a:rPr lang="en-GB" dirty="0">
                <a:solidFill>
                  <a:srgbClr val="FF0000"/>
                </a:solidFill>
                <a:latin typeface="Symbol" charset="0"/>
                <a:cs typeface="Symbol" charset="0"/>
              </a:rPr>
              <a:t>w</a:t>
            </a:r>
          </a:p>
        </p:txBody>
      </p:sp>
      <p:sp>
        <p:nvSpPr>
          <p:cNvPr id="56330" name="Ellipse 16"/>
          <p:cNvSpPr>
            <a:spLocks noChangeArrowheads="1"/>
          </p:cNvSpPr>
          <p:nvPr/>
        </p:nvSpPr>
        <p:spPr bwMode="auto">
          <a:xfrm>
            <a:off x="4648200" y="2971800"/>
            <a:ext cx="381000" cy="381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56331" name="Ellipse 17"/>
          <p:cNvSpPr>
            <a:spLocks noChangeArrowheads="1"/>
          </p:cNvSpPr>
          <p:nvPr/>
        </p:nvSpPr>
        <p:spPr bwMode="auto">
          <a:xfrm>
            <a:off x="4800600" y="3124200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56332" name="ZoneTexte 18"/>
          <p:cNvSpPr txBox="1">
            <a:spLocks noChangeArrowheads="1"/>
          </p:cNvSpPr>
          <p:nvPr/>
        </p:nvSpPr>
        <p:spPr bwMode="auto">
          <a:xfrm>
            <a:off x="5029201" y="3124201"/>
            <a:ext cx="754944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FF0000"/>
                </a:solidFill>
                <a:latin typeface="Times New Roman" charset="0"/>
              </a:rPr>
              <a:t>B, </a:t>
            </a:r>
            <a:r>
              <a:rPr lang="en-GB">
                <a:solidFill>
                  <a:srgbClr val="FF0000"/>
                </a:solidFill>
                <a:latin typeface="Symbol" charset="0"/>
                <a:cs typeface="Symbol" charset="0"/>
              </a:rPr>
              <a:t>w</a:t>
            </a:r>
          </a:p>
        </p:txBody>
      </p:sp>
      <p:pic>
        <p:nvPicPr>
          <p:cNvPr id="6" name="coeur_mag_xy_0.0200_0004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0173" y="1077323"/>
            <a:ext cx="2885763" cy="2638045"/>
          </a:xfrm>
          <a:prstGeom prst="rect">
            <a:avLst/>
          </a:prstGeom>
        </p:spPr>
      </p:pic>
      <p:pic>
        <p:nvPicPr>
          <p:cNvPr id="7" name="coeur_mag_xz_0.0200_0004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173" y="3717032"/>
            <a:ext cx="2885763" cy="2638044"/>
          </a:xfrm>
          <a:prstGeom prst="rect">
            <a:avLst/>
          </a:prstGeom>
        </p:spPr>
      </p:pic>
      <p:pic>
        <p:nvPicPr>
          <p:cNvPr id="8" name="coeur_mag_xy_0.0200_0003.mpe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52188" y="1059661"/>
            <a:ext cx="2905085" cy="2655708"/>
          </a:xfrm>
          <a:prstGeom prst="rect">
            <a:avLst/>
          </a:prstGeom>
        </p:spPr>
      </p:pic>
      <p:pic>
        <p:nvPicPr>
          <p:cNvPr id="3" name="coeur_mag_xz_0.0200_0003.mpe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63730" y="3717032"/>
            <a:ext cx="2932451" cy="26804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4F0E88F-121C-2344-A50D-A232B3394AFD}"/>
              </a:ext>
            </a:extLst>
          </p:cNvPr>
          <p:cNvSpPr txBox="1"/>
          <p:nvPr/>
        </p:nvSpPr>
        <p:spPr>
          <a:xfrm>
            <a:off x="1858480" y="642371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Rotation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9A317000-F7D7-4F45-A582-5FD3B77A749B}"/>
              </a:ext>
            </a:extLst>
          </p:cNvPr>
          <p:cNvSpPr txBox="1"/>
          <p:nvPr/>
        </p:nvSpPr>
        <p:spPr>
          <a:xfrm>
            <a:off x="5507584" y="6453336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Rotation et champ magnétique </a:t>
            </a:r>
          </a:p>
        </p:txBody>
      </p:sp>
    </p:spTree>
    <p:extLst>
      <p:ext uri="{BB962C8B-B14F-4D97-AF65-F5344CB8AC3E}">
        <p14:creationId xmlns:p14="http://schemas.microsoft.com/office/powerpoint/2010/main" val="16041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 descr="field_line_mar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6" y="1011999"/>
            <a:ext cx="7596878" cy="59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79573" y="127485"/>
            <a:ext cx="9258479" cy="69930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Les lignes de champ magnétique ont été fortement comprimées et enroulées. Le moment cinétique est transporté.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8360414" y="1207971"/>
            <a:ext cx="65317" cy="2155704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60414" y="4408865"/>
            <a:ext cx="0" cy="2148098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344932" y="3020044"/>
            <a:ext cx="1763572" cy="1561084"/>
          </a:xfrm>
          <a:prstGeom prst="rect">
            <a:avLst/>
          </a:prstGeom>
          <a:solidFill>
            <a:srgbClr val="FFFFFF"/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/>
              <a:t>Flux de masse et de moment </a:t>
            </a:r>
            <a:r>
              <a:rPr lang="en-US" dirty="0" err="1"/>
              <a:t>cinétique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658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1" descr="simus_obs_vs_m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" b="4839"/>
          <a:stretch>
            <a:fillRect/>
          </a:stretch>
        </p:blipFill>
        <p:spPr bwMode="auto">
          <a:xfrm>
            <a:off x="4019550" y="909279"/>
            <a:ext cx="5124450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9"/>
          <p:cNvSpPr>
            <a:spLocks noChangeArrowheads="1"/>
          </p:cNvSpPr>
          <p:nvPr/>
        </p:nvSpPr>
        <p:spPr bwMode="auto">
          <a:xfrm>
            <a:off x="5791200" y="2971800"/>
            <a:ext cx="979488" cy="3857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430" tIns="45715" rIns="91430" bIns="45715">
            <a:spAutoFit/>
          </a:bodyPr>
          <a:lstStyle/>
          <a:p>
            <a:r>
              <a:rPr lang="fr-FR" sz="1900" b="1" dirty="0">
                <a:solidFill>
                  <a:schemeClr val="accent1"/>
                </a:solidFill>
              </a:rPr>
              <a:t>Taurus</a:t>
            </a:r>
          </a:p>
        </p:txBody>
      </p:sp>
      <p:sp>
        <p:nvSpPr>
          <p:cNvPr id="62469" name="Rectangle 10"/>
          <p:cNvSpPr>
            <a:spLocks noChangeArrowheads="1"/>
          </p:cNvSpPr>
          <p:nvPr/>
        </p:nvSpPr>
        <p:spPr bwMode="auto">
          <a:xfrm>
            <a:off x="7486650" y="2971800"/>
            <a:ext cx="1133475" cy="3857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430" tIns="45715" rIns="91430" bIns="45715">
            <a:spAutoFit/>
          </a:bodyPr>
          <a:lstStyle/>
          <a:p>
            <a:r>
              <a:rPr lang="fr-FR" sz="1900" b="1" dirty="0" err="1">
                <a:solidFill>
                  <a:schemeClr val="accent1"/>
                </a:solidFill>
              </a:rPr>
              <a:t>Perseus</a:t>
            </a:r>
            <a:endParaRPr lang="fr-FR" sz="1900" b="1" dirty="0">
              <a:solidFill>
                <a:schemeClr val="accent1"/>
              </a:solidFill>
            </a:endParaRPr>
          </a:p>
        </p:txBody>
      </p:sp>
      <p:sp>
        <p:nvSpPr>
          <p:cNvPr id="62470" name="Rectangle 12"/>
          <p:cNvSpPr>
            <a:spLocks noChangeArrowheads="1"/>
          </p:cNvSpPr>
          <p:nvPr/>
        </p:nvSpPr>
        <p:spPr bwMode="auto">
          <a:xfrm>
            <a:off x="1774825" y="3881887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62472" name="Rectangle 14"/>
          <p:cNvSpPr>
            <a:spLocks noChangeArrowheads="1"/>
          </p:cNvSpPr>
          <p:nvPr/>
        </p:nvSpPr>
        <p:spPr bwMode="auto">
          <a:xfrm>
            <a:off x="4057815" y="6479187"/>
            <a:ext cx="1971519" cy="34448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91430" tIns="45715" rIns="91430" bIns="45715">
            <a:spAutoFit/>
          </a:bodyPr>
          <a:lstStyle/>
          <a:p>
            <a:r>
              <a:rPr lang="fr-FR" sz="1600" dirty="0">
                <a:solidFill>
                  <a:srgbClr val="3366FF"/>
                </a:solidFill>
                <a:latin typeface="Helvetica" charset="0"/>
              </a:rPr>
              <a:t>Maury et al. 2010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C9D5197-3BE5-D348-8384-00EF32850D74}"/>
              </a:ext>
            </a:extLst>
          </p:cNvPr>
          <p:cNvSpPr txBox="1"/>
          <p:nvPr/>
        </p:nvSpPr>
        <p:spPr>
          <a:xfrm>
            <a:off x="107504" y="116632"/>
            <a:ext cx="8995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Comparaison entre des simulations numériques et des observations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48D72B-94BA-F446-ACB3-8E2477FF8EE2}"/>
              </a:ext>
            </a:extLst>
          </p:cNvPr>
          <p:cNvSpPr txBox="1"/>
          <p:nvPr/>
        </p:nvSpPr>
        <p:spPr>
          <a:xfrm>
            <a:off x="323528" y="1268760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Observations du centre de 2 cœurs </a:t>
            </a:r>
            <a:r>
              <a:rPr lang="fr-FR" dirty="0" err="1">
                <a:solidFill>
                  <a:schemeClr val="bg2"/>
                </a:solidFill>
              </a:rPr>
              <a:t>prestellaires</a:t>
            </a:r>
            <a:r>
              <a:rPr lang="fr-FR" dirty="0">
                <a:solidFill>
                  <a:schemeClr val="bg2"/>
                </a:solidFill>
              </a:rPr>
              <a:t> réalisées avec l’interféromètre du plateau de Bure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A3CBA26-2EC1-5E42-8E3E-400485CA6C3A}"/>
              </a:ext>
            </a:extLst>
          </p:cNvPr>
          <p:cNvSpPr txBox="1"/>
          <p:nvPr/>
        </p:nvSpPr>
        <p:spPr>
          <a:xfrm>
            <a:off x="107504" y="3573016"/>
            <a:ext cx="3912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Simulation hydrodynamique (B=0)</a:t>
            </a:r>
          </a:p>
          <a:p>
            <a:r>
              <a:rPr lang="fr-FR" dirty="0">
                <a:solidFill>
                  <a:schemeClr val="bg2"/>
                </a:solidFill>
              </a:rPr>
              <a:t>et les observations synthétiques correspondantes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490D713-02C8-774E-A526-ADCDCDDCEBFE}"/>
              </a:ext>
            </a:extLst>
          </p:cNvPr>
          <p:cNvSpPr txBox="1"/>
          <p:nvPr/>
        </p:nvSpPr>
        <p:spPr>
          <a:xfrm>
            <a:off x="107504" y="5077633"/>
            <a:ext cx="3912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Simulation </a:t>
            </a:r>
          </a:p>
          <a:p>
            <a:r>
              <a:rPr lang="fr-FR" dirty="0" err="1">
                <a:solidFill>
                  <a:schemeClr val="bg2"/>
                </a:solidFill>
              </a:rPr>
              <a:t>magnéto-hydrodynamique</a:t>
            </a:r>
            <a:r>
              <a:rPr lang="fr-FR" dirty="0">
                <a:solidFill>
                  <a:schemeClr val="bg2"/>
                </a:solidFill>
              </a:rPr>
              <a:t>  </a:t>
            </a:r>
          </a:p>
          <a:p>
            <a:r>
              <a:rPr lang="fr-FR" dirty="0">
                <a:solidFill>
                  <a:schemeClr val="bg2"/>
                </a:solidFill>
              </a:rPr>
              <a:t>et les observations synthétiques correspondantes</a:t>
            </a:r>
          </a:p>
        </p:txBody>
      </p:sp>
    </p:spTree>
    <p:extLst>
      <p:ext uri="{BB962C8B-B14F-4D97-AF65-F5344CB8AC3E}">
        <p14:creationId xmlns:p14="http://schemas.microsoft.com/office/powerpoint/2010/main" val="1833295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553077-E2E5-194C-84BE-3A901AA49B02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FDBBC55-844B-C94B-A25F-E8488273B776}"/>
              </a:ext>
            </a:extLst>
          </p:cNvPr>
          <p:cNvSpPr txBox="1"/>
          <p:nvPr/>
        </p:nvSpPr>
        <p:spPr>
          <a:xfrm>
            <a:off x="35496" y="1124744"/>
            <a:ext cx="91304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Le moment cinétique :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</a:t>
            </a:r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-quelques principes généraux</a:t>
            </a:r>
          </a:p>
          <a:p>
            <a:endParaRPr lang="fr-FR" sz="24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	-une conséquence astrophysique majeure</a:t>
            </a:r>
          </a:p>
          <a:p>
            <a:endParaRPr lang="fr-FR" sz="24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	-la formation des disques d’accrétion : un peu de théorie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-l’évolution des disques d’accrétion : un problème non-résolu</a:t>
            </a:r>
          </a:p>
        </p:txBody>
      </p:sp>
    </p:spTree>
    <p:extLst>
      <p:ext uri="{BB962C8B-B14F-4D97-AF65-F5344CB8AC3E}">
        <p14:creationId xmlns:p14="http://schemas.microsoft.com/office/powerpoint/2010/main" val="423948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0A6266-61D8-1448-B3B1-EB7FAD958B10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FDBBC55-844B-C94B-A25F-E8488273B776}"/>
              </a:ext>
            </a:extLst>
          </p:cNvPr>
          <p:cNvSpPr txBox="1"/>
          <p:nvPr/>
        </p:nvSpPr>
        <p:spPr>
          <a:xfrm>
            <a:off x="35496" y="1124744"/>
            <a:ext cx="91304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Le moment cinétique :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-quelques principes généraux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</a:t>
            </a:r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-une conséquence astrophysique majeure</a:t>
            </a:r>
          </a:p>
          <a:p>
            <a:endParaRPr lang="fr-FR" sz="24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	-la formation des disques d’accrétion : un peu de théorie</a:t>
            </a:r>
          </a:p>
          <a:p>
            <a:endParaRPr lang="fr-FR" sz="24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	-l’évolution des disques d’accrétion : un problème non-résolu</a:t>
            </a:r>
          </a:p>
        </p:txBody>
      </p:sp>
    </p:spTree>
    <p:extLst>
      <p:ext uri="{BB962C8B-B14F-4D97-AF65-F5344CB8AC3E}">
        <p14:creationId xmlns:p14="http://schemas.microsoft.com/office/powerpoint/2010/main" val="870746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400" b="1" dirty="0">
                <a:solidFill>
                  <a:srgbClr val="FF0000"/>
                </a:solidFill>
              </a:rPr>
              <a:t>Caractéristiques des disques protoplanétaires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0036"/>
            <a:ext cx="3168352" cy="319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691680" y="5039704"/>
            <a:ext cx="7848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Times" charset="0"/>
              <a:buChar char="•"/>
            </a:pPr>
            <a:r>
              <a:rPr lang="fr-FR" sz="2800" b="1" dirty="0">
                <a:solidFill>
                  <a:schemeClr val="bg2"/>
                </a:solidFill>
              </a:rPr>
              <a:t> </a:t>
            </a:r>
            <a:r>
              <a:rPr lang="fr-FR" sz="2400" dirty="0">
                <a:solidFill>
                  <a:schemeClr val="bg2"/>
                </a:solidFill>
              </a:rPr>
              <a:t>taille : R</a:t>
            </a:r>
            <a:r>
              <a:rPr lang="fr-FR" sz="2400" baseline="-25000" dirty="0">
                <a:solidFill>
                  <a:schemeClr val="bg2"/>
                </a:solidFill>
              </a:rPr>
              <a:t>d</a:t>
            </a:r>
            <a:r>
              <a:rPr lang="fr-FR" sz="2400" dirty="0">
                <a:solidFill>
                  <a:schemeClr val="bg2"/>
                </a:solidFill>
              </a:rPr>
              <a:t>~100-500 AU </a:t>
            </a:r>
          </a:p>
          <a:p>
            <a:pPr>
              <a:buFont typeface="Times" charset="0"/>
              <a:buChar char="•"/>
            </a:pPr>
            <a:r>
              <a:rPr lang="fr-FR" sz="2400" dirty="0">
                <a:solidFill>
                  <a:schemeClr val="bg2"/>
                </a:solidFill>
              </a:rPr>
              <a:t> masse : M</a:t>
            </a:r>
            <a:r>
              <a:rPr lang="fr-FR" sz="2400" baseline="-25000" dirty="0">
                <a:solidFill>
                  <a:schemeClr val="bg2"/>
                </a:solidFill>
              </a:rPr>
              <a:t>d</a:t>
            </a:r>
            <a:r>
              <a:rPr lang="fr-FR" sz="2400" dirty="0">
                <a:solidFill>
                  <a:schemeClr val="bg2"/>
                </a:solidFill>
              </a:rPr>
              <a:t> ~10</a:t>
            </a:r>
            <a:r>
              <a:rPr lang="fr-FR" sz="2400" baseline="30000" dirty="0">
                <a:solidFill>
                  <a:schemeClr val="bg2"/>
                </a:solidFill>
              </a:rPr>
              <a:t>-2</a:t>
            </a:r>
            <a:r>
              <a:rPr lang="fr-FR" sz="2400" dirty="0">
                <a:solidFill>
                  <a:schemeClr val="bg2"/>
                </a:solidFill>
              </a:rPr>
              <a:t> </a:t>
            </a:r>
            <a:r>
              <a:rPr lang="fr-FR" sz="2400" dirty="0" err="1">
                <a:solidFill>
                  <a:schemeClr val="bg2"/>
                </a:solidFill>
              </a:rPr>
              <a:t>M</a:t>
            </a:r>
            <a:r>
              <a:rPr lang="fr-FR" sz="2400" baseline="-25000" dirty="0" err="1">
                <a:solidFill>
                  <a:schemeClr val="bg2"/>
                </a:solidFill>
              </a:rPr>
              <a:t>sol</a:t>
            </a:r>
            <a:r>
              <a:rPr lang="fr-FR" sz="2400" dirty="0">
                <a:solidFill>
                  <a:schemeClr val="bg2"/>
                </a:solidFill>
              </a:rPr>
              <a:t> </a:t>
            </a:r>
          </a:p>
          <a:p>
            <a:pPr>
              <a:buFont typeface="Times" charset="0"/>
              <a:buChar char="•"/>
            </a:pPr>
            <a:r>
              <a:rPr lang="fr-FR" sz="2400" dirty="0">
                <a:solidFill>
                  <a:schemeClr val="bg2"/>
                </a:solidFill>
              </a:rPr>
              <a:t> durée de vie : </a:t>
            </a:r>
            <a:r>
              <a:rPr lang="fr-FR" sz="2400" dirty="0">
                <a:solidFill>
                  <a:schemeClr val="bg2"/>
                </a:solidFill>
                <a:sym typeface="Symbol" charset="0"/>
              </a:rPr>
              <a:t></a:t>
            </a:r>
            <a:r>
              <a:rPr lang="fr-FR" sz="2400" baseline="-25000" dirty="0">
                <a:solidFill>
                  <a:schemeClr val="bg2"/>
                </a:solidFill>
                <a:sym typeface="Symbol" charset="0"/>
              </a:rPr>
              <a:t>d</a:t>
            </a:r>
            <a:r>
              <a:rPr lang="fr-FR" sz="2400" dirty="0">
                <a:solidFill>
                  <a:schemeClr val="bg2"/>
                </a:solidFill>
              </a:rPr>
              <a:t> ~10</a:t>
            </a:r>
            <a:r>
              <a:rPr lang="fr-FR" sz="2400" baseline="30000" dirty="0">
                <a:solidFill>
                  <a:schemeClr val="bg2"/>
                </a:solidFill>
              </a:rPr>
              <a:t>-6-7</a:t>
            </a:r>
            <a:r>
              <a:rPr lang="fr-FR" sz="2400" dirty="0">
                <a:solidFill>
                  <a:schemeClr val="bg2"/>
                </a:solidFill>
              </a:rPr>
              <a:t> </a:t>
            </a:r>
            <a:r>
              <a:rPr lang="fr-FR" sz="2400" dirty="0" err="1">
                <a:solidFill>
                  <a:schemeClr val="bg2"/>
                </a:solidFill>
              </a:rPr>
              <a:t>yr</a:t>
            </a:r>
            <a:endParaRPr lang="fr-FR" sz="2400" dirty="0">
              <a:solidFill>
                <a:schemeClr val="bg2"/>
              </a:solidFill>
            </a:endParaRPr>
          </a:p>
          <a:p>
            <a:pPr>
              <a:buFont typeface="Times" charset="0"/>
              <a:buChar char="•"/>
            </a:pPr>
            <a:r>
              <a:rPr lang="fr-FR" sz="2400" dirty="0">
                <a:solidFill>
                  <a:schemeClr val="bg2"/>
                </a:solidFill>
              </a:rPr>
              <a:t> taux d’accrétion : </a:t>
            </a:r>
            <a:r>
              <a:rPr lang="fr-FR" sz="2400" dirty="0" err="1">
                <a:solidFill>
                  <a:schemeClr val="bg2"/>
                </a:solidFill>
              </a:rPr>
              <a:t>M</a:t>
            </a:r>
            <a:r>
              <a:rPr lang="fr-FR" sz="2400" baseline="-25000" dirty="0" err="1">
                <a:solidFill>
                  <a:schemeClr val="bg2"/>
                </a:solidFill>
              </a:rPr>
              <a:t>acc</a:t>
            </a:r>
            <a:r>
              <a:rPr lang="fr-FR" sz="2400" dirty="0">
                <a:solidFill>
                  <a:schemeClr val="bg2"/>
                </a:solidFill>
              </a:rPr>
              <a:t> ~10</a:t>
            </a:r>
            <a:r>
              <a:rPr lang="fr-FR" sz="2400" baseline="30000" dirty="0">
                <a:solidFill>
                  <a:schemeClr val="bg2"/>
                </a:solidFill>
              </a:rPr>
              <a:t>-7-8</a:t>
            </a:r>
            <a:r>
              <a:rPr lang="fr-FR" sz="2400" dirty="0">
                <a:solidFill>
                  <a:schemeClr val="bg2"/>
                </a:solidFill>
              </a:rPr>
              <a:t> M</a:t>
            </a:r>
            <a:r>
              <a:rPr lang="fr-FR" sz="2400" baseline="-25000" dirty="0">
                <a:solidFill>
                  <a:schemeClr val="bg2"/>
                </a:solidFill>
              </a:rPr>
              <a:t>sol</a:t>
            </a:r>
            <a:r>
              <a:rPr lang="fr-FR" sz="2400" dirty="0">
                <a:solidFill>
                  <a:schemeClr val="bg2"/>
                </a:solidFill>
              </a:rPr>
              <a:t>.yr</a:t>
            </a:r>
            <a:r>
              <a:rPr lang="fr-FR" sz="2400" baseline="30000" dirty="0">
                <a:solidFill>
                  <a:schemeClr val="bg2"/>
                </a:solidFill>
              </a:rPr>
              <a:t>-1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1CD482B-4B8E-5449-B491-49AF32A37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052736"/>
            <a:ext cx="3816424" cy="35557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58A63C9-05C2-3942-9FFF-0F3879853BEF}"/>
              </a:ext>
            </a:extLst>
          </p:cNvPr>
          <p:cNvSpPr txBox="1"/>
          <p:nvPr/>
        </p:nvSpPr>
        <p:spPr>
          <a:xfrm>
            <a:off x="7418960" y="4469050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Haisch+2001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049525F-A4B1-E448-9831-9738E3094462}"/>
              </a:ext>
            </a:extLst>
          </p:cNvPr>
          <p:cNvSpPr txBox="1"/>
          <p:nvPr/>
        </p:nvSpPr>
        <p:spPr>
          <a:xfrm>
            <a:off x="5364088" y="764704"/>
            <a:ext cx="3868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Nombre de disques – âge de l’étoile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95536" y="2420888"/>
            <a:ext cx="5760640" cy="4248472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8915" name="ZoneTexte 1"/>
          <p:cNvSpPr txBox="1">
            <a:spLocks noChangeArrowheads="1"/>
          </p:cNvSpPr>
          <p:nvPr/>
        </p:nvSpPr>
        <p:spPr bwMode="auto">
          <a:xfrm>
            <a:off x="2267744" y="223838"/>
            <a:ext cx="5569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FF0000"/>
                </a:solidFill>
                <a:latin typeface="Calibri" charset="0"/>
              </a:rPr>
              <a:t>Pourquoi “perdre” du moment cinétique ?</a:t>
            </a:r>
          </a:p>
        </p:txBody>
      </p:sp>
      <p:sp>
        <p:nvSpPr>
          <p:cNvPr id="38916" name="ZoneTexte 2"/>
          <p:cNvSpPr txBox="1">
            <a:spLocks noChangeArrowheads="1"/>
          </p:cNvSpPr>
          <p:nvPr/>
        </p:nvSpPr>
        <p:spPr bwMode="auto">
          <a:xfrm>
            <a:off x="331788" y="996950"/>
            <a:ext cx="88122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chemeClr val="bg2"/>
                </a:solidFill>
              </a:rPr>
              <a:t>Est-il énergétiquement favorable pour un système de transporter son moment vers l’extérieure?</a:t>
            </a:r>
          </a:p>
          <a:p>
            <a:pPr eaLnBrk="1" hangingPunct="1"/>
            <a:endParaRPr lang="fr-FR" sz="1800" dirty="0">
              <a:solidFill>
                <a:schemeClr val="bg2"/>
              </a:solidFill>
            </a:endParaRPr>
          </a:p>
          <a:p>
            <a:pPr eaLnBrk="1" hangingPunct="1"/>
            <a:r>
              <a:rPr lang="fr-FR" sz="1800" dirty="0">
                <a:solidFill>
                  <a:schemeClr val="bg2"/>
                </a:solidFill>
              </a:rPr>
              <a:t>Considérons un système élémentaire constitué de 2 anneaux de masses</a:t>
            </a:r>
          </a:p>
          <a:p>
            <a:pPr eaLnBrk="1" hangingPunct="1"/>
            <a:r>
              <a:rPr lang="fr-FR" sz="1800" dirty="0">
                <a:solidFill>
                  <a:schemeClr val="bg2"/>
                </a:solidFill>
              </a:rPr>
              <a:t>m</a:t>
            </a:r>
            <a:r>
              <a:rPr lang="fr-FR" sz="1800" baseline="-25000" dirty="0">
                <a:solidFill>
                  <a:schemeClr val="bg2"/>
                </a:solidFill>
              </a:rPr>
              <a:t>1</a:t>
            </a:r>
            <a:r>
              <a:rPr lang="fr-FR" sz="1800" dirty="0">
                <a:solidFill>
                  <a:schemeClr val="bg2"/>
                </a:solidFill>
              </a:rPr>
              <a:t> et m</a:t>
            </a:r>
            <a:r>
              <a:rPr lang="fr-FR" sz="1800" baseline="-25000" dirty="0">
                <a:solidFill>
                  <a:schemeClr val="bg2"/>
                </a:solidFill>
              </a:rPr>
              <a:t>2</a:t>
            </a:r>
            <a:r>
              <a:rPr lang="fr-FR" sz="1800" dirty="0">
                <a:solidFill>
                  <a:schemeClr val="bg2"/>
                </a:solidFill>
              </a:rPr>
              <a:t>  possédant un moment cinétique spécifique J</a:t>
            </a:r>
            <a:r>
              <a:rPr lang="fr-FR" sz="1800" baseline="-25000" dirty="0">
                <a:solidFill>
                  <a:schemeClr val="bg2"/>
                </a:solidFill>
              </a:rPr>
              <a:t>1</a:t>
            </a:r>
            <a:r>
              <a:rPr lang="fr-FR" sz="1800" dirty="0">
                <a:solidFill>
                  <a:schemeClr val="bg2"/>
                </a:solidFill>
              </a:rPr>
              <a:t> et J</a:t>
            </a:r>
            <a:r>
              <a:rPr lang="fr-FR" sz="1800" baseline="-25000" dirty="0">
                <a:solidFill>
                  <a:schemeClr val="bg2"/>
                </a:solidFill>
              </a:rPr>
              <a:t>2</a:t>
            </a:r>
            <a:r>
              <a:rPr lang="fr-FR" sz="1800" dirty="0">
                <a:solidFill>
                  <a:schemeClr val="bg2"/>
                </a:solidFill>
              </a:rPr>
              <a:t>.</a:t>
            </a: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844919"/>
              </p:ext>
            </p:extLst>
          </p:nvPr>
        </p:nvGraphicFramePr>
        <p:xfrm>
          <a:off x="603250" y="2501900"/>
          <a:ext cx="5424488" cy="408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18" name="Equation" r:id="rId4" imgW="3086100" imgH="2324100" progId="Equation.3">
                  <p:embed/>
                </p:oleObj>
              </mc:Choice>
              <mc:Fallback>
                <p:oleObj name="Equation" r:id="rId4" imgW="3086100" imgH="2324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501900"/>
                        <a:ext cx="5424488" cy="408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lipse 5"/>
          <p:cNvSpPr/>
          <p:nvPr/>
        </p:nvSpPr>
        <p:spPr>
          <a:xfrm>
            <a:off x="6732240" y="4217988"/>
            <a:ext cx="1195660" cy="122713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Ellipse 6"/>
          <p:cNvSpPr/>
          <p:nvPr/>
        </p:nvSpPr>
        <p:spPr>
          <a:xfrm>
            <a:off x="6246812" y="3748088"/>
            <a:ext cx="2141611" cy="214788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Ellipse 7"/>
          <p:cNvSpPr/>
          <p:nvPr/>
        </p:nvSpPr>
        <p:spPr>
          <a:xfrm>
            <a:off x="7236296" y="4725144"/>
            <a:ext cx="152400" cy="1524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8920" name="ZoneTexte 8"/>
          <p:cNvSpPr txBox="1">
            <a:spLocks noChangeArrowheads="1"/>
          </p:cNvSpPr>
          <p:nvPr/>
        </p:nvSpPr>
        <p:spPr bwMode="auto">
          <a:xfrm>
            <a:off x="7685088" y="3454400"/>
            <a:ext cx="51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b="1">
                <a:solidFill>
                  <a:srgbClr val="FF0000"/>
                </a:solidFill>
              </a:rPr>
              <a:t>J</a:t>
            </a:r>
            <a:r>
              <a:rPr lang="en-GB" sz="28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921" name="ZoneTexte 9"/>
          <p:cNvSpPr txBox="1">
            <a:spLocks noChangeArrowheads="1"/>
          </p:cNvSpPr>
          <p:nvPr/>
        </p:nvSpPr>
        <p:spPr bwMode="auto">
          <a:xfrm>
            <a:off x="6835775" y="3743325"/>
            <a:ext cx="517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bg2"/>
                </a:solidFill>
              </a:rPr>
              <a:t>J</a:t>
            </a:r>
            <a:r>
              <a:rPr lang="en-GB" sz="2800" b="1" baseline="-25000" dirty="0">
                <a:solidFill>
                  <a:schemeClr val="bg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91312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827584" y="1628800"/>
            <a:ext cx="7848872" cy="3168352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528763" y="1679575"/>
          <a:ext cx="6207125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843" name="Equation" r:id="rId4" imgW="3530600" imgH="1689100" progId="Equation.3">
                  <p:embed/>
                </p:oleObj>
              </mc:Choice>
              <mc:Fallback>
                <p:oleObj name="Equation" r:id="rId4" imgW="3530600" imgH="168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1679575"/>
                        <a:ext cx="6207125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ZoneTexte 4"/>
          <p:cNvSpPr txBox="1">
            <a:spLocks noChangeArrowheads="1"/>
          </p:cNvSpPr>
          <p:nvPr/>
        </p:nvSpPr>
        <p:spPr bwMode="auto">
          <a:xfrm>
            <a:off x="971550" y="5503863"/>
            <a:ext cx="7704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chemeClr val="bg2"/>
                </a:solidFill>
              </a:rPr>
              <a:t>Il est donc naturel pour un système que la masse se concentre à condition de pouvoir transporter le moment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3E805BE-00FD-944D-AD81-58804188C78F}"/>
              </a:ext>
            </a:extLst>
          </p:cNvPr>
          <p:cNvSpPr txBox="1"/>
          <p:nvPr/>
        </p:nvSpPr>
        <p:spPr>
          <a:xfrm>
            <a:off x="395536" y="404664"/>
            <a:ext cx="843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Comment l’énergie totale varie quand la masse est transférée ?</a:t>
            </a:r>
          </a:p>
        </p:txBody>
      </p:sp>
    </p:spTree>
    <p:extLst>
      <p:ext uri="{BB962C8B-B14F-4D97-AF65-F5344CB8AC3E}">
        <p14:creationId xmlns:p14="http://schemas.microsoft.com/office/powerpoint/2010/main" val="1517263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67544" y="908720"/>
            <a:ext cx="8280920" cy="3672408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1550988" y="1381125"/>
          <a:ext cx="6162675" cy="294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67" name="Equation" r:id="rId4" imgW="3505200" imgH="1676400" progId="Equation.3">
                  <p:embed/>
                </p:oleObj>
              </mc:Choice>
              <mc:Fallback>
                <p:oleObj name="Equation" r:id="rId4" imgW="3505200" imgH="167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988" y="1381125"/>
                        <a:ext cx="6162675" cy="294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1547664" y="5589240"/>
            <a:ext cx="6333901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dirty="0">
                <a:solidFill>
                  <a:srgbClr val="FF0000"/>
                </a:solidFill>
              </a:rPr>
              <a:t>La conclusion générale est donc que la masse tend à se </a:t>
            </a:r>
          </a:p>
          <a:p>
            <a:pPr eaLnBrk="1" hangingPunct="1"/>
            <a:r>
              <a:rPr lang="fr-FR" sz="1800" b="1" dirty="0">
                <a:solidFill>
                  <a:srgbClr val="FF0000"/>
                </a:solidFill>
              </a:rPr>
              <a:t>concentrer alors que le moment tend à être expulsé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630BDE4-0294-A246-A33B-0E31EA850288}"/>
              </a:ext>
            </a:extLst>
          </p:cNvPr>
          <p:cNvSpPr txBox="1"/>
          <p:nvPr/>
        </p:nvSpPr>
        <p:spPr>
          <a:xfrm>
            <a:off x="395536" y="404664"/>
            <a:ext cx="8584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Comment l’énergie totale varie quand la moment est transféré ?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xmlns="" id="{98998FFB-37A9-BD45-B7AF-B3C7C065A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4653136"/>
            <a:ext cx="7704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chemeClr val="bg2"/>
                </a:solidFill>
              </a:rPr>
              <a:t>Il est donc naturel pour un système que le moment cinétique  soit expulsé à condition de pouvoir transporter le moment</a:t>
            </a:r>
          </a:p>
        </p:txBody>
      </p:sp>
    </p:spTree>
    <p:extLst>
      <p:ext uri="{BB962C8B-B14F-4D97-AF65-F5344CB8AC3E}">
        <p14:creationId xmlns:p14="http://schemas.microsoft.com/office/powerpoint/2010/main" val="235221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0000"/>
                </a:solidFill>
              </a:rPr>
              <a:t>Ordres de grandeur</a:t>
            </a: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755576" y="1124744"/>
            <a:ext cx="51739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00" b="1" dirty="0">
                <a:solidFill>
                  <a:schemeClr val="bg2"/>
                </a:solidFill>
              </a:rPr>
              <a:t> Densité typique du disque (@1 AU) :</a:t>
            </a:r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741040" y="2929136"/>
            <a:ext cx="44592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00" b="1" dirty="0">
                <a:solidFill>
                  <a:schemeClr val="bg2"/>
                </a:solidFill>
              </a:rPr>
              <a:t> Température &amp; vitesse du son :</a:t>
            </a:r>
          </a:p>
        </p:txBody>
      </p:sp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817240" y="4605536"/>
            <a:ext cx="4586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00" b="1" dirty="0">
                <a:solidFill>
                  <a:schemeClr val="bg2"/>
                </a:solidFill>
              </a:rPr>
              <a:t> libre parcours moyen (@1 AU) :</a:t>
            </a:r>
          </a:p>
        </p:txBody>
      </p:sp>
      <p:graphicFrame>
        <p:nvGraphicFramePr>
          <p:cNvPr id="2869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865293"/>
              </p:ext>
            </p:extLst>
          </p:nvPr>
        </p:nvGraphicFramePr>
        <p:xfrm>
          <a:off x="2451323" y="1700808"/>
          <a:ext cx="4352925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34" name="Équation" r:id="rId4" imgW="2667000" imgH="469900" progId="Equation.3">
                  <p:embed/>
                </p:oleObj>
              </mc:Choice>
              <mc:Fallback>
                <p:oleObj name="Équation" r:id="rId4" imgW="2667000" imgH="4699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323" y="1700808"/>
                        <a:ext cx="4352925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736809"/>
              </p:ext>
            </p:extLst>
          </p:nvPr>
        </p:nvGraphicFramePr>
        <p:xfrm>
          <a:off x="2341240" y="3843536"/>
          <a:ext cx="388620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35" name="Équation" r:id="rId6" imgW="2679700" imgH="469900" progId="Equation.3">
                  <p:embed/>
                </p:oleObj>
              </mc:Choice>
              <mc:Fallback>
                <p:oleObj name="Équation" r:id="rId6" imgW="2679700" imgH="4699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240" y="3843536"/>
                        <a:ext cx="3886200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241214"/>
              </p:ext>
            </p:extLst>
          </p:nvPr>
        </p:nvGraphicFramePr>
        <p:xfrm>
          <a:off x="2252340" y="3527624"/>
          <a:ext cx="375920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36" name="Équation" r:id="rId8" imgW="2146300" imgH="165100" progId="Equation.3">
                  <p:embed/>
                </p:oleObj>
              </mc:Choice>
              <mc:Fallback>
                <p:oleObj name="Équation" r:id="rId8" imgW="2146300" imgH="1651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340" y="3527624"/>
                        <a:ext cx="375920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526"/>
              </p:ext>
            </p:extLst>
          </p:nvPr>
        </p:nvGraphicFramePr>
        <p:xfrm>
          <a:off x="2265040" y="5138936"/>
          <a:ext cx="424497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37" name="Équation" r:id="rId10" imgW="2324100" imgH="469900" progId="Equation.3">
                  <p:embed/>
                </p:oleObj>
              </mc:Choice>
              <mc:Fallback>
                <p:oleObj name="Équation" r:id="rId10" imgW="2324100" imgH="4699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5040" y="5138936"/>
                        <a:ext cx="424497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4" grpId="0" build="p" autoUpdateAnimBg="0"/>
      <p:bldP spid="28695" grpId="0" build="p" autoUpdateAnimBg="0"/>
      <p:bldP spid="28696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0000"/>
                </a:solidFill>
                <a:latin typeface="+mj-lt"/>
              </a:rPr>
              <a:t>Transport moléculaire</a:t>
            </a:r>
          </a:p>
        </p:txBody>
      </p:sp>
      <p:graphicFrame>
        <p:nvGraphicFramePr>
          <p:cNvPr id="447491" name="Object 3"/>
          <p:cNvGraphicFramePr>
            <a:graphicFrameLocks noChangeAspect="1"/>
          </p:cNvGraphicFramePr>
          <p:nvPr/>
        </p:nvGraphicFramePr>
        <p:xfrm>
          <a:off x="2209800" y="2209800"/>
          <a:ext cx="1090613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37" name="Équation" r:id="rId4" imgW="546100" imgH="393700" progId="Equation.3">
                  <p:embed/>
                </p:oleObj>
              </mc:Choice>
              <mc:Fallback>
                <p:oleObj name="Équation" r:id="rId4" imgW="5461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1090613" cy="7858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7492" name="Object 4"/>
          <p:cNvGraphicFramePr>
            <a:graphicFrameLocks noChangeAspect="1"/>
          </p:cNvGraphicFramePr>
          <p:nvPr/>
        </p:nvGraphicFramePr>
        <p:xfrm>
          <a:off x="4876800" y="2209800"/>
          <a:ext cx="1176338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38" name="Équation" r:id="rId6" imgW="546100" imgH="368300" progId="Equation.3">
                  <p:embed/>
                </p:oleObj>
              </mc:Choice>
              <mc:Fallback>
                <p:oleObj name="Équation" r:id="rId6" imgW="546100" imgH="368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209800"/>
                        <a:ext cx="1176338" cy="7937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7493" name="Text Box 6"/>
          <p:cNvSpPr txBox="1">
            <a:spLocks noChangeArrowheads="1"/>
          </p:cNvSpPr>
          <p:nvPr/>
        </p:nvSpPr>
        <p:spPr bwMode="auto">
          <a:xfrm>
            <a:off x="3352800" y="609600"/>
            <a:ext cx="2251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chemeClr val="bg2"/>
                </a:solidFill>
              </a:rPr>
              <a:t>Diffusion </a:t>
            </a:r>
            <a:r>
              <a:rPr lang="fr-FR" b="1" dirty="0" err="1">
                <a:solidFill>
                  <a:schemeClr val="bg2"/>
                </a:solidFill>
              </a:rPr>
              <a:t>timescale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447494" name="Text Box 7"/>
          <p:cNvSpPr txBox="1">
            <a:spLocks noChangeArrowheads="1"/>
          </p:cNvSpPr>
          <p:nvPr/>
        </p:nvSpPr>
        <p:spPr bwMode="auto">
          <a:xfrm>
            <a:off x="3733800" y="2362200"/>
            <a:ext cx="63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chemeClr val="bg2"/>
                </a:solidFill>
              </a:rPr>
              <a:t>with</a:t>
            </a:r>
          </a:p>
        </p:txBody>
      </p:sp>
      <p:sp>
        <p:nvSpPr>
          <p:cNvPr id="447495" name="Text Box 8"/>
          <p:cNvSpPr txBox="1">
            <a:spLocks noChangeArrowheads="1"/>
          </p:cNvSpPr>
          <p:nvPr/>
        </p:nvSpPr>
        <p:spPr bwMode="auto">
          <a:xfrm>
            <a:off x="3429000" y="1368425"/>
            <a:ext cx="98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800">
                <a:solidFill>
                  <a:schemeClr val="bg2"/>
                </a:solidFill>
              </a:rPr>
              <a:t>l</a:t>
            </a:r>
            <a:r>
              <a:rPr lang="fr-FR" sz="1800">
                <a:solidFill>
                  <a:schemeClr val="bg2"/>
                </a:solidFill>
                <a:sym typeface="Symbol" charset="0"/>
              </a:rPr>
              <a:t>~10</a:t>
            </a:r>
            <a:r>
              <a:rPr lang="fr-FR" sz="1800" baseline="30000">
                <a:solidFill>
                  <a:schemeClr val="bg2"/>
                </a:solidFill>
                <a:sym typeface="Symbol" charset="0"/>
              </a:rPr>
              <a:t>11</a:t>
            </a:r>
            <a:r>
              <a:rPr lang="fr-FR" sz="1800">
                <a:solidFill>
                  <a:schemeClr val="bg2"/>
                </a:solidFill>
                <a:sym typeface="Symbol" charset="0"/>
              </a:rPr>
              <a:t> m</a:t>
            </a:r>
            <a:endParaRPr lang="fr-FR" sz="1800">
              <a:solidFill>
                <a:schemeClr val="bg2"/>
              </a:solidFill>
            </a:endParaRPr>
          </a:p>
        </p:txBody>
      </p:sp>
      <p:sp>
        <p:nvSpPr>
          <p:cNvPr id="447496" name="Text Box 9"/>
          <p:cNvSpPr txBox="1">
            <a:spLocks noChangeArrowheads="1"/>
          </p:cNvSpPr>
          <p:nvPr/>
        </p:nvSpPr>
        <p:spPr bwMode="auto">
          <a:xfrm>
            <a:off x="6019800" y="1444625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800">
                <a:solidFill>
                  <a:schemeClr val="bg2"/>
                </a:solidFill>
              </a:rPr>
              <a:t>u</a:t>
            </a:r>
            <a:r>
              <a:rPr lang="fr-FR" sz="1800">
                <a:solidFill>
                  <a:schemeClr val="bg2"/>
                </a:solidFill>
                <a:sym typeface="Symbol" charset="0"/>
              </a:rPr>
              <a:t>~1 km/s</a:t>
            </a:r>
          </a:p>
        </p:txBody>
      </p:sp>
      <p:sp>
        <p:nvSpPr>
          <p:cNvPr id="447497" name="Text Box 10"/>
          <p:cNvSpPr txBox="1">
            <a:spLocks noChangeArrowheads="1"/>
          </p:cNvSpPr>
          <p:nvPr/>
        </p:nvSpPr>
        <p:spPr bwMode="auto">
          <a:xfrm>
            <a:off x="6400800" y="3041650"/>
            <a:ext cx="998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800">
                <a:solidFill>
                  <a:schemeClr val="bg2"/>
                </a:solidFill>
                <a:sym typeface="Symbol" charset="0"/>
              </a:rPr>
              <a:t>~10 cm</a:t>
            </a:r>
          </a:p>
        </p:txBody>
      </p:sp>
      <p:sp>
        <p:nvSpPr>
          <p:cNvPr id="447498" name="Line 11"/>
          <p:cNvSpPr>
            <a:spLocks noChangeShapeType="1"/>
          </p:cNvSpPr>
          <p:nvPr/>
        </p:nvSpPr>
        <p:spPr bwMode="auto">
          <a:xfrm flipH="1">
            <a:off x="3276600" y="1752600"/>
            <a:ext cx="228600" cy="3810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9" name="Line 12"/>
          <p:cNvSpPr>
            <a:spLocks noChangeShapeType="1"/>
          </p:cNvSpPr>
          <p:nvPr/>
        </p:nvSpPr>
        <p:spPr bwMode="auto">
          <a:xfrm flipH="1">
            <a:off x="5791200" y="1828800"/>
            <a:ext cx="457200" cy="5334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0" name="Line 13"/>
          <p:cNvSpPr>
            <a:spLocks noChangeShapeType="1"/>
          </p:cNvSpPr>
          <p:nvPr/>
        </p:nvSpPr>
        <p:spPr bwMode="auto">
          <a:xfrm flipH="1" flipV="1">
            <a:off x="6096000" y="2743200"/>
            <a:ext cx="304800" cy="3048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1" name="Text Box 14"/>
          <p:cNvSpPr txBox="1">
            <a:spLocks noChangeArrowheads="1"/>
          </p:cNvSpPr>
          <p:nvPr/>
        </p:nvSpPr>
        <p:spPr bwMode="auto">
          <a:xfrm>
            <a:off x="2057400" y="3810000"/>
            <a:ext cx="5186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chemeClr val="bg2"/>
                </a:solidFill>
                <a:sym typeface="Symbol" charset="0"/>
              </a:rPr>
              <a:t> ~10</a:t>
            </a:r>
            <a:r>
              <a:rPr lang="fr-FR" b="1" baseline="30000" dirty="0">
                <a:solidFill>
                  <a:schemeClr val="bg2"/>
                </a:solidFill>
                <a:sym typeface="Symbol" charset="0"/>
              </a:rPr>
              <a:t>6</a:t>
            </a:r>
            <a:r>
              <a:rPr lang="fr-FR" b="1" dirty="0">
                <a:solidFill>
                  <a:schemeClr val="bg2"/>
                </a:solidFill>
                <a:sym typeface="Symbol" charset="0"/>
              </a:rPr>
              <a:t> cm</a:t>
            </a:r>
            <a:r>
              <a:rPr lang="fr-FR" b="1" baseline="30000" dirty="0">
                <a:solidFill>
                  <a:schemeClr val="bg2"/>
                </a:solidFill>
                <a:sym typeface="Symbol" charset="0"/>
              </a:rPr>
              <a:t>2</a:t>
            </a:r>
            <a:r>
              <a:rPr lang="fr-FR" b="1" dirty="0">
                <a:solidFill>
                  <a:schemeClr val="bg2"/>
                </a:solidFill>
                <a:sym typeface="Symbol" charset="0"/>
              </a:rPr>
              <a:t>/s et </a:t>
            </a:r>
            <a:r>
              <a:rPr lang="fr-FR" b="1" baseline="-25000" dirty="0" err="1">
                <a:solidFill>
                  <a:schemeClr val="bg2"/>
                </a:solidFill>
                <a:sym typeface="Symbol" charset="0"/>
              </a:rPr>
              <a:t>diff</a:t>
            </a:r>
            <a:r>
              <a:rPr lang="fr-FR" b="1" dirty="0">
                <a:solidFill>
                  <a:schemeClr val="bg2"/>
                </a:solidFill>
                <a:sym typeface="Symbol" charset="0"/>
              </a:rPr>
              <a:t> ~10</a:t>
            </a:r>
            <a:r>
              <a:rPr lang="fr-FR" b="1" baseline="30000" dirty="0">
                <a:solidFill>
                  <a:schemeClr val="bg2"/>
                </a:solidFill>
                <a:sym typeface="Symbol" charset="0"/>
              </a:rPr>
              <a:t>12</a:t>
            </a:r>
            <a:r>
              <a:rPr lang="fr-FR" b="1" dirty="0">
                <a:solidFill>
                  <a:schemeClr val="bg2"/>
                </a:solidFill>
                <a:sym typeface="Symbol" charset="0"/>
              </a:rPr>
              <a:t> an &gt;&gt; </a:t>
            </a:r>
            <a:r>
              <a:rPr lang="fr-FR" b="1" baseline="-25000" dirty="0" err="1">
                <a:solidFill>
                  <a:schemeClr val="bg2"/>
                </a:solidFill>
                <a:sym typeface="Symbol" charset="0"/>
              </a:rPr>
              <a:t>disk</a:t>
            </a:r>
            <a:r>
              <a:rPr lang="fr-FR" b="1" dirty="0">
                <a:solidFill>
                  <a:schemeClr val="bg2"/>
                </a:solidFill>
                <a:sym typeface="Symbol" charset="0"/>
              </a:rPr>
              <a:t> ~10</a:t>
            </a:r>
            <a:r>
              <a:rPr lang="fr-FR" b="1" baseline="30000" dirty="0">
                <a:solidFill>
                  <a:schemeClr val="bg2"/>
                </a:solidFill>
                <a:sym typeface="Symbol" charset="0"/>
              </a:rPr>
              <a:t>6</a:t>
            </a:r>
            <a:r>
              <a:rPr lang="fr-FR" b="1" dirty="0">
                <a:solidFill>
                  <a:schemeClr val="bg2"/>
                </a:solidFill>
                <a:sym typeface="Symbol" charset="0"/>
              </a:rPr>
              <a:t> an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 </a:t>
            </a:r>
          </a:p>
        </p:txBody>
      </p:sp>
      <p:sp>
        <p:nvSpPr>
          <p:cNvPr id="536595" name="Text Box 19"/>
          <p:cNvSpPr txBox="1">
            <a:spLocks noChangeArrowheads="1"/>
          </p:cNvSpPr>
          <p:nvPr/>
        </p:nvSpPr>
        <p:spPr bwMode="auto">
          <a:xfrm>
            <a:off x="765585" y="5562600"/>
            <a:ext cx="7763665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400" b="1" dirty="0">
                <a:solidFill>
                  <a:srgbClr val="FF0000"/>
                </a:solidFill>
              </a:rPr>
              <a:t>Besoin d’un transport « anormal » sans doute turbulent !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95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9" name="Group 19"/>
          <p:cNvGrpSpPr>
            <a:grpSpLocks/>
          </p:cNvGrpSpPr>
          <p:nvPr/>
        </p:nvGrpSpPr>
        <p:grpSpPr bwMode="auto">
          <a:xfrm>
            <a:off x="1676400" y="2057400"/>
            <a:ext cx="5715000" cy="976313"/>
            <a:chOff x="1056" y="1296"/>
            <a:chExt cx="3600" cy="615"/>
          </a:xfrm>
        </p:grpSpPr>
        <p:sp>
          <p:nvSpPr>
            <p:cNvPr id="30731" name="Line 70"/>
            <p:cNvSpPr>
              <a:spLocks noChangeShapeType="1"/>
            </p:cNvSpPr>
            <p:nvPr/>
          </p:nvSpPr>
          <p:spPr bwMode="auto">
            <a:xfrm flipV="1">
              <a:off x="4080" y="1296"/>
              <a:ext cx="432" cy="288"/>
            </a:xfrm>
            <a:prstGeom prst="line">
              <a:avLst/>
            </a:prstGeom>
            <a:noFill/>
            <a:ln w="19050" cap="sq">
              <a:solidFill>
                <a:schemeClr val="bg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2" name="Line 71"/>
            <p:cNvSpPr>
              <a:spLocks noChangeShapeType="1"/>
            </p:cNvSpPr>
            <p:nvPr/>
          </p:nvSpPr>
          <p:spPr bwMode="auto">
            <a:xfrm flipV="1">
              <a:off x="4080" y="1296"/>
              <a:ext cx="576" cy="480"/>
            </a:xfrm>
            <a:prstGeom prst="line">
              <a:avLst/>
            </a:prstGeom>
            <a:noFill/>
            <a:ln w="19050" cap="sq">
              <a:solidFill>
                <a:schemeClr val="bg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3" name="Text Box 72"/>
            <p:cNvSpPr txBox="1">
              <a:spLocks noChangeArrowheads="1"/>
            </p:cNvSpPr>
            <p:nvPr/>
          </p:nvSpPr>
          <p:spPr bwMode="auto">
            <a:xfrm>
              <a:off x="2208" y="1440"/>
              <a:ext cx="18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1800">
                  <a:solidFill>
                    <a:schemeClr val="bg2"/>
                  </a:solidFill>
                </a:rPr>
                <a:t>Typical size of the eddies &lt;H</a:t>
              </a:r>
            </a:p>
          </p:txBody>
        </p:sp>
        <p:sp>
          <p:nvSpPr>
            <p:cNvPr id="30734" name="Text Box 73"/>
            <p:cNvSpPr txBox="1">
              <a:spLocks noChangeArrowheads="1"/>
            </p:cNvSpPr>
            <p:nvPr/>
          </p:nvSpPr>
          <p:spPr bwMode="auto">
            <a:xfrm>
              <a:off x="1056" y="1680"/>
              <a:ext cx="297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1800">
                  <a:solidFill>
                    <a:schemeClr val="bg2"/>
                  </a:solidFill>
                </a:rPr>
                <a:t>Typical amplitude of the velocity fluctuations &lt;c</a:t>
              </a:r>
              <a:r>
                <a:rPr lang="fr-FR" sz="1800" baseline="-25000">
                  <a:solidFill>
                    <a:schemeClr val="bg2"/>
                  </a:solidFill>
                </a:rPr>
                <a:t>s</a:t>
              </a:r>
              <a:endParaRPr lang="fr-FR" sz="1800">
                <a:solidFill>
                  <a:schemeClr val="bg2"/>
                </a:solidFill>
              </a:endParaRPr>
            </a:p>
          </p:txBody>
        </p:sp>
      </p:grpSp>
      <p:sp>
        <p:nvSpPr>
          <p:cNvPr id="30735" name="Line 74"/>
          <p:cNvSpPr>
            <a:spLocks noChangeShapeType="1"/>
          </p:cNvSpPr>
          <p:nvPr/>
        </p:nvSpPr>
        <p:spPr bwMode="auto">
          <a:xfrm flipH="1">
            <a:off x="5867400" y="28194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ap="sq">
                <a:solidFill>
                  <a:schemeClr val="bg2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75"/>
          <p:cNvSpPr>
            <a:spLocks noChangeShapeType="1"/>
          </p:cNvSpPr>
          <p:nvPr/>
        </p:nvSpPr>
        <p:spPr bwMode="auto">
          <a:xfrm flipH="1">
            <a:off x="5867400" y="2514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ap="sq">
                <a:solidFill>
                  <a:schemeClr val="bg2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0000"/>
                </a:solidFill>
                <a:latin typeface="+mn-lt"/>
                <a:sym typeface="Symbol" charset="0"/>
              </a:rPr>
              <a:t>Un modèle effectif :  prescription</a:t>
            </a:r>
            <a:endParaRPr lang="fr-FR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63269" name="Text Box 69"/>
          <p:cNvSpPr txBox="1">
            <a:spLocks noChangeArrowheads="1"/>
          </p:cNvSpPr>
          <p:nvPr/>
        </p:nvSpPr>
        <p:spPr bwMode="auto">
          <a:xfrm>
            <a:off x="2514600" y="1752600"/>
            <a:ext cx="4970463" cy="409575"/>
          </a:xfrm>
          <a:prstGeom prst="rect">
            <a:avLst/>
          </a:prstGeom>
          <a:noFill/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chemeClr val="bg2"/>
                </a:solidFill>
              </a:rPr>
              <a:t>Interaction between large scale eddies </a:t>
            </a:r>
            <a:r>
              <a:rPr lang="fr-FR">
                <a:solidFill>
                  <a:schemeClr val="bg2"/>
                </a:solidFill>
                <a:sym typeface="Symbol" charset="0"/>
              </a:rPr>
              <a:t> ~l.v</a:t>
            </a:r>
            <a:endParaRPr lang="fr-FR">
              <a:solidFill>
                <a:schemeClr val="bg2"/>
              </a:solidFill>
            </a:endParaRPr>
          </a:p>
        </p:txBody>
      </p:sp>
      <p:sp>
        <p:nvSpPr>
          <p:cNvPr id="563277" name="Text Box 77"/>
          <p:cNvSpPr txBox="1">
            <a:spLocks noChangeArrowheads="1"/>
          </p:cNvSpPr>
          <p:nvPr/>
        </p:nvSpPr>
        <p:spPr bwMode="auto">
          <a:xfrm>
            <a:off x="3276600" y="3124200"/>
            <a:ext cx="2728913" cy="531813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2800">
                <a:solidFill>
                  <a:schemeClr val="bg2"/>
                </a:solidFill>
                <a:sym typeface="Symbol" charset="0"/>
              </a:rPr>
              <a:t>=c</a:t>
            </a:r>
            <a:r>
              <a:rPr lang="fr-FR" sz="2800" baseline="-25000">
                <a:solidFill>
                  <a:schemeClr val="bg2"/>
                </a:solidFill>
              </a:rPr>
              <a:t>s</a:t>
            </a:r>
            <a:r>
              <a:rPr lang="fr-FR" sz="2800">
                <a:solidFill>
                  <a:schemeClr val="bg2"/>
                </a:solidFill>
                <a:sym typeface="Symbol" charset="0"/>
              </a:rPr>
              <a:t>H with &lt;1</a:t>
            </a:r>
          </a:p>
        </p:txBody>
      </p:sp>
      <p:sp>
        <p:nvSpPr>
          <p:cNvPr id="563278" name="Text Box 78"/>
          <p:cNvSpPr txBox="1">
            <a:spLocks noChangeArrowheads="1"/>
          </p:cNvSpPr>
          <p:nvPr/>
        </p:nvSpPr>
        <p:spPr bwMode="auto">
          <a:xfrm>
            <a:off x="685800" y="4038600"/>
            <a:ext cx="8001000" cy="168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dirty="0">
                <a:solidFill>
                  <a:schemeClr val="bg2"/>
                </a:solidFill>
              </a:rPr>
              <a:t>		</a:t>
            </a:r>
            <a:r>
              <a:rPr lang="fr-FR" sz="2800" b="1" dirty="0">
                <a:solidFill>
                  <a:schemeClr val="bg2"/>
                </a:solidFill>
              </a:rPr>
              <a:t>Quelle valeur pour </a:t>
            </a:r>
            <a:r>
              <a:rPr lang="fr-FR" sz="2800" b="1" dirty="0">
                <a:solidFill>
                  <a:schemeClr val="bg2"/>
                </a:solidFill>
                <a:sym typeface="Symbol" charset="0"/>
              </a:rPr>
              <a:t>?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fr-FR" dirty="0">
                <a:solidFill>
                  <a:schemeClr val="bg2"/>
                </a:solidFill>
                <a:sym typeface="Symbol" charset="0"/>
              </a:rPr>
              <a:t></a:t>
            </a:r>
            <a:r>
              <a:rPr lang="fr-FR" baseline="-25000" dirty="0">
                <a:solidFill>
                  <a:schemeClr val="bg2"/>
                </a:solidFill>
              </a:rPr>
              <a:t>d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~R</a:t>
            </a:r>
            <a:r>
              <a:rPr lang="fr-FR" baseline="30000" dirty="0">
                <a:solidFill>
                  <a:schemeClr val="bg2"/>
                </a:solidFill>
              </a:rPr>
              <a:t>2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/ et H=</a:t>
            </a:r>
            <a:r>
              <a:rPr lang="fr-FR" dirty="0" err="1">
                <a:solidFill>
                  <a:schemeClr val="bg2"/>
                </a:solidFill>
                <a:sym typeface="Symbol" charset="0"/>
              </a:rPr>
              <a:t>c</a:t>
            </a:r>
            <a:r>
              <a:rPr lang="fr-FR" baseline="-25000" dirty="0" err="1">
                <a:solidFill>
                  <a:schemeClr val="bg2"/>
                </a:solidFill>
              </a:rPr>
              <a:t>s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/       ~1/(2) (</a:t>
            </a:r>
            <a:r>
              <a:rPr lang="fr-FR" dirty="0" err="1">
                <a:solidFill>
                  <a:schemeClr val="bg2"/>
                </a:solidFill>
                <a:sym typeface="Symbol" charset="0"/>
              </a:rPr>
              <a:t>T</a:t>
            </a:r>
            <a:r>
              <a:rPr lang="fr-FR" baseline="-25000" dirty="0" err="1">
                <a:solidFill>
                  <a:schemeClr val="bg2"/>
                </a:solidFill>
              </a:rPr>
              <a:t>orb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/</a:t>
            </a:r>
            <a:r>
              <a:rPr lang="fr-FR" baseline="-25000" dirty="0">
                <a:solidFill>
                  <a:schemeClr val="bg2"/>
                </a:solidFill>
              </a:rPr>
              <a:t>d</a:t>
            </a:r>
            <a:r>
              <a:rPr lang="fr-FR" dirty="0">
                <a:solidFill>
                  <a:schemeClr val="bg2"/>
                </a:solidFill>
              </a:rPr>
              <a:t>)(H/R)</a:t>
            </a:r>
            <a:r>
              <a:rPr lang="fr-FR" baseline="30000" dirty="0">
                <a:solidFill>
                  <a:schemeClr val="bg2"/>
                </a:solidFill>
              </a:rPr>
              <a:t>-2</a:t>
            </a:r>
          </a:p>
          <a:p>
            <a:endParaRPr lang="fr-FR" baseline="30000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2"/>
                </a:solidFill>
              </a:rPr>
              <a:t>Disque typique : R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~</a:t>
            </a:r>
            <a:r>
              <a:rPr lang="fr-FR" dirty="0">
                <a:solidFill>
                  <a:schemeClr val="bg2"/>
                </a:solidFill>
              </a:rPr>
              <a:t>100AU, 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T</a:t>
            </a:r>
            <a:r>
              <a:rPr lang="fr-FR" baseline="-25000" dirty="0">
                <a:solidFill>
                  <a:schemeClr val="bg2"/>
                </a:solidFill>
              </a:rPr>
              <a:t>orb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~1000 </a:t>
            </a:r>
            <a:r>
              <a:rPr lang="fr-FR" dirty="0" err="1">
                <a:solidFill>
                  <a:schemeClr val="bg2"/>
                </a:solidFill>
                <a:sym typeface="Symbol" charset="0"/>
              </a:rPr>
              <a:t>yr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, H/R~0.05, </a:t>
            </a:r>
            <a:r>
              <a:rPr lang="fr-FR" baseline="-25000" dirty="0">
                <a:solidFill>
                  <a:schemeClr val="bg2"/>
                </a:solidFill>
              </a:rPr>
              <a:t>d 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~10</a:t>
            </a:r>
            <a:r>
              <a:rPr lang="fr-FR" baseline="30000" dirty="0">
                <a:solidFill>
                  <a:schemeClr val="bg2"/>
                </a:solidFill>
              </a:rPr>
              <a:t>7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 </a:t>
            </a:r>
            <a:r>
              <a:rPr lang="fr-FR" dirty="0" err="1">
                <a:solidFill>
                  <a:schemeClr val="bg2"/>
                </a:solidFill>
                <a:sym typeface="Symbol" charset="0"/>
              </a:rPr>
              <a:t>yr</a:t>
            </a:r>
            <a:endParaRPr lang="fr-FR" dirty="0">
              <a:solidFill>
                <a:schemeClr val="bg2"/>
              </a:solidFill>
              <a:sym typeface="Symbol" charset="0"/>
            </a:endParaRPr>
          </a:p>
          <a:p>
            <a:r>
              <a:rPr lang="fr-FR" dirty="0">
                <a:solidFill>
                  <a:schemeClr val="bg2"/>
                </a:solidFill>
                <a:sym typeface="Symbol" charset="0"/>
              </a:rPr>
              <a:t>			  ~10</a:t>
            </a:r>
            <a:r>
              <a:rPr lang="fr-FR" baseline="30000" dirty="0">
                <a:solidFill>
                  <a:schemeClr val="bg2"/>
                </a:solidFill>
              </a:rPr>
              <a:t>-2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1295400" y="6248400"/>
            <a:ext cx="6911975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2"/>
                </a:solidFill>
              </a:rPr>
              <a:t>Problème :</a:t>
            </a:r>
            <a:r>
              <a:rPr lang="fr-FR" dirty="0">
                <a:solidFill>
                  <a:schemeClr val="bg2"/>
                </a:solidFill>
              </a:rPr>
              <a:t> la valeur de  </a:t>
            </a:r>
            <a:r>
              <a:rPr lang="fr-FR" dirty="0">
                <a:solidFill>
                  <a:schemeClr val="bg2"/>
                </a:solidFill>
                <a:sym typeface="Symbol" charset="0"/>
              </a:rPr>
              <a:t> n’est pas contrainte par la théorie</a:t>
            </a: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 flipV="1">
            <a:off x="609600" y="3886200"/>
            <a:ext cx="8001000" cy="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9" grpId="0" animBg="1" autoUpdateAnimBg="0"/>
      <p:bldP spid="563277" grpId="0" animBg="1" autoUpdateAnimBg="0"/>
      <p:bldP spid="563278" grpId="0" build="p" autoUpdateAnimBg="0"/>
      <p:bldP spid="24592" grpId="0" animBg="1" autoUpdateAnimBg="0"/>
      <p:bldP spid="2459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860" name="Object 4"/>
          <p:cNvGraphicFramePr>
            <a:graphicFrameLocks noChangeAspect="1"/>
          </p:cNvGraphicFramePr>
          <p:nvPr/>
        </p:nvGraphicFramePr>
        <p:xfrm>
          <a:off x="914400" y="2667000"/>
          <a:ext cx="289242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501" name="Équation" r:id="rId4" imgW="1371600" imgH="368300" progId="Equation.3">
                  <p:embed/>
                </p:oleObj>
              </mc:Choice>
              <mc:Fallback>
                <p:oleObj name="Équation" r:id="rId4" imgW="1371600" imgH="368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667000"/>
                        <a:ext cx="2892425" cy="7762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986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0000"/>
                </a:solidFill>
              </a:rPr>
              <a:t>Théorie des disques d’accrétion visqueux </a:t>
            </a:r>
          </a:p>
        </p:txBody>
      </p:sp>
      <p:sp>
        <p:nvSpPr>
          <p:cNvPr id="249864" name="ZoneTexte 2"/>
          <p:cNvSpPr txBox="1">
            <a:spLocks noChangeArrowheads="1"/>
          </p:cNvSpPr>
          <p:nvPr/>
        </p:nvSpPr>
        <p:spPr bwMode="auto">
          <a:xfrm>
            <a:off x="0" y="8382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 dirty="0">
                <a:solidFill>
                  <a:schemeClr val="bg2"/>
                </a:solidFill>
                <a:latin typeface="Arial" charset="0"/>
              </a:rPr>
              <a:t>Conservation de la masse</a:t>
            </a:r>
          </a:p>
        </p:txBody>
      </p:sp>
      <p:graphicFrame>
        <p:nvGraphicFramePr>
          <p:cNvPr id="249865" name="Object 9"/>
          <p:cNvGraphicFramePr>
            <a:graphicFrameLocks noChangeAspect="1"/>
          </p:cNvGraphicFramePr>
          <p:nvPr/>
        </p:nvGraphicFramePr>
        <p:xfrm>
          <a:off x="533400" y="1295400"/>
          <a:ext cx="8345488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502" name="Équation" r:id="rId6" imgW="4914900" imgH="177800" progId="Equation.3">
                  <p:embed/>
                </p:oleObj>
              </mc:Choice>
              <mc:Fallback>
                <p:oleObj name="Équation" r:id="rId6" imgW="4914900" imgH="177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8345488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9866" name="Text Box 10"/>
          <p:cNvSpPr txBox="1">
            <a:spLocks noChangeArrowheads="1"/>
          </p:cNvSpPr>
          <p:nvPr/>
        </p:nvSpPr>
        <p:spPr bwMode="auto">
          <a:xfrm>
            <a:off x="457200" y="1676400"/>
            <a:ext cx="2835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chemeClr val="bg2"/>
                </a:solidFill>
              </a:rPr>
              <a:t>Change in mass between t and t+dt</a:t>
            </a:r>
          </a:p>
        </p:txBody>
      </p:sp>
      <p:sp>
        <p:nvSpPr>
          <p:cNvPr id="249867" name="Text Box 11"/>
          <p:cNvSpPr txBox="1">
            <a:spLocks noChangeArrowheads="1"/>
          </p:cNvSpPr>
          <p:nvPr/>
        </p:nvSpPr>
        <p:spPr bwMode="auto">
          <a:xfrm>
            <a:off x="3124200" y="16764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chemeClr val="bg2"/>
                </a:solidFill>
              </a:rPr>
              <a:t>Mass flux into annulli</a:t>
            </a:r>
          </a:p>
        </p:txBody>
      </p:sp>
      <p:sp>
        <p:nvSpPr>
          <p:cNvPr id="249868" name="Text Box 12"/>
          <p:cNvSpPr txBox="1">
            <a:spLocks noChangeArrowheads="1"/>
          </p:cNvSpPr>
          <p:nvPr/>
        </p:nvSpPr>
        <p:spPr bwMode="auto">
          <a:xfrm>
            <a:off x="5486400" y="1752600"/>
            <a:ext cx="283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chemeClr val="bg2"/>
                </a:solidFill>
              </a:rPr>
              <a:t>Mass flux out of annulli</a:t>
            </a:r>
          </a:p>
        </p:txBody>
      </p:sp>
      <p:sp>
        <p:nvSpPr>
          <p:cNvPr id="249869" name="AutoShape 13"/>
          <p:cNvSpPr>
            <a:spLocks/>
          </p:cNvSpPr>
          <p:nvPr/>
        </p:nvSpPr>
        <p:spPr bwMode="auto">
          <a:xfrm rot="-5362498">
            <a:off x="1714500" y="419100"/>
            <a:ext cx="152400" cy="2514600"/>
          </a:xfrm>
          <a:prstGeom prst="leftBrace">
            <a:avLst>
              <a:gd name="adj1" fmla="val 137500"/>
              <a:gd name="adj2" fmla="val 50000"/>
            </a:avLst>
          </a:prstGeom>
          <a:noFill/>
          <a:ln w="28575" cap="sq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fr-FR">
              <a:solidFill>
                <a:srgbClr val="FF3300"/>
              </a:solidFill>
            </a:endParaRPr>
          </a:p>
        </p:txBody>
      </p:sp>
      <p:sp>
        <p:nvSpPr>
          <p:cNvPr id="249870" name="AutoShape 14"/>
          <p:cNvSpPr>
            <a:spLocks/>
          </p:cNvSpPr>
          <p:nvPr/>
        </p:nvSpPr>
        <p:spPr bwMode="auto">
          <a:xfrm rot="-5362498">
            <a:off x="4036218" y="764382"/>
            <a:ext cx="80963" cy="1752600"/>
          </a:xfrm>
          <a:prstGeom prst="leftBrace">
            <a:avLst>
              <a:gd name="adj1" fmla="val 180391"/>
              <a:gd name="adj2" fmla="val 50000"/>
            </a:avLst>
          </a:prstGeom>
          <a:noFill/>
          <a:ln w="28575" cap="sq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fr-FR">
              <a:solidFill>
                <a:srgbClr val="FF3300"/>
              </a:solidFill>
            </a:endParaRPr>
          </a:p>
        </p:txBody>
      </p:sp>
      <p:sp>
        <p:nvSpPr>
          <p:cNvPr id="249871" name="AutoShape 15"/>
          <p:cNvSpPr>
            <a:spLocks/>
          </p:cNvSpPr>
          <p:nvPr/>
        </p:nvSpPr>
        <p:spPr bwMode="auto">
          <a:xfrm rot="-5362498">
            <a:off x="6932613" y="-76200"/>
            <a:ext cx="152400" cy="3505200"/>
          </a:xfrm>
          <a:prstGeom prst="leftBrace">
            <a:avLst>
              <a:gd name="adj1" fmla="val 191667"/>
              <a:gd name="adj2" fmla="val 50000"/>
            </a:avLst>
          </a:prstGeom>
          <a:noFill/>
          <a:ln w="28575" cap="sq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fr-FR">
              <a:solidFill>
                <a:srgbClr val="FF3300"/>
              </a:solidFill>
            </a:endParaRPr>
          </a:p>
        </p:txBody>
      </p:sp>
      <p:grpSp>
        <p:nvGrpSpPr>
          <p:cNvPr id="249907" name="Group 51"/>
          <p:cNvGrpSpPr>
            <a:grpSpLocks/>
          </p:cNvGrpSpPr>
          <p:nvPr/>
        </p:nvGrpSpPr>
        <p:grpSpPr bwMode="auto">
          <a:xfrm>
            <a:off x="4343400" y="2209800"/>
            <a:ext cx="4075113" cy="1981200"/>
            <a:chOff x="2784" y="1536"/>
            <a:chExt cx="2567" cy="1248"/>
          </a:xfrm>
        </p:grpSpPr>
        <p:sp>
          <p:nvSpPr>
            <p:cNvPr id="249905" name="Freeform 49"/>
            <p:cNvSpPr>
              <a:spLocks/>
            </p:cNvSpPr>
            <p:nvPr/>
          </p:nvSpPr>
          <p:spPr bwMode="auto">
            <a:xfrm>
              <a:off x="3328" y="1855"/>
              <a:ext cx="1272" cy="739"/>
            </a:xfrm>
            <a:custGeom>
              <a:avLst/>
              <a:gdLst>
                <a:gd name="T0" fmla="*/ 1232 w 1272"/>
                <a:gd name="T1" fmla="*/ 733 h 739"/>
                <a:gd name="T2" fmla="*/ 1172 w 1272"/>
                <a:gd name="T3" fmla="*/ 713 h 739"/>
                <a:gd name="T4" fmla="*/ 1152 w 1272"/>
                <a:gd name="T5" fmla="*/ 717 h 739"/>
                <a:gd name="T6" fmla="*/ 1128 w 1272"/>
                <a:gd name="T7" fmla="*/ 733 h 739"/>
                <a:gd name="T8" fmla="*/ 1088 w 1272"/>
                <a:gd name="T9" fmla="*/ 717 h 739"/>
                <a:gd name="T10" fmla="*/ 1092 w 1272"/>
                <a:gd name="T11" fmla="*/ 509 h 739"/>
                <a:gd name="T12" fmla="*/ 1112 w 1272"/>
                <a:gd name="T13" fmla="*/ 421 h 739"/>
                <a:gd name="T14" fmla="*/ 1080 w 1272"/>
                <a:gd name="T15" fmla="*/ 321 h 739"/>
                <a:gd name="T16" fmla="*/ 1056 w 1272"/>
                <a:gd name="T17" fmla="*/ 289 h 739"/>
                <a:gd name="T18" fmla="*/ 1032 w 1272"/>
                <a:gd name="T19" fmla="*/ 281 h 739"/>
                <a:gd name="T20" fmla="*/ 1020 w 1272"/>
                <a:gd name="T21" fmla="*/ 277 h 739"/>
                <a:gd name="T22" fmla="*/ 956 w 1272"/>
                <a:gd name="T23" fmla="*/ 253 h 739"/>
                <a:gd name="T24" fmla="*/ 872 w 1272"/>
                <a:gd name="T25" fmla="*/ 237 h 739"/>
                <a:gd name="T26" fmla="*/ 696 w 1272"/>
                <a:gd name="T27" fmla="*/ 189 h 739"/>
                <a:gd name="T28" fmla="*/ 572 w 1272"/>
                <a:gd name="T29" fmla="*/ 165 h 739"/>
                <a:gd name="T30" fmla="*/ 524 w 1272"/>
                <a:gd name="T31" fmla="*/ 149 h 739"/>
                <a:gd name="T32" fmla="*/ 424 w 1272"/>
                <a:gd name="T33" fmla="*/ 169 h 739"/>
                <a:gd name="T34" fmla="*/ 372 w 1272"/>
                <a:gd name="T35" fmla="*/ 165 h 739"/>
                <a:gd name="T36" fmla="*/ 368 w 1272"/>
                <a:gd name="T37" fmla="*/ 141 h 739"/>
                <a:gd name="T38" fmla="*/ 340 w 1272"/>
                <a:gd name="T39" fmla="*/ 133 h 739"/>
                <a:gd name="T40" fmla="*/ 292 w 1272"/>
                <a:gd name="T41" fmla="*/ 117 h 739"/>
                <a:gd name="T42" fmla="*/ 268 w 1272"/>
                <a:gd name="T43" fmla="*/ 109 h 739"/>
                <a:gd name="T44" fmla="*/ 184 w 1272"/>
                <a:gd name="T45" fmla="*/ 109 h 739"/>
                <a:gd name="T46" fmla="*/ 148 w 1272"/>
                <a:gd name="T47" fmla="*/ 89 h 739"/>
                <a:gd name="T48" fmla="*/ 80 w 1272"/>
                <a:gd name="T49" fmla="*/ 81 h 739"/>
                <a:gd name="T50" fmla="*/ 28 w 1272"/>
                <a:gd name="T51" fmla="*/ 69 h 739"/>
                <a:gd name="T52" fmla="*/ 0 w 1272"/>
                <a:gd name="T53" fmla="*/ 25 h 739"/>
                <a:gd name="T54" fmla="*/ 128 w 1272"/>
                <a:gd name="T55" fmla="*/ 25 h 739"/>
                <a:gd name="T56" fmla="*/ 228 w 1272"/>
                <a:gd name="T57" fmla="*/ 37 h 739"/>
                <a:gd name="T58" fmla="*/ 264 w 1272"/>
                <a:gd name="T59" fmla="*/ 57 h 739"/>
                <a:gd name="T60" fmla="*/ 348 w 1272"/>
                <a:gd name="T61" fmla="*/ 65 h 739"/>
                <a:gd name="T62" fmla="*/ 456 w 1272"/>
                <a:gd name="T63" fmla="*/ 77 h 739"/>
                <a:gd name="T64" fmla="*/ 488 w 1272"/>
                <a:gd name="T65" fmla="*/ 89 h 739"/>
                <a:gd name="T66" fmla="*/ 560 w 1272"/>
                <a:gd name="T67" fmla="*/ 93 h 739"/>
                <a:gd name="T68" fmla="*/ 608 w 1272"/>
                <a:gd name="T69" fmla="*/ 97 h 739"/>
                <a:gd name="T70" fmla="*/ 632 w 1272"/>
                <a:gd name="T71" fmla="*/ 113 h 739"/>
                <a:gd name="T72" fmla="*/ 704 w 1272"/>
                <a:gd name="T73" fmla="*/ 121 h 739"/>
                <a:gd name="T74" fmla="*/ 872 w 1272"/>
                <a:gd name="T75" fmla="*/ 153 h 739"/>
                <a:gd name="T76" fmla="*/ 972 w 1272"/>
                <a:gd name="T77" fmla="*/ 169 h 739"/>
                <a:gd name="T78" fmla="*/ 1024 w 1272"/>
                <a:gd name="T79" fmla="*/ 193 h 739"/>
                <a:gd name="T80" fmla="*/ 1184 w 1272"/>
                <a:gd name="T81" fmla="*/ 245 h 739"/>
                <a:gd name="T82" fmla="*/ 1208 w 1272"/>
                <a:gd name="T83" fmla="*/ 261 h 739"/>
                <a:gd name="T84" fmla="*/ 1220 w 1272"/>
                <a:gd name="T85" fmla="*/ 269 h 739"/>
                <a:gd name="T86" fmla="*/ 1248 w 1272"/>
                <a:gd name="T87" fmla="*/ 293 h 739"/>
                <a:gd name="T88" fmla="*/ 1264 w 1272"/>
                <a:gd name="T89" fmla="*/ 329 h 739"/>
                <a:gd name="T90" fmla="*/ 1272 w 1272"/>
                <a:gd name="T91" fmla="*/ 353 h 739"/>
                <a:gd name="T92" fmla="*/ 1232 w 1272"/>
                <a:gd name="T93" fmla="*/ 453 h 739"/>
                <a:gd name="T94" fmla="*/ 1240 w 1272"/>
                <a:gd name="T95" fmla="*/ 569 h 739"/>
                <a:gd name="T96" fmla="*/ 1236 w 1272"/>
                <a:gd name="T97" fmla="*/ 633 h 739"/>
                <a:gd name="T98" fmla="*/ 1224 w 1272"/>
                <a:gd name="T99" fmla="*/ 725 h 739"/>
                <a:gd name="T100" fmla="*/ 1232 w 1272"/>
                <a:gd name="T101" fmla="*/ 733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2" h="739">
                  <a:moveTo>
                    <a:pt x="1232" y="733"/>
                  </a:moveTo>
                  <a:cubicBezTo>
                    <a:pt x="1211" y="739"/>
                    <a:pt x="1192" y="719"/>
                    <a:pt x="1172" y="713"/>
                  </a:cubicBezTo>
                  <a:cubicBezTo>
                    <a:pt x="1165" y="714"/>
                    <a:pt x="1158" y="714"/>
                    <a:pt x="1152" y="717"/>
                  </a:cubicBezTo>
                  <a:cubicBezTo>
                    <a:pt x="1143" y="720"/>
                    <a:pt x="1128" y="733"/>
                    <a:pt x="1128" y="733"/>
                  </a:cubicBezTo>
                  <a:cubicBezTo>
                    <a:pt x="1112" y="729"/>
                    <a:pt x="1102" y="721"/>
                    <a:pt x="1088" y="717"/>
                  </a:cubicBezTo>
                  <a:cubicBezTo>
                    <a:pt x="1086" y="663"/>
                    <a:pt x="1068" y="567"/>
                    <a:pt x="1092" y="509"/>
                  </a:cubicBezTo>
                  <a:cubicBezTo>
                    <a:pt x="1096" y="478"/>
                    <a:pt x="1106" y="451"/>
                    <a:pt x="1112" y="421"/>
                  </a:cubicBezTo>
                  <a:cubicBezTo>
                    <a:pt x="1109" y="391"/>
                    <a:pt x="1107" y="339"/>
                    <a:pt x="1080" y="321"/>
                  </a:cubicBezTo>
                  <a:cubicBezTo>
                    <a:pt x="1071" y="308"/>
                    <a:pt x="1070" y="295"/>
                    <a:pt x="1056" y="289"/>
                  </a:cubicBezTo>
                  <a:cubicBezTo>
                    <a:pt x="1048" y="285"/>
                    <a:pt x="1040" y="283"/>
                    <a:pt x="1032" y="281"/>
                  </a:cubicBezTo>
                  <a:cubicBezTo>
                    <a:pt x="1028" y="279"/>
                    <a:pt x="1020" y="277"/>
                    <a:pt x="1020" y="277"/>
                  </a:cubicBezTo>
                  <a:cubicBezTo>
                    <a:pt x="1004" y="254"/>
                    <a:pt x="980" y="256"/>
                    <a:pt x="956" y="253"/>
                  </a:cubicBezTo>
                  <a:cubicBezTo>
                    <a:pt x="928" y="249"/>
                    <a:pt x="899" y="242"/>
                    <a:pt x="872" y="237"/>
                  </a:cubicBezTo>
                  <a:cubicBezTo>
                    <a:pt x="812" y="224"/>
                    <a:pt x="753" y="208"/>
                    <a:pt x="696" y="189"/>
                  </a:cubicBezTo>
                  <a:cubicBezTo>
                    <a:pt x="657" y="176"/>
                    <a:pt x="612" y="171"/>
                    <a:pt x="572" y="165"/>
                  </a:cubicBezTo>
                  <a:cubicBezTo>
                    <a:pt x="554" y="162"/>
                    <a:pt x="540" y="153"/>
                    <a:pt x="524" y="149"/>
                  </a:cubicBezTo>
                  <a:cubicBezTo>
                    <a:pt x="480" y="152"/>
                    <a:pt x="462" y="161"/>
                    <a:pt x="424" y="169"/>
                  </a:cubicBezTo>
                  <a:cubicBezTo>
                    <a:pt x="406" y="167"/>
                    <a:pt x="387" y="172"/>
                    <a:pt x="372" y="165"/>
                  </a:cubicBezTo>
                  <a:cubicBezTo>
                    <a:pt x="364" y="161"/>
                    <a:pt x="372" y="148"/>
                    <a:pt x="368" y="141"/>
                  </a:cubicBezTo>
                  <a:cubicBezTo>
                    <a:pt x="363" y="132"/>
                    <a:pt x="349" y="135"/>
                    <a:pt x="340" y="133"/>
                  </a:cubicBezTo>
                  <a:cubicBezTo>
                    <a:pt x="323" y="128"/>
                    <a:pt x="307" y="122"/>
                    <a:pt x="292" y="117"/>
                  </a:cubicBezTo>
                  <a:cubicBezTo>
                    <a:pt x="284" y="114"/>
                    <a:pt x="268" y="109"/>
                    <a:pt x="268" y="109"/>
                  </a:cubicBezTo>
                  <a:cubicBezTo>
                    <a:pt x="227" y="114"/>
                    <a:pt x="237" y="115"/>
                    <a:pt x="184" y="109"/>
                  </a:cubicBezTo>
                  <a:cubicBezTo>
                    <a:pt x="159" y="106"/>
                    <a:pt x="183" y="97"/>
                    <a:pt x="148" y="89"/>
                  </a:cubicBezTo>
                  <a:cubicBezTo>
                    <a:pt x="115" y="80"/>
                    <a:pt x="137" y="85"/>
                    <a:pt x="80" y="81"/>
                  </a:cubicBezTo>
                  <a:cubicBezTo>
                    <a:pt x="61" y="77"/>
                    <a:pt x="45" y="74"/>
                    <a:pt x="28" y="69"/>
                  </a:cubicBezTo>
                  <a:cubicBezTo>
                    <a:pt x="20" y="46"/>
                    <a:pt x="19" y="37"/>
                    <a:pt x="0" y="25"/>
                  </a:cubicBezTo>
                  <a:cubicBezTo>
                    <a:pt x="32" y="0"/>
                    <a:pt x="89" y="21"/>
                    <a:pt x="128" y="25"/>
                  </a:cubicBezTo>
                  <a:cubicBezTo>
                    <a:pt x="170" y="46"/>
                    <a:pt x="130" y="28"/>
                    <a:pt x="228" y="37"/>
                  </a:cubicBezTo>
                  <a:cubicBezTo>
                    <a:pt x="247" y="38"/>
                    <a:pt x="239" y="50"/>
                    <a:pt x="264" y="57"/>
                  </a:cubicBezTo>
                  <a:cubicBezTo>
                    <a:pt x="302" y="66"/>
                    <a:pt x="274" y="60"/>
                    <a:pt x="348" y="65"/>
                  </a:cubicBezTo>
                  <a:cubicBezTo>
                    <a:pt x="388" y="92"/>
                    <a:pt x="342" y="64"/>
                    <a:pt x="456" y="77"/>
                  </a:cubicBezTo>
                  <a:cubicBezTo>
                    <a:pt x="467" y="78"/>
                    <a:pt x="476" y="86"/>
                    <a:pt x="488" y="89"/>
                  </a:cubicBezTo>
                  <a:cubicBezTo>
                    <a:pt x="513" y="101"/>
                    <a:pt x="532" y="102"/>
                    <a:pt x="560" y="93"/>
                  </a:cubicBezTo>
                  <a:cubicBezTo>
                    <a:pt x="576" y="94"/>
                    <a:pt x="592" y="92"/>
                    <a:pt x="608" y="97"/>
                  </a:cubicBezTo>
                  <a:cubicBezTo>
                    <a:pt x="617" y="99"/>
                    <a:pt x="622" y="111"/>
                    <a:pt x="632" y="113"/>
                  </a:cubicBezTo>
                  <a:cubicBezTo>
                    <a:pt x="669" y="120"/>
                    <a:pt x="645" y="116"/>
                    <a:pt x="704" y="121"/>
                  </a:cubicBezTo>
                  <a:cubicBezTo>
                    <a:pt x="763" y="135"/>
                    <a:pt x="809" y="149"/>
                    <a:pt x="872" y="153"/>
                  </a:cubicBezTo>
                  <a:cubicBezTo>
                    <a:pt x="911" y="162"/>
                    <a:pt x="923" y="165"/>
                    <a:pt x="972" y="169"/>
                  </a:cubicBezTo>
                  <a:cubicBezTo>
                    <a:pt x="991" y="173"/>
                    <a:pt x="1005" y="184"/>
                    <a:pt x="1024" y="193"/>
                  </a:cubicBezTo>
                  <a:cubicBezTo>
                    <a:pt x="1074" y="215"/>
                    <a:pt x="1130" y="234"/>
                    <a:pt x="1184" y="245"/>
                  </a:cubicBezTo>
                  <a:cubicBezTo>
                    <a:pt x="1192" y="250"/>
                    <a:pt x="1200" y="255"/>
                    <a:pt x="1208" y="261"/>
                  </a:cubicBezTo>
                  <a:cubicBezTo>
                    <a:pt x="1212" y="263"/>
                    <a:pt x="1220" y="269"/>
                    <a:pt x="1220" y="269"/>
                  </a:cubicBezTo>
                  <a:cubicBezTo>
                    <a:pt x="1225" y="285"/>
                    <a:pt x="1233" y="283"/>
                    <a:pt x="1248" y="293"/>
                  </a:cubicBezTo>
                  <a:cubicBezTo>
                    <a:pt x="1260" y="312"/>
                    <a:pt x="1254" y="300"/>
                    <a:pt x="1264" y="329"/>
                  </a:cubicBezTo>
                  <a:cubicBezTo>
                    <a:pt x="1266" y="337"/>
                    <a:pt x="1272" y="353"/>
                    <a:pt x="1272" y="353"/>
                  </a:cubicBezTo>
                  <a:cubicBezTo>
                    <a:pt x="1266" y="389"/>
                    <a:pt x="1243" y="418"/>
                    <a:pt x="1232" y="453"/>
                  </a:cubicBezTo>
                  <a:cubicBezTo>
                    <a:pt x="1229" y="496"/>
                    <a:pt x="1220" y="530"/>
                    <a:pt x="1240" y="569"/>
                  </a:cubicBezTo>
                  <a:cubicBezTo>
                    <a:pt x="1244" y="591"/>
                    <a:pt x="1243" y="610"/>
                    <a:pt x="1236" y="633"/>
                  </a:cubicBezTo>
                  <a:cubicBezTo>
                    <a:pt x="1233" y="663"/>
                    <a:pt x="1233" y="696"/>
                    <a:pt x="1224" y="725"/>
                  </a:cubicBezTo>
                  <a:cubicBezTo>
                    <a:pt x="1228" y="738"/>
                    <a:pt x="1225" y="739"/>
                    <a:pt x="1232" y="733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6" name="AutoShape 30"/>
            <p:cNvSpPr>
              <a:spLocks noChangeArrowheads="1"/>
            </p:cNvSpPr>
            <p:nvPr/>
          </p:nvSpPr>
          <p:spPr bwMode="auto">
            <a:xfrm>
              <a:off x="2784" y="2330"/>
              <a:ext cx="240" cy="240"/>
            </a:xfrm>
            <a:prstGeom prst="star5">
              <a:avLst/>
            </a:prstGeom>
            <a:solidFill>
              <a:schemeClr val="tx2"/>
            </a:solidFill>
            <a:ln w="1905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auto">
            <a:xfrm>
              <a:off x="3168" y="2090"/>
              <a:ext cx="2112" cy="384"/>
            </a:xfrm>
            <a:custGeom>
              <a:avLst/>
              <a:gdLst>
                <a:gd name="T0" fmla="*/ 0 w 2112"/>
                <a:gd name="T1" fmla="*/ 384 h 384"/>
                <a:gd name="T2" fmla="*/ 672 w 2112"/>
                <a:gd name="T3" fmla="*/ 336 h 384"/>
                <a:gd name="T4" fmla="*/ 1536 w 2112"/>
                <a:gd name="T5" fmla="*/ 192 h 384"/>
                <a:gd name="T6" fmla="*/ 2112 w 2112"/>
                <a:gd name="T7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2" h="384">
                  <a:moveTo>
                    <a:pt x="0" y="384"/>
                  </a:moveTo>
                  <a:cubicBezTo>
                    <a:pt x="208" y="376"/>
                    <a:pt x="416" y="368"/>
                    <a:pt x="672" y="336"/>
                  </a:cubicBezTo>
                  <a:cubicBezTo>
                    <a:pt x="928" y="304"/>
                    <a:pt x="1296" y="248"/>
                    <a:pt x="1536" y="192"/>
                  </a:cubicBezTo>
                  <a:cubicBezTo>
                    <a:pt x="1776" y="136"/>
                    <a:pt x="1944" y="68"/>
                    <a:pt x="2112" y="0"/>
                  </a:cubicBezTo>
                </a:path>
              </a:pathLst>
            </a:custGeom>
            <a:noFill/>
            <a:ln w="1905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auto">
            <a:xfrm>
              <a:off x="3168" y="2474"/>
              <a:ext cx="2112" cy="288"/>
            </a:xfrm>
            <a:custGeom>
              <a:avLst/>
              <a:gdLst>
                <a:gd name="T0" fmla="*/ 0 w 2112"/>
                <a:gd name="T1" fmla="*/ 0 h 288"/>
                <a:gd name="T2" fmla="*/ 624 w 2112"/>
                <a:gd name="T3" fmla="*/ 48 h 288"/>
                <a:gd name="T4" fmla="*/ 1536 w 2112"/>
                <a:gd name="T5" fmla="*/ 144 h 288"/>
                <a:gd name="T6" fmla="*/ 2112 w 211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2" h="288">
                  <a:moveTo>
                    <a:pt x="0" y="0"/>
                  </a:moveTo>
                  <a:cubicBezTo>
                    <a:pt x="184" y="12"/>
                    <a:pt x="368" y="24"/>
                    <a:pt x="624" y="48"/>
                  </a:cubicBezTo>
                  <a:cubicBezTo>
                    <a:pt x="880" y="72"/>
                    <a:pt x="1288" y="104"/>
                    <a:pt x="1536" y="144"/>
                  </a:cubicBezTo>
                  <a:cubicBezTo>
                    <a:pt x="1784" y="184"/>
                    <a:pt x="1948" y="236"/>
                    <a:pt x="2112" y="288"/>
                  </a:cubicBezTo>
                </a:path>
              </a:pathLst>
            </a:custGeom>
            <a:noFill/>
            <a:ln w="1905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3" name="Line 37"/>
            <p:cNvSpPr>
              <a:spLocks noChangeShapeType="1"/>
            </p:cNvSpPr>
            <p:nvPr/>
          </p:nvSpPr>
          <p:spPr bwMode="auto">
            <a:xfrm>
              <a:off x="5280" y="2090"/>
              <a:ext cx="0" cy="672"/>
            </a:xfrm>
            <a:prstGeom prst="line">
              <a:avLst/>
            </a:prstGeom>
            <a:noFill/>
            <a:ln w="1905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4" name="Freeform 38"/>
            <p:cNvSpPr>
              <a:spLocks noChangeAspect="1"/>
            </p:cNvSpPr>
            <p:nvPr/>
          </p:nvSpPr>
          <p:spPr bwMode="auto">
            <a:xfrm>
              <a:off x="2954" y="2305"/>
              <a:ext cx="210" cy="168"/>
            </a:xfrm>
            <a:custGeom>
              <a:avLst/>
              <a:gdLst>
                <a:gd name="T0" fmla="*/ 1200 w 1256"/>
                <a:gd name="T1" fmla="*/ 720 h 720"/>
                <a:gd name="T2" fmla="*/ 1056 w 1256"/>
                <a:gd name="T3" fmla="*/ 336 h 720"/>
                <a:gd name="T4" fmla="*/ 0 w 1256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6" h="720">
                  <a:moveTo>
                    <a:pt x="1200" y="720"/>
                  </a:moveTo>
                  <a:cubicBezTo>
                    <a:pt x="1228" y="588"/>
                    <a:pt x="1256" y="456"/>
                    <a:pt x="1056" y="336"/>
                  </a:cubicBezTo>
                  <a:cubicBezTo>
                    <a:pt x="856" y="216"/>
                    <a:pt x="176" y="56"/>
                    <a:pt x="0" y="0"/>
                  </a:cubicBezTo>
                </a:path>
              </a:pathLst>
            </a:custGeom>
            <a:noFill/>
            <a:ln w="1905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5" name="Freeform 39"/>
            <p:cNvSpPr>
              <a:spLocks noChangeAspect="1"/>
            </p:cNvSpPr>
            <p:nvPr/>
          </p:nvSpPr>
          <p:spPr bwMode="auto">
            <a:xfrm>
              <a:off x="3761" y="1536"/>
              <a:ext cx="1590" cy="544"/>
            </a:xfrm>
            <a:custGeom>
              <a:avLst/>
              <a:gdLst>
                <a:gd name="T0" fmla="*/ 1200 w 1256"/>
                <a:gd name="T1" fmla="*/ 720 h 720"/>
                <a:gd name="T2" fmla="*/ 1056 w 1256"/>
                <a:gd name="T3" fmla="*/ 336 h 720"/>
                <a:gd name="T4" fmla="*/ 0 w 1256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6" h="720">
                  <a:moveTo>
                    <a:pt x="1200" y="720"/>
                  </a:moveTo>
                  <a:cubicBezTo>
                    <a:pt x="1228" y="588"/>
                    <a:pt x="1256" y="456"/>
                    <a:pt x="1056" y="336"/>
                  </a:cubicBezTo>
                  <a:cubicBezTo>
                    <a:pt x="856" y="216"/>
                    <a:pt x="176" y="56"/>
                    <a:pt x="0" y="0"/>
                  </a:cubicBezTo>
                </a:path>
              </a:pathLst>
            </a:custGeom>
            <a:noFill/>
            <a:ln w="1905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7" name="Freeform 41"/>
            <p:cNvSpPr>
              <a:spLocks noChangeAspect="1"/>
            </p:cNvSpPr>
            <p:nvPr/>
          </p:nvSpPr>
          <p:spPr bwMode="auto">
            <a:xfrm>
              <a:off x="3360" y="1940"/>
              <a:ext cx="1110" cy="380"/>
            </a:xfrm>
            <a:custGeom>
              <a:avLst/>
              <a:gdLst>
                <a:gd name="T0" fmla="*/ 1200 w 1256"/>
                <a:gd name="T1" fmla="*/ 720 h 720"/>
                <a:gd name="T2" fmla="*/ 1056 w 1256"/>
                <a:gd name="T3" fmla="*/ 336 h 720"/>
                <a:gd name="T4" fmla="*/ 0 w 1256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6" h="720">
                  <a:moveTo>
                    <a:pt x="1200" y="720"/>
                  </a:moveTo>
                  <a:cubicBezTo>
                    <a:pt x="1228" y="588"/>
                    <a:pt x="1256" y="456"/>
                    <a:pt x="1056" y="336"/>
                  </a:cubicBezTo>
                  <a:cubicBezTo>
                    <a:pt x="856" y="216"/>
                    <a:pt x="176" y="56"/>
                    <a:pt x="0" y="0"/>
                  </a:cubicBezTo>
                </a:path>
              </a:pathLst>
            </a:custGeom>
            <a:noFill/>
            <a:ln w="1905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8" name="Freeform 42"/>
            <p:cNvSpPr>
              <a:spLocks noChangeAspect="1"/>
            </p:cNvSpPr>
            <p:nvPr/>
          </p:nvSpPr>
          <p:spPr bwMode="auto">
            <a:xfrm>
              <a:off x="3323" y="1854"/>
              <a:ext cx="1302" cy="446"/>
            </a:xfrm>
            <a:custGeom>
              <a:avLst/>
              <a:gdLst>
                <a:gd name="T0" fmla="*/ 1200 w 1256"/>
                <a:gd name="T1" fmla="*/ 720 h 720"/>
                <a:gd name="T2" fmla="*/ 1056 w 1256"/>
                <a:gd name="T3" fmla="*/ 336 h 720"/>
                <a:gd name="T4" fmla="*/ 0 w 1256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6" h="720">
                  <a:moveTo>
                    <a:pt x="1200" y="720"/>
                  </a:moveTo>
                  <a:cubicBezTo>
                    <a:pt x="1228" y="588"/>
                    <a:pt x="1256" y="456"/>
                    <a:pt x="1056" y="336"/>
                  </a:cubicBezTo>
                  <a:cubicBezTo>
                    <a:pt x="856" y="216"/>
                    <a:pt x="176" y="56"/>
                    <a:pt x="0" y="0"/>
                  </a:cubicBezTo>
                </a:path>
              </a:pathLst>
            </a:custGeom>
            <a:noFill/>
            <a:ln w="1905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9" name="Line 43"/>
            <p:cNvSpPr>
              <a:spLocks noChangeShapeType="1"/>
            </p:cNvSpPr>
            <p:nvPr/>
          </p:nvSpPr>
          <p:spPr bwMode="auto">
            <a:xfrm>
              <a:off x="4416" y="2352"/>
              <a:ext cx="0" cy="218"/>
            </a:xfrm>
            <a:prstGeom prst="line">
              <a:avLst/>
            </a:prstGeom>
            <a:noFill/>
            <a:ln w="1905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900" name="Line 44"/>
            <p:cNvSpPr>
              <a:spLocks noChangeShapeType="1"/>
            </p:cNvSpPr>
            <p:nvPr/>
          </p:nvSpPr>
          <p:spPr bwMode="auto">
            <a:xfrm>
              <a:off x="4560" y="2304"/>
              <a:ext cx="0" cy="288"/>
            </a:xfrm>
            <a:prstGeom prst="line">
              <a:avLst/>
            </a:prstGeom>
            <a:noFill/>
            <a:ln w="1905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901" name="Text Box 45"/>
            <p:cNvSpPr txBox="1">
              <a:spLocks noChangeArrowheads="1"/>
            </p:cNvSpPr>
            <p:nvPr/>
          </p:nvSpPr>
          <p:spPr bwMode="auto">
            <a:xfrm>
              <a:off x="4272" y="2592"/>
              <a:ext cx="1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>
                  <a:solidFill>
                    <a:schemeClr val="bg2"/>
                  </a:solidFill>
                </a:rPr>
                <a:t>R</a:t>
              </a:r>
            </a:p>
          </p:txBody>
        </p:sp>
        <p:sp>
          <p:nvSpPr>
            <p:cNvPr id="249902" name="Text Box 46"/>
            <p:cNvSpPr txBox="1">
              <a:spLocks noChangeArrowheads="1"/>
            </p:cNvSpPr>
            <p:nvPr/>
          </p:nvSpPr>
          <p:spPr bwMode="auto">
            <a:xfrm>
              <a:off x="4464" y="2592"/>
              <a:ext cx="38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>
                  <a:solidFill>
                    <a:schemeClr val="bg2"/>
                  </a:solidFill>
                </a:rPr>
                <a:t>R+dR</a:t>
              </a:r>
            </a:p>
          </p:txBody>
        </p:sp>
      </p:grpSp>
      <p:sp>
        <p:nvSpPr>
          <p:cNvPr id="249908" name="ZoneTexte 4"/>
          <p:cNvSpPr txBox="1">
            <a:spLocks noChangeArrowheads="1"/>
          </p:cNvSpPr>
          <p:nvPr/>
        </p:nvSpPr>
        <p:spPr bwMode="auto">
          <a:xfrm>
            <a:off x="0" y="41910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 dirty="0">
                <a:solidFill>
                  <a:schemeClr val="bg2"/>
                </a:solidFill>
                <a:latin typeface="Arial" charset="0"/>
              </a:rPr>
              <a:t>Conservation du moment </a:t>
            </a:r>
            <a:r>
              <a:rPr lang="en-GB" sz="1800" b="1" dirty="0" err="1">
                <a:solidFill>
                  <a:schemeClr val="bg2"/>
                </a:solidFill>
                <a:latin typeface="Arial" charset="0"/>
              </a:rPr>
              <a:t>cinétique</a:t>
            </a:r>
            <a:r>
              <a:rPr lang="en-GB" sz="1800" b="1" dirty="0">
                <a:solidFill>
                  <a:schemeClr val="bg2"/>
                </a:solidFill>
                <a:latin typeface="Arial" charset="0"/>
              </a:rPr>
              <a:t> J=</a:t>
            </a:r>
            <a:r>
              <a:rPr lang="en-GB" sz="1800" b="1" dirty="0">
                <a:solidFill>
                  <a:schemeClr val="bg2"/>
                </a:solidFill>
                <a:latin typeface="Arial" charset="0"/>
                <a:sym typeface="Symbol" charset="0"/>
              </a:rPr>
              <a:t></a:t>
            </a:r>
            <a:r>
              <a:rPr lang="en-GB" sz="1800" b="1" dirty="0">
                <a:solidFill>
                  <a:schemeClr val="bg2"/>
                </a:solidFill>
                <a:latin typeface="Arial" charset="0"/>
              </a:rPr>
              <a:t>R</a:t>
            </a:r>
            <a:r>
              <a:rPr lang="en-GB" sz="1800" b="1" baseline="30000" dirty="0">
                <a:solidFill>
                  <a:schemeClr val="bg2"/>
                </a:solidFill>
                <a:latin typeface="Arial" charset="0"/>
              </a:rPr>
              <a:t>2</a:t>
            </a:r>
            <a:r>
              <a:rPr lang="en-GB" sz="1800" b="1" dirty="0">
                <a:solidFill>
                  <a:schemeClr val="bg2"/>
                </a:solidFill>
                <a:latin typeface="Arial" charset="0"/>
                <a:sym typeface="Symbol" charset="0"/>
              </a:rPr>
              <a:t></a:t>
            </a:r>
            <a:endParaRPr lang="en-GB" sz="1800" b="1" dirty="0">
              <a:solidFill>
                <a:schemeClr val="bg2"/>
              </a:solidFill>
              <a:latin typeface="Arial" charset="0"/>
            </a:endParaRPr>
          </a:p>
        </p:txBody>
      </p:sp>
      <p:graphicFrame>
        <p:nvGraphicFramePr>
          <p:cNvPr id="249909" name="Object 53"/>
          <p:cNvGraphicFramePr>
            <a:graphicFrameLocks noChangeAspect="1"/>
          </p:cNvGraphicFramePr>
          <p:nvPr/>
        </p:nvGraphicFramePr>
        <p:xfrm>
          <a:off x="1828800" y="5943600"/>
          <a:ext cx="574675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503" name="Équation" r:id="rId8" imgW="2667000" imgH="368300" progId="Equation.3">
                  <p:embed/>
                </p:oleObj>
              </mc:Choice>
              <mc:Fallback>
                <p:oleObj name="Équation" r:id="rId8" imgW="2667000" imgH="36830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943600"/>
                        <a:ext cx="5746750" cy="7921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9923" name="Group 67"/>
          <p:cNvGrpSpPr>
            <a:grpSpLocks/>
          </p:cNvGrpSpPr>
          <p:nvPr/>
        </p:nvGrpSpPr>
        <p:grpSpPr bwMode="auto">
          <a:xfrm>
            <a:off x="0" y="4648200"/>
            <a:ext cx="9110663" cy="1296988"/>
            <a:chOff x="0" y="2928"/>
            <a:chExt cx="5739" cy="817"/>
          </a:xfrm>
        </p:grpSpPr>
        <p:graphicFrame>
          <p:nvGraphicFramePr>
            <p:cNvPr id="249910" name="Object 54"/>
            <p:cNvGraphicFramePr>
              <a:graphicFrameLocks noChangeAspect="1"/>
            </p:cNvGraphicFramePr>
            <p:nvPr/>
          </p:nvGraphicFramePr>
          <p:xfrm>
            <a:off x="96" y="2928"/>
            <a:ext cx="5643" cy="1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504" name="Équation" r:id="rId10" imgW="5257800" imgH="177800" progId="Equation.3">
                    <p:embed/>
                  </p:oleObj>
                </mc:Choice>
                <mc:Fallback>
                  <p:oleObj name="Équation" r:id="rId10" imgW="5257800" imgH="177800" progId="Equation.3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2928"/>
                          <a:ext cx="5643" cy="1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9911" name="Text Box 55"/>
            <p:cNvSpPr txBox="1">
              <a:spLocks noChangeArrowheads="1"/>
            </p:cNvSpPr>
            <p:nvPr/>
          </p:nvSpPr>
          <p:spPr bwMode="auto">
            <a:xfrm>
              <a:off x="0" y="3168"/>
              <a:ext cx="912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800">
                  <a:solidFill>
                    <a:schemeClr val="bg2"/>
                  </a:solidFill>
                </a:rPr>
                <a:t>Change in J between t and t+dt</a:t>
              </a:r>
            </a:p>
          </p:txBody>
        </p:sp>
        <p:sp>
          <p:nvSpPr>
            <p:cNvPr id="249912" name="Text Box 56"/>
            <p:cNvSpPr txBox="1">
              <a:spLocks noChangeArrowheads="1"/>
            </p:cNvSpPr>
            <p:nvPr/>
          </p:nvSpPr>
          <p:spPr bwMode="auto">
            <a:xfrm>
              <a:off x="864" y="3168"/>
              <a:ext cx="10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800">
                  <a:solidFill>
                    <a:schemeClr val="bg2"/>
                  </a:solidFill>
                </a:rPr>
                <a:t>Flux of J into annulli</a:t>
              </a:r>
            </a:p>
          </p:txBody>
        </p:sp>
        <p:sp>
          <p:nvSpPr>
            <p:cNvPr id="249913" name="Text Box 57"/>
            <p:cNvSpPr txBox="1">
              <a:spLocks noChangeArrowheads="1"/>
            </p:cNvSpPr>
            <p:nvPr/>
          </p:nvSpPr>
          <p:spPr bwMode="auto">
            <a:xfrm>
              <a:off x="2256" y="3168"/>
              <a:ext cx="17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800" dirty="0">
                  <a:solidFill>
                    <a:schemeClr val="bg2"/>
                  </a:solidFill>
                </a:rPr>
                <a:t>Flux of J out of </a:t>
              </a:r>
              <a:r>
                <a:rPr lang="fr-FR" sz="1800" dirty="0" err="1">
                  <a:solidFill>
                    <a:schemeClr val="bg2"/>
                  </a:solidFill>
                </a:rPr>
                <a:t>annulli</a:t>
              </a:r>
              <a:endParaRPr lang="fr-FR" sz="1800" dirty="0">
                <a:solidFill>
                  <a:schemeClr val="bg2"/>
                </a:solidFill>
              </a:endParaRPr>
            </a:p>
          </p:txBody>
        </p:sp>
        <p:sp>
          <p:nvSpPr>
            <p:cNvPr id="249914" name="AutoShape 58"/>
            <p:cNvSpPr>
              <a:spLocks/>
            </p:cNvSpPr>
            <p:nvPr/>
          </p:nvSpPr>
          <p:spPr bwMode="auto">
            <a:xfrm rot="-5362498">
              <a:off x="357" y="2805"/>
              <a:ext cx="101" cy="624"/>
            </a:xfrm>
            <a:prstGeom prst="leftBrace">
              <a:avLst>
                <a:gd name="adj1" fmla="val 51485"/>
                <a:gd name="adj2" fmla="val 50000"/>
              </a:avLst>
            </a:prstGeom>
            <a:noFill/>
            <a:ln w="28575" cap="sq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fr-FR">
                <a:solidFill>
                  <a:srgbClr val="FF3300"/>
                </a:solidFill>
              </a:endParaRPr>
            </a:p>
          </p:txBody>
        </p:sp>
        <p:sp>
          <p:nvSpPr>
            <p:cNvPr id="249915" name="AutoShape 59"/>
            <p:cNvSpPr>
              <a:spLocks/>
            </p:cNvSpPr>
            <p:nvPr/>
          </p:nvSpPr>
          <p:spPr bwMode="auto">
            <a:xfrm rot="-5362498">
              <a:off x="1390" y="2594"/>
              <a:ext cx="51" cy="1104"/>
            </a:xfrm>
            <a:prstGeom prst="leftBrace">
              <a:avLst>
                <a:gd name="adj1" fmla="val 180392"/>
                <a:gd name="adj2" fmla="val 50000"/>
              </a:avLst>
            </a:prstGeom>
            <a:noFill/>
            <a:ln w="28575" cap="sq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fr-FR">
                <a:solidFill>
                  <a:srgbClr val="FF3300"/>
                </a:solidFill>
              </a:endParaRPr>
            </a:p>
          </p:txBody>
        </p:sp>
        <p:sp>
          <p:nvSpPr>
            <p:cNvPr id="249916" name="AutoShape 60"/>
            <p:cNvSpPr>
              <a:spLocks/>
            </p:cNvSpPr>
            <p:nvPr/>
          </p:nvSpPr>
          <p:spPr bwMode="auto">
            <a:xfrm rot="-5362498">
              <a:off x="3216" y="2016"/>
              <a:ext cx="48" cy="2256"/>
            </a:xfrm>
            <a:prstGeom prst="leftBrace">
              <a:avLst>
                <a:gd name="adj1" fmla="val 391667"/>
                <a:gd name="adj2" fmla="val 50000"/>
              </a:avLst>
            </a:prstGeom>
            <a:noFill/>
            <a:ln w="28575" cap="sq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fr-FR">
                <a:solidFill>
                  <a:srgbClr val="FF3300"/>
                </a:solidFill>
              </a:endParaRPr>
            </a:p>
          </p:txBody>
        </p:sp>
        <p:sp>
          <p:nvSpPr>
            <p:cNvPr id="249917" name="AutoShape 61"/>
            <p:cNvSpPr>
              <a:spLocks/>
            </p:cNvSpPr>
            <p:nvPr/>
          </p:nvSpPr>
          <p:spPr bwMode="auto">
            <a:xfrm rot="-5362498">
              <a:off x="5086" y="2594"/>
              <a:ext cx="51" cy="1104"/>
            </a:xfrm>
            <a:prstGeom prst="leftBrace">
              <a:avLst>
                <a:gd name="adj1" fmla="val 180392"/>
                <a:gd name="adj2" fmla="val 50000"/>
              </a:avLst>
            </a:prstGeom>
            <a:noFill/>
            <a:ln w="28575" cap="sq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fr-FR">
                <a:solidFill>
                  <a:srgbClr val="FF3300"/>
                </a:solidFill>
              </a:endParaRPr>
            </a:p>
          </p:txBody>
        </p:sp>
        <p:sp>
          <p:nvSpPr>
            <p:cNvPr id="249918" name="Text Box 62"/>
            <p:cNvSpPr txBox="1">
              <a:spLocks noChangeArrowheads="1"/>
            </p:cNvSpPr>
            <p:nvPr/>
          </p:nvSpPr>
          <p:spPr bwMode="auto">
            <a:xfrm>
              <a:off x="4608" y="3168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800">
                  <a:solidFill>
                    <a:schemeClr val="bg2"/>
                  </a:solidFill>
                </a:rPr>
                <a:t>Viscous Torque</a:t>
              </a:r>
            </a:p>
          </p:txBody>
        </p:sp>
        <p:graphicFrame>
          <p:nvGraphicFramePr>
            <p:cNvPr id="249920" name="Object 64"/>
            <p:cNvGraphicFramePr>
              <a:graphicFrameLocks noChangeAspect="1"/>
            </p:cNvGraphicFramePr>
            <p:nvPr/>
          </p:nvGraphicFramePr>
          <p:xfrm>
            <a:off x="4623" y="3360"/>
            <a:ext cx="1050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505" name="Équation" r:id="rId12" imgW="1308100" imgH="368300" progId="Equation.3">
                    <p:embed/>
                  </p:oleObj>
                </mc:Choice>
                <mc:Fallback>
                  <p:oleObj name="Équation" r:id="rId12" imgW="1308100" imgH="368300" progId="Equation.3">
                    <p:embed/>
                    <p:pic>
                      <p:nvPicPr>
                        <p:cNvPr id="0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3" y="3360"/>
                          <a:ext cx="1050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908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0000"/>
                </a:solidFill>
              </a:rPr>
              <a:t>Une équation de diffusion</a:t>
            </a:r>
          </a:p>
        </p:txBody>
      </p:sp>
      <p:graphicFrame>
        <p:nvGraphicFramePr>
          <p:cNvPr id="250888" name="Object 8"/>
          <p:cNvGraphicFramePr>
            <a:graphicFrameLocks noChangeAspect="1"/>
          </p:cNvGraphicFramePr>
          <p:nvPr/>
        </p:nvGraphicFramePr>
        <p:xfrm>
          <a:off x="2743200" y="1295400"/>
          <a:ext cx="24384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8" name="Équation" r:id="rId4" imgW="1371600" imgH="368300" progId="Equation.3">
                  <p:embed/>
                </p:oleObj>
              </mc:Choice>
              <mc:Fallback>
                <p:oleObj name="Équation" r:id="rId4" imgW="1371600" imgH="368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95400"/>
                        <a:ext cx="243840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891" name="Text Box 11"/>
          <p:cNvSpPr txBox="1">
            <a:spLocks noChangeArrowheads="1"/>
          </p:cNvSpPr>
          <p:nvPr/>
        </p:nvSpPr>
        <p:spPr bwMode="auto">
          <a:xfrm>
            <a:off x="5410200" y="1447800"/>
            <a:ext cx="48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chemeClr val="bg2"/>
                </a:solidFill>
                <a:sym typeface="Symbol" charset="0"/>
              </a:rPr>
              <a:t></a:t>
            </a:r>
            <a:endParaRPr lang="fr-FR" sz="2400">
              <a:solidFill>
                <a:schemeClr val="bg2"/>
              </a:solidFill>
            </a:endParaRPr>
          </a:p>
        </p:txBody>
      </p:sp>
      <p:sp>
        <p:nvSpPr>
          <p:cNvPr id="250893" name="Text Box 13"/>
          <p:cNvSpPr txBox="1">
            <a:spLocks noChangeArrowheads="1"/>
          </p:cNvSpPr>
          <p:nvPr/>
        </p:nvSpPr>
        <p:spPr bwMode="auto">
          <a:xfrm>
            <a:off x="35496" y="1340768"/>
            <a:ext cx="28354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olidFill>
                  <a:schemeClr val="bg2"/>
                </a:solidFill>
              </a:rPr>
              <a:t>Conservation M :</a:t>
            </a:r>
          </a:p>
        </p:txBody>
      </p:sp>
      <p:sp>
        <p:nvSpPr>
          <p:cNvPr id="250895" name="Text Box 15"/>
          <p:cNvSpPr txBox="1">
            <a:spLocks noChangeArrowheads="1"/>
          </p:cNvSpPr>
          <p:nvPr/>
        </p:nvSpPr>
        <p:spPr bwMode="auto">
          <a:xfrm>
            <a:off x="228600" y="2209800"/>
            <a:ext cx="22551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olidFill>
                  <a:schemeClr val="bg2"/>
                </a:solidFill>
              </a:rPr>
              <a:t>Conservation J :</a:t>
            </a:r>
          </a:p>
        </p:txBody>
      </p:sp>
      <p:graphicFrame>
        <p:nvGraphicFramePr>
          <p:cNvPr id="250896" name="Object 16"/>
          <p:cNvGraphicFramePr>
            <a:graphicFrameLocks noChangeAspect="1"/>
          </p:cNvGraphicFramePr>
          <p:nvPr/>
        </p:nvGraphicFramePr>
        <p:xfrm>
          <a:off x="2286000" y="2133600"/>
          <a:ext cx="51054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9" name="Équation" r:id="rId6" imgW="2667000" imgH="368300" progId="Equation.3">
                  <p:embed/>
                </p:oleObj>
              </mc:Choice>
              <mc:Fallback>
                <p:oleObj name="Équation" r:id="rId6" imgW="2667000" imgH="3683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133600"/>
                        <a:ext cx="51054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899" name="Object 19"/>
          <p:cNvGraphicFramePr>
            <a:graphicFrameLocks noChangeAspect="1"/>
          </p:cNvGraphicFramePr>
          <p:nvPr/>
        </p:nvGraphicFramePr>
        <p:xfrm>
          <a:off x="6096000" y="1295400"/>
          <a:ext cx="22129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0" name="Équation" r:id="rId8" imgW="1244600" imgH="368300" progId="Equation.3">
                  <p:embed/>
                </p:oleObj>
              </mc:Choice>
              <mc:Fallback>
                <p:oleObj name="Équation" r:id="rId8" imgW="1244600" imgH="3683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295400"/>
                        <a:ext cx="221297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900" name="Text Box 20"/>
          <p:cNvSpPr txBox="1">
            <a:spLocks noChangeArrowheads="1"/>
          </p:cNvSpPr>
          <p:nvPr/>
        </p:nvSpPr>
        <p:spPr bwMode="auto">
          <a:xfrm>
            <a:off x="1447800" y="3124200"/>
            <a:ext cx="48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chemeClr val="bg2"/>
                </a:solidFill>
                <a:sym typeface="Symbol" charset="0"/>
              </a:rPr>
              <a:t></a:t>
            </a:r>
            <a:endParaRPr lang="fr-FR" sz="2400">
              <a:solidFill>
                <a:schemeClr val="bg2"/>
              </a:solidFill>
            </a:endParaRPr>
          </a:p>
        </p:txBody>
      </p:sp>
      <p:graphicFrame>
        <p:nvGraphicFramePr>
          <p:cNvPr id="250901" name="Object 21"/>
          <p:cNvGraphicFramePr>
            <a:graphicFrameLocks noChangeAspect="1"/>
          </p:cNvGraphicFramePr>
          <p:nvPr/>
        </p:nvGraphicFramePr>
        <p:xfrm>
          <a:off x="2203450" y="2971800"/>
          <a:ext cx="48133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1" name="Équation" r:id="rId10" imgW="2514600" imgH="368300" progId="Equation.3">
                  <p:embed/>
                </p:oleObj>
              </mc:Choice>
              <mc:Fallback>
                <p:oleObj name="Équation" r:id="rId10" imgW="2514600" imgH="3683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3450" y="2971800"/>
                        <a:ext cx="48133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902" name="Freeform 22"/>
          <p:cNvSpPr>
            <a:spLocks/>
          </p:cNvSpPr>
          <p:nvPr/>
        </p:nvSpPr>
        <p:spPr bwMode="auto">
          <a:xfrm>
            <a:off x="7315200" y="1981200"/>
            <a:ext cx="685800" cy="1371600"/>
          </a:xfrm>
          <a:custGeom>
            <a:avLst/>
            <a:gdLst>
              <a:gd name="T0" fmla="*/ 288 w 432"/>
              <a:gd name="T1" fmla="*/ 0 h 864"/>
              <a:gd name="T2" fmla="*/ 432 w 432"/>
              <a:gd name="T3" fmla="*/ 384 h 864"/>
              <a:gd name="T4" fmla="*/ 288 w 432"/>
              <a:gd name="T5" fmla="*/ 768 h 864"/>
              <a:gd name="T6" fmla="*/ 0 w 432"/>
              <a:gd name="T7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2" h="864">
                <a:moveTo>
                  <a:pt x="288" y="0"/>
                </a:moveTo>
                <a:cubicBezTo>
                  <a:pt x="360" y="128"/>
                  <a:pt x="432" y="256"/>
                  <a:pt x="432" y="384"/>
                </a:cubicBezTo>
                <a:cubicBezTo>
                  <a:pt x="432" y="512"/>
                  <a:pt x="360" y="688"/>
                  <a:pt x="288" y="768"/>
                </a:cubicBezTo>
                <a:cubicBezTo>
                  <a:pt x="216" y="848"/>
                  <a:pt x="108" y="856"/>
                  <a:pt x="0" y="864"/>
                </a:cubicBezTo>
              </a:path>
            </a:pathLst>
          </a:custGeom>
          <a:noFill/>
          <a:ln w="28575" cap="sq" cmpd="sng">
            <a:solidFill>
              <a:schemeClr val="bg2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903" name="Text Box 23"/>
          <p:cNvSpPr txBox="1">
            <a:spLocks noChangeArrowheads="1"/>
          </p:cNvSpPr>
          <p:nvPr/>
        </p:nvSpPr>
        <p:spPr bwMode="auto">
          <a:xfrm>
            <a:off x="1447800" y="3886200"/>
            <a:ext cx="48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chemeClr val="bg2"/>
                </a:solidFill>
                <a:sym typeface="Symbol" charset="0"/>
              </a:rPr>
              <a:t></a:t>
            </a:r>
            <a:endParaRPr lang="fr-FR" sz="2400">
              <a:solidFill>
                <a:schemeClr val="bg2"/>
              </a:solidFill>
            </a:endParaRPr>
          </a:p>
        </p:txBody>
      </p:sp>
      <p:graphicFrame>
        <p:nvGraphicFramePr>
          <p:cNvPr id="250904" name="Object 24"/>
          <p:cNvGraphicFramePr>
            <a:graphicFrameLocks noChangeAspect="1"/>
          </p:cNvGraphicFramePr>
          <p:nvPr/>
        </p:nvGraphicFramePr>
        <p:xfrm>
          <a:off x="2163763" y="3733800"/>
          <a:ext cx="6611937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2" name="Équation" r:id="rId12" imgW="3454400" imgH="368300" progId="Equation.3">
                  <p:embed/>
                </p:oleObj>
              </mc:Choice>
              <mc:Fallback>
                <p:oleObj name="Équation" r:id="rId12" imgW="3454400" imgH="3683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3" y="3733800"/>
                        <a:ext cx="6611937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905" name="Text Box 25"/>
          <p:cNvSpPr txBox="1">
            <a:spLocks noChangeArrowheads="1"/>
          </p:cNvSpPr>
          <p:nvPr/>
        </p:nvSpPr>
        <p:spPr bwMode="auto">
          <a:xfrm>
            <a:off x="1447800" y="4648200"/>
            <a:ext cx="48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chemeClr val="bg2"/>
                </a:solidFill>
                <a:sym typeface="Symbol" charset="0"/>
              </a:rPr>
              <a:t></a:t>
            </a:r>
            <a:endParaRPr lang="fr-FR" sz="2400">
              <a:solidFill>
                <a:schemeClr val="bg2"/>
              </a:solidFill>
            </a:endParaRPr>
          </a:p>
        </p:txBody>
      </p:sp>
      <p:graphicFrame>
        <p:nvGraphicFramePr>
          <p:cNvPr id="250906" name="Object 26"/>
          <p:cNvGraphicFramePr>
            <a:graphicFrameLocks noChangeAspect="1"/>
          </p:cNvGraphicFramePr>
          <p:nvPr/>
        </p:nvGraphicFramePr>
        <p:xfrm>
          <a:off x="2209800" y="4495800"/>
          <a:ext cx="4205288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3" name="Équation" r:id="rId14" imgW="2197100" imgH="368300" progId="Equation.3">
                  <p:embed/>
                </p:oleObj>
              </mc:Choice>
              <mc:Fallback>
                <p:oleObj name="Équation" r:id="rId14" imgW="2197100" imgH="3683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495800"/>
                        <a:ext cx="4205288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907" name="Text Box 27"/>
          <p:cNvSpPr txBox="1">
            <a:spLocks noChangeArrowheads="1"/>
          </p:cNvSpPr>
          <p:nvPr/>
        </p:nvSpPr>
        <p:spPr bwMode="auto">
          <a:xfrm>
            <a:off x="6477000" y="4648200"/>
            <a:ext cx="48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chemeClr val="bg2"/>
                </a:solidFill>
                <a:sym typeface="Symbol" charset="0"/>
              </a:rPr>
              <a:t></a:t>
            </a:r>
            <a:endParaRPr lang="fr-FR" sz="2400">
              <a:solidFill>
                <a:schemeClr val="bg2"/>
              </a:solidFill>
            </a:endParaRPr>
          </a:p>
        </p:txBody>
      </p:sp>
      <p:graphicFrame>
        <p:nvGraphicFramePr>
          <p:cNvPr id="250908" name="Object 28"/>
          <p:cNvGraphicFramePr>
            <a:graphicFrameLocks noChangeAspect="1"/>
          </p:cNvGraphicFramePr>
          <p:nvPr/>
        </p:nvGraphicFramePr>
        <p:xfrm>
          <a:off x="7010400" y="4495800"/>
          <a:ext cx="1970088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4" name="Équation" r:id="rId16" imgW="1028700" imgH="368300" progId="Equation.3">
                  <p:embed/>
                </p:oleObj>
              </mc:Choice>
              <mc:Fallback>
                <p:oleObj name="Équation" r:id="rId16" imgW="1028700" imgH="3683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495800"/>
                        <a:ext cx="1970088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909" name="Object 29"/>
          <p:cNvGraphicFramePr>
            <a:graphicFrameLocks noChangeAspect="1"/>
          </p:cNvGraphicFramePr>
          <p:nvPr/>
        </p:nvGraphicFramePr>
        <p:xfrm>
          <a:off x="3886200" y="5502275"/>
          <a:ext cx="40386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5" name="Équation" r:id="rId18" imgW="1765300" imgH="406400" progId="Equation.3">
                  <p:embed/>
                </p:oleObj>
              </mc:Choice>
              <mc:Fallback>
                <p:oleObj name="Équation" r:id="rId18" imgW="1765300" imgH="4064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502275"/>
                        <a:ext cx="4038600" cy="9302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911" name="Object 31"/>
          <p:cNvGraphicFramePr>
            <a:graphicFrameLocks noChangeAspect="1"/>
          </p:cNvGraphicFramePr>
          <p:nvPr/>
        </p:nvGraphicFramePr>
        <p:xfrm>
          <a:off x="838200" y="5715000"/>
          <a:ext cx="121920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6" name="Équation" r:id="rId20" imgW="584200" imgH="165100" progId="Equation.3">
                  <p:embed/>
                </p:oleObj>
              </mc:Choice>
              <mc:Fallback>
                <p:oleObj name="Équation" r:id="rId20" imgW="584200" imgH="1651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715000"/>
                        <a:ext cx="1219200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912" name="Text Box 32"/>
          <p:cNvSpPr txBox="1">
            <a:spLocks noChangeArrowheads="1"/>
          </p:cNvSpPr>
          <p:nvPr/>
        </p:nvSpPr>
        <p:spPr bwMode="auto">
          <a:xfrm>
            <a:off x="304800" y="5334000"/>
            <a:ext cx="8422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Avec :</a:t>
            </a:r>
          </a:p>
        </p:txBody>
      </p:sp>
      <p:sp>
        <p:nvSpPr>
          <p:cNvPr id="250913" name="Text Box 33"/>
          <p:cNvSpPr txBox="1">
            <a:spLocks noChangeArrowheads="1"/>
          </p:cNvSpPr>
          <p:nvPr/>
        </p:nvSpPr>
        <p:spPr bwMode="auto">
          <a:xfrm>
            <a:off x="609600" y="6019800"/>
            <a:ext cx="21259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- Conservation M :</a:t>
            </a:r>
          </a:p>
        </p:txBody>
      </p:sp>
      <p:sp>
        <p:nvSpPr>
          <p:cNvPr id="250914" name="Text Box 34"/>
          <p:cNvSpPr txBox="1">
            <a:spLocks noChangeArrowheads="1"/>
          </p:cNvSpPr>
          <p:nvPr/>
        </p:nvSpPr>
        <p:spPr bwMode="auto">
          <a:xfrm>
            <a:off x="609600" y="5715000"/>
            <a:ext cx="26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95" grpId="0" build="p" autoUpdateAnimBg="0"/>
      <p:bldP spid="250900" grpId="0" build="p" autoUpdateAnimBg="0"/>
      <p:bldP spid="250902" grpId="0" animBg="1"/>
      <p:bldP spid="250903" grpId="0" build="p" autoUpdateAnimBg="0"/>
      <p:bldP spid="250905" grpId="0" build="p" autoUpdateAnimBg="0"/>
      <p:bldP spid="250907" grpId="0" build="p" autoUpdateAnimBg="0"/>
      <p:bldP spid="250912" grpId="0" build="p" autoUpdateAnimBg="0"/>
      <p:bldP spid="250913" grpId="0" build="p" autoUpdateAnimBg="0"/>
      <p:bldP spid="250914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Evolution temporelle</a:t>
            </a:r>
          </a:p>
        </p:txBody>
      </p:sp>
      <p:sp>
        <p:nvSpPr>
          <p:cNvPr id="239624" name="Text Box 68"/>
          <p:cNvSpPr txBox="1">
            <a:spLocks noChangeArrowheads="1"/>
          </p:cNvSpPr>
          <p:nvPr/>
        </p:nvSpPr>
        <p:spPr bwMode="auto">
          <a:xfrm>
            <a:off x="4679504" y="6464188"/>
            <a:ext cx="4464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1800" i="1" dirty="0">
                <a:solidFill>
                  <a:schemeClr val="bg2"/>
                </a:solidFill>
              </a:rPr>
              <a:t>(</a:t>
            </a:r>
            <a:r>
              <a:rPr lang="fr-FR" sz="1800" i="1" dirty="0" err="1">
                <a:solidFill>
                  <a:schemeClr val="bg2"/>
                </a:solidFill>
              </a:rPr>
              <a:t>Lynden</a:t>
            </a:r>
            <a:r>
              <a:rPr lang="fr-FR" sz="1800" i="1" dirty="0">
                <a:solidFill>
                  <a:schemeClr val="bg2"/>
                </a:solidFill>
              </a:rPr>
              <a:t>-Bell &amp; </a:t>
            </a:r>
            <a:r>
              <a:rPr lang="fr-FR" sz="1800" i="1" dirty="0" err="1">
                <a:solidFill>
                  <a:schemeClr val="bg2"/>
                </a:solidFill>
              </a:rPr>
              <a:t>Pringle</a:t>
            </a:r>
            <a:r>
              <a:rPr lang="fr-FR" sz="1800" i="1" dirty="0">
                <a:solidFill>
                  <a:schemeClr val="bg2"/>
                </a:solidFill>
              </a:rPr>
              <a:t> 1974, </a:t>
            </a:r>
            <a:r>
              <a:rPr lang="fr-FR" sz="1800" i="1" dirty="0" err="1">
                <a:solidFill>
                  <a:schemeClr val="bg2"/>
                </a:solidFill>
              </a:rPr>
              <a:t>Pringle</a:t>
            </a:r>
            <a:r>
              <a:rPr lang="fr-FR" sz="1800" i="1" dirty="0">
                <a:solidFill>
                  <a:schemeClr val="bg2"/>
                </a:solidFill>
              </a:rPr>
              <a:t> 1981)</a:t>
            </a:r>
          </a:p>
        </p:txBody>
      </p:sp>
      <p:pic>
        <p:nvPicPr>
          <p:cNvPr id="239625" name="Picture 9" descr="lyndenbell_pringle_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80728"/>
            <a:ext cx="7467600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AB6FA8B-D3C1-3542-B904-E323726DCADF}"/>
              </a:ext>
            </a:extLst>
          </p:cNvPr>
          <p:cNvSpPr txBox="1"/>
          <p:nvPr/>
        </p:nvSpPr>
        <p:spPr>
          <a:xfrm>
            <a:off x="467544" y="476672"/>
            <a:ext cx="831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Un anneau s’étale, la masse se concentre et le moment est expulsé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2EFA81B-62FB-3940-A02F-6C54E546A91D}"/>
              </a:ext>
            </a:extLst>
          </p:cNvPr>
          <p:cNvSpPr txBox="1"/>
          <p:nvPr/>
        </p:nvSpPr>
        <p:spPr>
          <a:xfrm>
            <a:off x="2502689" y="332656"/>
            <a:ext cx="4517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Le moment cinétique c’est quoi ?</a:t>
            </a:r>
          </a:p>
        </p:txBody>
      </p:sp>
      <p:sp>
        <p:nvSpPr>
          <p:cNvPr id="5" name="Étoile à 5 branches 4">
            <a:extLst>
              <a:ext uri="{FF2B5EF4-FFF2-40B4-BE49-F238E27FC236}">
                <a16:creationId xmlns:a16="http://schemas.microsoft.com/office/drawing/2014/main" xmlns="" id="{B2ADED9D-7408-964B-8A11-AC13297848B9}"/>
              </a:ext>
            </a:extLst>
          </p:cNvPr>
          <p:cNvSpPr/>
          <p:nvPr/>
        </p:nvSpPr>
        <p:spPr bwMode="auto">
          <a:xfrm>
            <a:off x="1835696" y="2264678"/>
            <a:ext cx="914400" cy="914400"/>
          </a:xfrm>
          <a:prstGeom prst="star5">
            <a:avLst/>
          </a:prstGeom>
          <a:solidFill>
            <a:schemeClr val="tx2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137F16A4-E07F-9848-B344-175BEA06207F}"/>
              </a:ext>
            </a:extLst>
          </p:cNvPr>
          <p:cNvCxnSpPr/>
          <p:nvPr/>
        </p:nvCxnSpPr>
        <p:spPr bwMode="auto">
          <a:xfrm flipV="1">
            <a:off x="3923928" y="1472590"/>
            <a:ext cx="0" cy="1368152"/>
          </a:xfrm>
          <a:prstGeom prst="straightConnector1">
            <a:avLst/>
          </a:prstGeom>
          <a:solidFill>
            <a:schemeClr val="accent1"/>
          </a:solidFill>
          <a:ln w="34925" cap="sq" cmpd="sng" algn="ctr">
            <a:solidFill>
              <a:schemeClr val="bg2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5D2ECF5D-E798-944B-8771-DB48DE733A29}"/>
              </a:ext>
            </a:extLst>
          </p:cNvPr>
          <p:cNvSpPr/>
          <p:nvPr/>
        </p:nvSpPr>
        <p:spPr bwMode="auto">
          <a:xfrm>
            <a:off x="683568" y="1184558"/>
            <a:ext cx="3240360" cy="3240360"/>
          </a:xfrm>
          <a:prstGeom prst="ellipse">
            <a:avLst/>
          </a:prstGeom>
          <a:noFill/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8588619-35E0-0447-80C1-865B37BDFAA9}"/>
              </a:ext>
            </a:extLst>
          </p:cNvPr>
          <p:cNvSpPr txBox="1"/>
          <p:nvPr/>
        </p:nvSpPr>
        <p:spPr>
          <a:xfrm>
            <a:off x="4129378" y="132857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V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D80F02AF-64BB-844E-8045-8A28F4908A0A}"/>
              </a:ext>
            </a:extLst>
          </p:cNvPr>
          <p:cNvSpPr/>
          <p:nvPr/>
        </p:nvSpPr>
        <p:spPr bwMode="auto">
          <a:xfrm>
            <a:off x="3841346" y="2696726"/>
            <a:ext cx="226598" cy="216024"/>
          </a:xfrm>
          <a:prstGeom prst="ellipse">
            <a:avLst/>
          </a:prstGeom>
          <a:solidFill>
            <a:schemeClr val="bg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839842A-2F76-2E44-9949-5C98DA9DDA30}"/>
              </a:ext>
            </a:extLst>
          </p:cNvPr>
          <p:cNvSpPr txBox="1"/>
          <p:nvPr/>
        </p:nvSpPr>
        <p:spPr>
          <a:xfrm>
            <a:off x="4113220" y="26247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M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EAE4B17F-6932-9D45-BA3A-5A6AC3FBA440}"/>
              </a:ext>
            </a:extLst>
          </p:cNvPr>
          <p:cNvCxnSpPr>
            <a:endCxn id="12" idx="3"/>
          </p:cNvCxnSpPr>
          <p:nvPr/>
        </p:nvCxnSpPr>
        <p:spPr bwMode="auto">
          <a:xfrm>
            <a:off x="2353145" y="2840742"/>
            <a:ext cx="1521386" cy="4037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2EE734EA-1DAF-F74E-AF16-5DE5AB7107E7}"/>
              </a:ext>
            </a:extLst>
          </p:cNvPr>
          <p:cNvSpPr txBox="1"/>
          <p:nvPr/>
        </p:nvSpPr>
        <p:spPr>
          <a:xfrm>
            <a:off x="2987824" y="295514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753F4AC1-6C68-9C44-BFC4-B7CCFC4B918F}"/>
                  </a:ext>
                </a:extLst>
              </p:cNvPr>
              <p:cNvSpPr txBox="1"/>
              <p:nvPr/>
            </p:nvSpPr>
            <p:spPr>
              <a:xfrm>
                <a:off x="5483889" y="1803013"/>
                <a:ext cx="14643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fr-FR" sz="24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24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MRV</m:t>
                      </m:r>
                    </m:oMath>
                  </m:oMathPara>
                </a14:m>
                <a:endParaRPr lang="fr-FR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53F4AC1-6C68-9C44-BFC4-B7CCFC4B9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889" y="1803013"/>
                <a:ext cx="1464375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2CB2FE4A-2963-144D-ABC4-A329BD01E6C6}"/>
                  </a:ext>
                </a:extLst>
              </p:cNvPr>
              <p:cNvSpPr txBox="1"/>
              <p:nvPr/>
            </p:nvSpPr>
            <p:spPr>
              <a:xfrm>
                <a:off x="4313877" y="5085184"/>
                <a:ext cx="1842299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40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fr-FR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⃗"/>
                          <m:ctrlPr>
                            <a:rPr lang="fr-FR" sz="24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fr-FR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acc>
                        <m:accPr>
                          <m:chr m:val="⃗"/>
                          <m:ctrlPr>
                            <a:rPr lang="fr-FR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fr-FR" sz="24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CB2FE4A-2963-144D-ABC4-A329BD01E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877" y="5085184"/>
                <a:ext cx="1842299" cy="506421"/>
              </a:xfrm>
              <a:prstGeom prst="rect">
                <a:avLst/>
              </a:prstGeom>
              <a:blipFill>
                <a:blip r:embed="rId4"/>
                <a:stretch>
                  <a:fillRect t="-121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EC33A344-234F-6645-97FD-0008F942E8E4}"/>
              </a:ext>
            </a:extLst>
          </p:cNvPr>
          <p:cNvSpPr txBox="1"/>
          <p:nvPr/>
        </p:nvSpPr>
        <p:spPr>
          <a:xfrm>
            <a:off x="4932040" y="1124744"/>
            <a:ext cx="3988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Le moment cinétique d’une masse M</a:t>
            </a:r>
          </a:p>
          <a:p>
            <a:r>
              <a:rPr lang="fr-FR" dirty="0">
                <a:solidFill>
                  <a:schemeClr val="bg2"/>
                </a:solidFill>
              </a:rPr>
              <a:t>par rapport à l’étoile centrale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DB21D294-0B33-EB42-B4E2-BDE07B0D129A}"/>
              </a:ext>
            </a:extLst>
          </p:cNvPr>
          <p:cNvSpPr txBox="1"/>
          <p:nvPr/>
        </p:nvSpPr>
        <p:spPr>
          <a:xfrm>
            <a:off x="1691680" y="4685074"/>
            <a:ext cx="6404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Plus généralement, tout objet possède un moment cinétique :</a:t>
            </a:r>
          </a:p>
        </p:txBody>
      </p:sp>
    </p:spTree>
    <p:extLst>
      <p:ext uri="{BB962C8B-B14F-4D97-AF65-F5344CB8AC3E}">
        <p14:creationId xmlns:p14="http://schemas.microsoft.com/office/powerpoint/2010/main" val="1951645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latin typeface="+mn-lt"/>
              </a:rPr>
              <a:t>Exemple  d’application et comparaison</a:t>
            </a:r>
          </a:p>
        </p:txBody>
      </p:sp>
      <p:sp>
        <p:nvSpPr>
          <p:cNvPr id="416775" name="Text Box 68"/>
          <p:cNvSpPr txBox="1">
            <a:spLocks noChangeArrowheads="1"/>
          </p:cNvSpPr>
          <p:nvPr/>
        </p:nvSpPr>
        <p:spPr bwMode="auto">
          <a:xfrm>
            <a:off x="6863432" y="6432177"/>
            <a:ext cx="22450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1800" i="1" dirty="0" err="1">
                <a:solidFill>
                  <a:schemeClr val="bg2"/>
                </a:solidFill>
              </a:rPr>
              <a:t>Hueso</a:t>
            </a:r>
            <a:r>
              <a:rPr lang="fr-FR" sz="1800" i="1" dirty="0">
                <a:solidFill>
                  <a:schemeClr val="bg2"/>
                </a:solidFill>
              </a:rPr>
              <a:t> &amp; Guillot 2005</a:t>
            </a:r>
            <a:endParaRPr lang="fr-FR" sz="1800" i="1" dirty="0">
              <a:solidFill>
                <a:schemeClr val="hlink"/>
              </a:solidFill>
            </a:endParaRPr>
          </a:p>
        </p:txBody>
      </p:sp>
      <p:pic>
        <p:nvPicPr>
          <p:cNvPr id="416776" name="Picture 8" descr="hueso&amp;guillot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2" y="2780928"/>
            <a:ext cx="4191000" cy="284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777" name="Text Box 9"/>
          <p:cNvSpPr txBox="1">
            <a:spLocks noChangeArrowheads="1"/>
          </p:cNvSpPr>
          <p:nvPr/>
        </p:nvSpPr>
        <p:spPr bwMode="auto">
          <a:xfrm>
            <a:off x="5679504" y="5589240"/>
            <a:ext cx="342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Comparaison avec les données (DM Tau)</a:t>
            </a:r>
          </a:p>
        </p:txBody>
      </p:sp>
      <p:pic>
        <p:nvPicPr>
          <p:cNvPr id="416778" name="Picture 10" descr="hueso&amp;guillot_05_d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0538"/>
            <a:ext cx="4191000" cy="7540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9" name="Picture 11" descr="hueso&amp;guillot_05_sour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2600"/>
            <a:ext cx="4038600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80" name="Picture 12" descr="hueso&amp;guillot_05_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4419600" cy="796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781" name="Text Box 13"/>
          <p:cNvSpPr txBox="1">
            <a:spLocks noChangeArrowheads="1"/>
          </p:cNvSpPr>
          <p:nvPr/>
        </p:nvSpPr>
        <p:spPr bwMode="auto">
          <a:xfrm>
            <a:off x="381000" y="1219200"/>
            <a:ext cx="25333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Equation de diffusion :</a:t>
            </a:r>
          </a:p>
        </p:txBody>
      </p:sp>
      <p:sp>
        <p:nvSpPr>
          <p:cNvPr id="416782" name="Text Box 14"/>
          <p:cNvSpPr txBox="1">
            <a:spLocks noChangeArrowheads="1"/>
          </p:cNvSpPr>
          <p:nvPr/>
        </p:nvSpPr>
        <p:spPr bwMode="auto">
          <a:xfrm>
            <a:off x="4572000" y="2005013"/>
            <a:ext cx="54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>
                <a:solidFill>
                  <a:schemeClr val="bg2"/>
                </a:solidFill>
              </a:rPr>
              <a:t>with</a:t>
            </a:r>
          </a:p>
        </p:txBody>
      </p:sp>
      <p:sp>
        <p:nvSpPr>
          <p:cNvPr id="416783" name="Line 15"/>
          <p:cNvSpPr>
            <a:spLocks noChangeShapeType="1"/>
          </p:cNvSpPr>
          <p:nvPr/>
        </p:nvSpPr>
        <p:spPr bwMode="auto">
          <a:xfrm flipV="1">
            <a:off x="685800" y="3276600"/>
            <a:ext cx="152400" cy="26670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84" name="Text Box 16"/>
          <p:cNvSpPr txBox="1">
            <a:spLocks noChangeArrowheads="1"/>
          </p:cNvSpPr>
          <p:nvPr/>
        </p:nvSpPr>
        <p:spPr bwMode="auto">
          <a:xfrm>
            <a:off x="457200" y="6019800"/>
            <a:ext cx="4281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</a:rPr>
              <a:t>Radiative losses (midplane temperature)</a:t>
            </a:r>
          </a:p>
        </p:txBody>
      </p:sp>
      <p:sp>
        <p:nvSpPr>
          <p:cNvPr id="416785" name="AutoShape 17"/>
          <p:cNvSpPr>
            <a:spLocks/>
          </p:cNvSpPr>
          <p:nvPr/>
        </p:nvSpPr>
        <p:spPr bwMode="auto">
          <a:xfrm rot="-5400000">
            <a:off x="2476500" y="2400300"/>
            <a:ext cx="152400" cy="2667000"/>
          </a:xfrm>
          <a:prstGeom prst="leftBrace">
            <a:avLst>
              <a:gd name="adj1" fmla="val 145833"/>
              <a:gd name="adj2" fmla="val 50000"/>
            </a:avLst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86" name="Text Box 18"/>
          <p:cNvSpPr txBox="1">
            <a:spLocks noChangeArrowheads="1"/>
          </p:cNvSpPr>
          <p:nvPr/>
        </p:nvSpPr>
        <p:spPr bwMode="auto">
          <a:xfrm>
            <a:off x="1600200" y="3810000"/>
            <a:ext cx="188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chemeClr val="bg2"/>
                </a:solidFill>
              </a:rPr>
              <a:t>Viscous heating</a:t>
            </a:r>
          </a:p>
        </p:txBody>
      </p:sp>
      <p:sp>
        <p:nvSpPr>
          <p:cNvPr id="416787" name="Text Box 19"/>
          <p:cNvSpPr txBox="1">
            <a:spLocks noChangeArrowheads="1"/>
          </p:cNvSpPr>
          <p:nvPr/>
        </p:nvSpPr>
        <p:spPr bwMode="auto">
          <a:xfrm>
            <a:off x="2590800" y="4876800"/>
            <a:ext cx="2066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</a:rPr>
              <a:t>Irradiation heating</a:t>
            </a:r>
          </a:p>
        </p:txBody>
      </p:sp>
      <p:sp>
        <p:nvSpPr>
          <p:cNvPr id="416788" name="Line 20"/>
          <p:cNvSpPr>
            <a:spLocks noChangeShapeType="1"/>
          </p:cNvSpPr>
          <p:nvPr/>
        </p:nvSpPr>
        <p:spPr bwMode="auto">
          <a:xfrm flipV="1">
            <a:off x="3810000" y="3352800"/>
            <a:ext cx="685800" cy="15240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AB75771-9AA3-514B-AF65-F60CF34D7B2F}"/>
              </a:ext>
            </a:extLst>
          </p:cNvPr>
          <p:cNvSpPr txBox="1"/>
          <p:nvPr/>
        </p:nvSpPr>
        <p:spPr>
          <a:xfrm>
            <a:off x="1331640" y="260648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Problème majeur toujours non-résolu :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quelle est l’origine de la viscosité effective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81B8ADE-878A-6842-A466-BD98A6E34DFD}"/>
              </a:ext>
            </a:extLst>
          </p:cNvPr>
          <p:cNvSpPr txBox="1"/>
          <p:nvPr/>
        </p:nvSpPr>
        <p:spPr>
          <a:xfrm>
            <a:off x="1547231" y="2132856"/>
            <a:ext cx="51850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Turbulence purement hydrodynamique ?</a:t>
            </a:r>
          </a:p>
          <a:p>
            <a:endParaRPr lang="fr-FR" sz="2400" dirty="0">
              <a:solidFill>
                <a:schemeClr val="bg2"/>
              </a:solidFill>
            </a:endParaRPr>
          </a:p>
          <a:p>
            <a:r>
              <a:rPr lang="fr-FR" sz="2400" dirty="0">
                <a:solidFill>
                  <a:schemeClr val="bg2"/>
                </a:solidFill>
              </a:rPr>
              <a:t>Auto-gravité ? </a:t>
            </a:r>
          </a:p>
          <a:p>
            <a:endParaRPr lang="fr-FR" sz="2400" dirty="0">
              <a:solidFill>
                <a:schemeClr val="bg2"/>
              </a:solidFill>
            </a:endParaRPr>
          </a:p>
          <a:p>
            <a:r>
              <a:rPr lang="fr-FR" sz="2400" dirty="0">
                <a:solidFill>
                  <a:schemeClr val="bg2"/>
                </a:solidFill>
              </a:rPr>
              <a:t>Freinage magnétique ? </a:t>
            </a:r>
          </a:p>
          <a:p>
            <a:endParaRPr lang="fr-FR" sz="2400" dirty="0">
              <a:solidFill>
                <a:schemeClr val="bg2"/>
              </a:solidFill>
            </a:endParaRPr>
          </a:p>
          <a:p>
            <a:r>
              <a:rPr lang="fr-FR" sz="2400" dirty="0">
                <a:solidFill>
                  <a:schemeClr val="bg2"/>
                </a:solidFill>
              </a:rPr>
              <a:t>Instabilité magnéto-rotationnelle ? </a:t>
            </a:r>
          </a:p>
        </p:txBody>
      </p:sp>
    </p:spTree>
    <p:extLst>
      <p:ext uri="{BB962C8B-B14F-4D97-AF65-F5344CB8AC3E}">
        <p14:creationId xmlns:p14="http://schemas.microsoft.com/office/powerpoint/2010/main" val="3282624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AB75771-9AA3-514B-AF65-F60CF34D7B2F}"/>
              </a:ext>
            </a:extLst>
          </p:cNvPr>
          <p:cNvSpPr txBox="1"/>
          <p:nvPr/>
        </p:nvSpPr>
        <p:spPr>
          <a:xfrm>
            <a:off x="1331640" y="260648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Problème majeur toujours non-résolu :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quelle est l’origine de la viscosité effective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81B8ADE-878A-6842-A466-BD98A6E34DFD}"/>
              </a:ext>
            </a:extLst>
          </p:cNvPr>
          <p:cNvSpPr txBox="1"/>
          <p:nvPr/>
        </p:nvSpPr>
        <p:spPr>
          <a:xfrm>
            <a:off x="1547231" y="2132856"/>
            <a:ext cx="51850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Turbulence purement hydrodynamique ?</a:t>
            </a:r>
          </a:p>
          <a:p>
            <a:endParaRPr lang="fr-FR" sz="2400" dirty="0">
              <a:solidFill>
                <a:schemeClr val="bg2"/>
              </a:solidFill>
            </a:endParaRPr>
          </a:p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Auto-gravité ? </a:t>
            </a:r>
          </a:p>
          <a:p>
            <a:endParaRPr lang="fr-FR" sz="2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Freinage magnétique ? </a:t>
            </a:r>
          </a:p>
          <a:p>
            <a:endParaRPr lang="fr-FR" sz="2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Instabilité magnéto-rotationnelle ? </a:t>
            </a:r>
          </a:p>
        </p:txBody>
      </p:sp>
    </p:spTree>
    <p:extLst>
      <p:ext uri="{BB962C8B-B14F-4D97-AF65-F5344CB8AC3E}">
        <p14:creationId xmlns:p14="http://schemas.microsoft.com/office/powerpoint/2010/main" val="2429427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0000"/>
                </a:solidFill>
                <a:latin typeface="+mn-lt"/>
              </a:rPr>
              <a:t>Mécanismes hydrodynamiques</a:t>
            </a:r>
          </a:p>
        </p:txBody>
      </p:sp>
      <p:sp>
        <p:nvSpPr>
          <p:cNvPr id="208900" name="Text Box 6"/>
          <p:cNvSpPr txBox="1">
            <a:spLocks noChangeArrowheads="1"/>
          </p:cNvSpPr>
          <p:nvPr/>
        </p:nvSpPr>
        <p:spPr bwMode="auto">
          <a:xfrm>
            <a:off x="152400" y="2895600"/>
            <a:ext cx="960417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2400" b="1" u="sng" dirty="0">
                <a:solidFill>
                  <a:schemeClr val="bg2"/>
                </a:solidFill>
              </a:rPr>
              <a:t>Résultats de base :</a:t>
            </a:r>
          </a:p>
          <a:p>
            <a:endParaRPr lang="fr-FR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-Les écoulements avec un nombre de Reynolds élevé sont instables.</a:t>
            </a:r>
          </a:p>
          <a:p>
            <a:r>
              <a:rPr lang="fr-FR" b="1" dirty="0">
                <a:solidFill>
                  <a:schemeClr val="bg2"/>
                </a:solidFill>
              </a:rPr>
              <a:t>		</a:t>
            </a:r>
          </a:p>
          <a:p>
            <a:r>
              <a:rPr lang="fr-FR" sz="2400" b="1" dirty="0">
                <a:solidFill>
                  <a:schemeClr val="bg2"/>
                </a:solidFill>
              </a:rPr>
              <a:t>- Similarité entre les écoulements de Taylor-Couette (rotation) et les disques d’</a:t>
            </a:r>
            <a:r>
              <a:rPr lang="fr-FR" sz="2400" b="1" dirty="0" err="1">
                <a:solidFill>
                  <a:schemeClr val="bg2"/>
                </a:solidFill>
              </a:rPr>
              <a:t>accretion</a:t>
            </a:r>
            <a:endParaRPr lang="fr-FR" sz="2400" b="1" dirty="0">
              <a:solidFill>
                <a:schemeClr val="bg2"/>
              </a:solidFill>
            </a:endParaRPr>
          </a:p>
          <a:p>
            <a:endParaRPr lang="fr-FR" b="1" dirty="0">
              <a:solidFill>
                <a:schemeClr val="bg2"/>
              </a:solidFill>
            </a:endParaRPr>
          </a:p>
        </p:txBody>
      </p:sp>
      <p:pic>
        <p:nvPicPr>
          <p:cNvPr id="208902" name="Picture 6" descr="taylor_couette_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205740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3" name="Picture 7" descr="taylor_couette_cattan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1259632" y="5805264"/>
            <a:ext cx="6421373" cy="461665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Les disques sont-ils non-linéairement instables?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5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0000"/>
                </a:solidFill>
              </a:rPr>
              <a:t>Des expériences aux résultats contradictoires…</a:t>
            </a:r>
          </a:p>
        </p:txBody>
      </p:sp>
      <p:sp>
        <p:nvSpPr>
          <p:cNvPr id="441348" name="Text Box 6"/>
          <p:cNvSpPr txBox="1">
            <a:spLocks noChangeArrowheads="1"/>
          </p:cNvSpPr>
          <p:nvPr/>
        </p:nvSpPr>
        <p:spPr bwMode="auto">
          <a:xfrm>
            <a:off x="-202704" y="11430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b="1" dirty="0">
                <a:solidFill>
                  <a:schemeClr val="bg2"/>
                </a:solidFill>
              </a:rPr>
              <a:t>Expériences</a:t>
            </a:r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441351" name="Picture 7" descr="lathrop_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" y="1905000"/>
            <a:ext cx="2286000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1352" name="Picture 8" descr="jietal_2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96" y="1905000"/>
            <a:ext cx="30480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53" name="Text Box 9"/>
          <p:cNvSpPr txBox="1">
            <a:spLocks noChangeArrowheads="1"/>
          </p:cNvSpPr>
          <p:nvPr/>
        </p:nvSpPr>
        <p:spPr bwMode="auto">
          <a:xfrm>
            <a:off x="-50304" y="1600200"/>
            <a:ext cx="2335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i="1" dirty="0">
                <a:solidFill>
                  <a:schemeClr val="bg2"/>
                </a:solidFill>
              </a:rPr>
              <a:t>Paoletti &amp; </a:t>
            </a:r>
            <a:r>
              <a:rPr lang="fr-FR" sz="1600" i="1" dirty="0" err="1">
                <a:solidFill>
                  <a:schemeClr val="bg2"/>
                </a:solidFill>
              </a:rPr>
              <a:t>Lathrop</a:t>
            </a:r>
            <a:r>
              <a:rPr lang="fr-FR" sz="1600" i="1" dirty="0">
                <a:solidFill>
                  <a:schemeClr val="bg2"/>
                </a:solidFill>
              </a:rPr>
              <a:t> (2012)</a:t>
            </a:r>
          </a:p>
        </p:txBody>
      </p:sp>
      <p:sp>
        <p:nvSpPr>
          <p:cNvPr id="441354" name="Text Box 10"/>
          <p:cNvSpPr txBox="1">
            <a:spLocks noChangeArrowheads="1"/>
          </p:cNvSpPr>
          <p:nvPr/>
        </p:nvSpPr>
        <p:spPr bwMode="auto">
          <a:xfrm>
            <a:off x="2769096" y="1600200"/>
            <a:ext cx="1889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i="1">
                <a:solidFill>
                  <a:schemeClr val="bg2"/>
                </a:solidFill>
              </a:rPr>
              <a:t>Ji et al. (2006, 2012)</a:t>
            </a:r>
          </a:p>
        </p:txBody>
      </p:sp>
      <p:sp>
        <p:nvSpPr>
          <p:cNvPr id="441355" name="Text Box 11"/>
          <p:cNvSpPr txBox="1">
            <a:spLocks noChangeArrowheads="1"/>
          </p:cNvSpPr>
          <p:nvPr/>
        </p:nvSpPr>
        <p:spPr bwMode="auto">
          <a:xfrm>
            <a:off x="10021" y="4213225"/>
            <a:ext cx="22653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</a:rPr>
              <a:t>         Re</a:t>
            </a:r>
            <a:r>
              <a:rPr lang="fr-FR" altLang="ja-JP">
                <a:solidFill>
                  <a:schemeClr val="bg2"/>
                </a:solidFill>
              </a:rPr>
              <a:t>~10</a:t>
            </a:r>
            <a:r>
              <a:rPr lang="fr-FR" altLang="ja-JP" baseline="30000">
                <a:solidFill>
                  <a:schemeClr val="bg2"/>
                </a:solidFill>
              </a:rPr>
              <a:t>6</a:t>
            </a:r>
            <a:endParaRPr lang="fr-FR">
              <a:solidFill>
                <a:schemeClr val="bg2"/>
              </a:solidFill>
            </a:endParaRPr>
          </a:p>
          <a:p>
            <a:r>
              <a:rPr lang="fr-FR">
                <a:solidFill>
                  <a:schemeClr val="bg2"/>
                </a:solidFill>
              </a:rPr>
              <a:t>Significant transport</a:t>
            </a:r>
          </a:p>
        </p:txBody>
      </p:sp>
      <p:sp>
        <p:nvSpPr>
          <p:cNvPr id="441356" name="Text Box 12"/>
          <p:cNvSpPr txBox="1">
            <a:spLocks noChangeArrowheads="1"/>
          </p:cNvSpPr>
          <p:nvPr/>
        </p:nvSpPr>
        <p:spPr bwMode="auto">
          <a:xfrm>
            <a:off x="2464296" y="4191000"/>
            <a:ext cx="2554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</a:rPr>
              <a:t>           Re</a:t>
            </a:r>
            <a:r>
              <a:rPr lang="fr-FR" altLang="ja-JP">
                <a:solidFill>
                  <a:schemeClr val="bg2"/>
                </a:solidFill>
              </a:rPr>
              <a:t>~10</a:t>
            </a:r>
            <a:r>
              <a:rPr lang="fr-FR" altLang="ja-JP" baseline="30000">
                <a:solidFill>
                  <a:schemeClr val="bg2"/>
                </a:solidFill>
              </a:rPr>
              <a:t>6</a:t>
            </a:r>
            <a:endParaRPr lang="fr-FR">
              <a:solidFill>
                <a:schemeClr val="bg2"/>
              </a:solidFill>
            </a:endParaRPr>
          </a:p>
          <a:p>
            <a:r>
              <a:rPr lang="fr-FR">
                <a:solidFill>
                  <a:schemeClr val="bg2"/>
                </a:solidFill>
              </a:rPr>
              <a:t>Smaller transport (x10)</a:t>
            </a:r>
          </a:p>
        </p:txBody>
      </p:sp>
      <p:sp>
        <p:nvSpPr>
          <p:cNvPr id="441357" name="Text Box 13"/>
          <p:cNvSpPr txBox="1">
            <a:spLocks noChangeArrowheads="1"/>
          </p:cNvSpPr>
          <p:nvPr/>
        </p:nvSpPr>
        <p:spPr bwMode="auto">
          <a:xfrm>
            <a:off x="254496" y="5105400"/>
            <a:ext cx="1930337" cy="400110"/>
          </a:xfrm>
          <a:prstGeom prst="rect">
            <a:avLst/>
          </a:prstGeom>
          <a:noFill/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>
                <a:solidFill>
                  <a:schemeClr val="bg2"/>
                </a:solidFill>
              </a:rPr>
              <a:t>TURBULENCE </a:t>
            </a:r>
            <a:r>
              <a:rPr lang="fr-FR" b="1" dirty="0">
                <a:solidFill>
                  <a:schemeClr val="bg2"/>
                </a:solidFill>
              </a:rPr>
              <a:t>!</a:t>
            </a:r>
          </a:p>
        </p:txBody>
      </p:sp>
      <p:sp>
        <p:nvSpPr>
          <p:cNvPr id="441358" name="Text Box 14"/>
          <p:cNvSpPr txBox="1">
            <a:spLocks noChangeArrowheads="1"/>
          </p:cNvSpPr>
          <p:nvPr/>
        </p:nvSpPr>
        <p:spPr bwMode="auto">
          <a:xfrm>
            <a:off x="2353072" y="5117122"/>
            <a:ext cx="3069110" cy="400110"/>
          </a:xfrm>
          <a:prstGeom prst="rect">
            <a:avLst/>
          </a:prstGeom>
          <a:noFill/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2"/>
                </a:solidFill>
              </a:rPr>
              <a:t>PAS DE TURBULENCE !</a:t>
            </a:r>
          </a:p>
        </p:txBody>
      </p:sp>
      <p:sp>
        <p:nvSpPr>
          <p:cNvPr id="441359" name="Text Box 15"/>
          <p:cNvSpPr txBox="1">
            <a:spLocks noChangeArrowheads="1"/>
          </p:cNvSpPr>
          <p:nvPr/>
        </p:nvSpPr>
        <p:spPr bwMode="auto">
          <a:xfrm>
            <a:off x="2286000" y="6096000"/>
            <a:ext cx="4962962" cy="461665"/>
          </a:xfrm>
          <a:prstGeom prst="rect">
            <a:avLst/>
          </a:prstGeom>
          <a:noFill/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SITUATION UN PEU CONFUSE…</a:t>
            </a:r>
          </a:p>
        </p:txBody>
      </p:sp>
      <p:grpSp>
        <p:nvGrpSpPr>
          <p:cNvPr id="441370" name="Group 26"/>
          <p:cNvGrpSpPr>
            <a:grpSpLocks/>
          </p:cNvGrpSpPr>
          <p:nvPr/>
        </p:nvGrpSpPr>
        <p:grpSpPr bwMode="auto">
          <a:xfrm>
            <a:off x="5652120" y="1066800"/>
            <a:ext cx="3749675" cy="4495800"/>
            <a:chOff x="3504" y="672"/>
            <a:chExt cx="2362" cy="2832"/>
          </a:xfrm>
        </p:grpSpPr>
        <p:sp>
          <p:nvSpPr>
            <p:cNvPr id="441347" name="Text Box 6"/>
            <p:cNvSpPr txBox="1">
              <a:spLocks noChangeArrowheads="1"/>
            </p:cNvSpPr>
            <p:nvPr/>
          </p:nvSpPr>
          <p:spPr bwMode="auto">
            <a:xfrm>
              <a:off x="3504" y="720"/>
              <a:ext cx="225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marL="609600" indent="-609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fr-FR" b="1" dirty="0">
                  <a:solidFill>
                    <a:schemeClr val="bg2"/>
                  </a:solidFill>
                </a:rPr>
                <a:t>Simulations numériques</a:t>
              </a:r>
              <a:endParaRPr lang="fr-FR" dirty="0">
                <a:solidFill>
                  <a:schemeClr val="bg2"/>
                </a:solidFill>
              </a:endParaRPr>
            </a:p>
          </p:txBody>
        </p:sp>
        <p:pic>
          <p:nvPicPr>
            <p:cNvPr id="441360" name="Picture 16" descr="lesur&amp;pyl_20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200"/>
              <a:ext cx="1824" cy="1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1361" name="Text Box 17"/>
            <p:cNvSpPr txBox="1">
              <a:spLocks noChangeArrowheads="1"/>
            </p:cNvSpPr>
            <p:nvPr/>
          </p:nvSpPr>
          <p:spPr bwMode="auto">
            <a:xfrm>
              <a:off x="3888" y="1008"/>
              <a:ext cx="1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i="1">
                  <a:solidFill>
                    <a:schemeClr val="bg2"/>
                  </a:solidFill>
                </a:rPr>
                <a:t>Lesur &amp; Longaretti (2005)</a:t>
              </a:r>
            </a:p>
          </p:txBody>
        </p:sp>
        <p:sp>
          <p:nvSpPr>
            <p:cNvPr id="441362" name="Text Box 18"/>
            <p:cNvSpPr txBox="1">
              <a:spLocks noChangeArrowheads="1"/>
            </p:cNvSpPr>
            <p:nvPr/>
          </p:nvSpPr>
          <p:spPr bwMode="auto">
            <a:xfrm>
              <a:off x="3552" y="2544"/>
              <a:ext cx="1968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>
                  <a:solidFill>
                    <a:schemeClr val="bg2"/>
                  </a:solidFill>
                </a:rPr>
                <a:t>              Re</a:t>
              </a:r>
              <a:r>
                <a:rPr lang="fr-FR" baseline="-25000">
                  <a:solidFill>
                    <a:schemeClr val="bg2"/>
                  </a:solidFill>
                </a:rPr>
                <a:t>c</a:t>
              </a:r>
              <a:r>
                <a:rPr lang="fr-FR" altLang="ja-JP">
                  <a:solidFill>
                    <a:schemeClr val="bg2"/>
                  </a:solidFill>
                </a:rPr>
                <a:t>~10</a:t>
              </a:r>
              <a:r>
                <a:rPr lang="fr-FR" altLang="ja-JP" baseline="30000">
                  <a:solidFill>
                    <a:schemeClr val="bg2"/>
                  </a:solidFill>
                </a:rPr>
                <a:t>10-26</a:t>
              </a:r>
              <a:endParaRPr lang="fr-FR">
                <a:solidFill>
                  <a:schemeClr val="bg2"/>
                </a:solidFill>
              </a:endParaRPr>
            </a:p>
            <a:p>
              <a:pPr algn="ctr"/>
              <a:r>
                <a:rPr lang="fr-FR">
                  <a:solidFill>
                    <a:schemeClr val="bg2"/>
                  </a:solidFill>
                </a:rPr>
                <a:t>Tiny transport (=0 for all pratical purposes)!</a:t>
              </a:r>
            </a:p>
          </p:txBody>
        </p:sp>
        <p:sp>
          <p:nvSpPr>
            <p:cNvPr id="441363" name="Text Box 19"/>
            <p:cNvSpPr txBox="1">
              <a:spLocks noChangeArrowheads="1"/>
            </p:cNvSpPr>
            <p:nvPr/>
          </p:nvSpPr>
          <p:spPr bwMode="auto">
            <a:xfrm>
              <a:off x="3840" y="3216"/>
              <a:ext cx="1933" cy="252"/>
            </a:xfrm>
            <a:prstGeom prst="rect">
              <a:avLst/>
            </a:prstGeom>
            <a:noFill/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2"/>
                  </a:solidFill>
                </a:rPr>
                <a:t>PAS DE TURBULENCE !</a:t>
              </a:r>
            </a:p>
          </p:txBody>
        </p:sp>
        <p:sp>
          <p:nvSpPr>
            <p:cNvPr id="441364" name="Line 20"/>
            <p:cNvSpPr>
              <a:spLocks noChangeShapeType="1"/>
            </p:cNvSpPr>
            <p:nvPr/>
          </p:nvSpPr>
          <p:spPr bwMode="auto">
            <a:xfrm>
              <a:off x="3504" y="672"/>
              <a:ext cx="0" cy="2832"/>
            </a:xfrm>
            <a:prstGeom prst="line">
              <a:avLst/>
            </a:prstGeom>
            <a:noFill/>
            <a:ln w="1905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5" name="Line 21"/>
            <p:cNvSpPr>
              <a:spLocks noChangeShapeType="1"/>
            </p:cNvSpPr>
            <p:nvPr/>
          </p:nvSpPr>
          <p:spPr bwMode="auto">
            <a:xfrm>
              <a:off x="3840" y="2304"/>
              <a:ext cx="1824" cy="0"/>
            </a:xfrm>
            <a:prstGeom prst="line">
              <a:avLst/>
            </a:prstGeom>
            <a:noFill/>
            <a:ln w="1905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6" name="Line 22"/>
            <p:cNvSpPr>
              <a:spLocks noChangeShapeType="1"/>
            </p:cNvSpPr>
            <p:nvPr/>
          </p:nvSpPr>
          <p:spPr bwMode="auto">
            <a:xfrm>
              <a:off x="5472" y="2352"/>
              <a:ext cx="192" cy="0"/>
            </a:xfrm>
            <a:prstGeom prst="line">
              <a:avLst/>
            </a:prstGeom>
            <a:noFill/>
            <a:ln w="1905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7" name="Line 23"/>
            <p:cNvSpPr>
              <a:spLocks noChangeShapeType="1"/>
            </p:cNvSpPr>
            <p:nvPr/>
          </p:nvSpPr>
          <p:spPr bwMode="auto">
            <a:xfrm>
              <a:off x="5472" y="2256"/>
              <a:ext cx="192" cy="0"/>
            </a:xfrm>
            <a:prstGeom prst="line">
              <a:avLst/>
            </a:prstGeom>
            <a:noFill/>
            <a:ln w="1905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8" name="Text Box 24"/>
            <p:cNvSpPr txBox="1">
              <a:spLocks noChangeArrowheads="1"/>
            </p:cNvSpPr>
            <p:nvPr/>
          </p:nvSpPr>
          <p:spPr bwMode="auto">
            <a:xfrm>
              <a:off x="5501" y="2352"/>
              <a:ext cx="2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>
                  <a:solidFill>
                    <a:schemeClr val="bg2"/>
                  </a:solidFill>
                </a:rPr>
                <a:t>4/3</a:t>
              </a:r>
            </a:p>
          </p:txBody>
        </p:sp>
        <p:sp>
          <p:nvSpPr>
            <p:cNvPr id="441369" name="Text Box 25"/>
            <p:cNvSpPr txBox="1">
              <a:spLocks noChangeArrowheads="1"/>
            </p:cNvSpPr>
            <p:nvPr/>
          </p:nvSpPr>
          <p:spPr bwMode="auto">
            <a:xfrm>
              <a:off x="5328" y="1920"/>
              <a:ext cx="53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400">
                  <a:solidFill>
                    <a:schemeClr val="bg2"/>
                  </a:solidFill>
                </a:rPr>
                <a:t>Rossby number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59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AB75771-9AA3-514B-AF65-F60CF34D7B2F}"/>
              </a:ext>
            </a:extLst>
          </p:cNvPr>
          <p:cNvSpPr txBox="1"/>
          <p:nvPr/>
        </p:nvSpPr>
        <p:spPr>
          <a:xfrm>
            <a:off x="1331640" y="260648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Problème majeur toujours non-résolu :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quelle est l’origine de la viscosité effective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81B8ADE-878A-6842-A466-BD98A6E34DFD}"/>
              </a:ext>
            </a:extLst>
          </p:cNvPr>
          <p:cNvSpPr txBox="1"/>
          <p:nvPr/>
        </p:nvSpPr>
        <p:spPr>
          <a:xfrm>
            <a:off x="1835696" y="1844824"/>
            <a:ext cx="51850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Turbulence purement hydrodynamique ?</a:t>
            </a:r>
          </a:p>
          <a:p>
            <a:endParaRPr lang="fr-FR" sz="2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dirty="0">
                <a:solidFill>
                  <a:schemeClr val="bg2"/>
                </a:solidFill>
              </a:rPr>
              <a:t>Auto-gravité ? </a:t>
            </a:r>
          </a:p>
          <a:p>
            <a:endParaRPr lang="fr-FR" sz="2400" dirty="0">
              <a:solidFill>
                <a:schemeClr val="bg2"/>
              </a:solidFill>
            </a:endParaRPr>
          </a:p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Freinage magnétique ? </a:t>
            </a:r>
          </a:p>
          <a:p>
            <a:endParaRPr lang="fr-FR" sz="2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Instabilité magnéto-rotationnelle ? </a:t>
            </a:r>
          </a:p>
        </p:txBody>
      </p:sp>
    </p:spTree>
    <p:extLst>
      <p:ext uri="{BB962C8B-B14F-4D97-AF65-F5344CB8AC3E}">
        <p14:creationId xmlns:p14="http://schemas.microsoft.com/office/powerpoint/2010/main" val="2656093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907" name="Object 3"/>
          <p:cNvGraphicFramePr>
            <a:graphicFrameLocks noChangeAspect="1"/>
          </p:cNvGraphicFramePr>
          <p:nvPr/>
        </p:nvGraphicFramePr>
        <p:xfrm>
          <a:off x="3724275" y="1981200"/>
          <a:ext cx="23066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36" name="Équation" r:id="rId4" imgW="1257300" imgH="203200" progId="Equation.3">
                  <p:embed/>
                </p:oleObj>
              </mc:Choice>
              <mc:Fallback>
                <p:oleObj name="Équation" r:id="rId4" imgW="1257300" imgH="203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1981200"/>
                        <a:ext cx="2306638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0000"/>
                </a:solidFill>
              </a:rPr>
              <a:t>Lorsque les disques sont assez massifs…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Le rôle de la gravité</a:t>
            </a:r>
          </a:p>
        </p:txBody>
      </p:sp>
      <p:sp>
        <p:nvSpPr>
          <p:cNvPr id="251919" name="Text Box 15"/>
          <p:cNvSpPr txBox="1">
            <a:spLocks noChangeArrowheads="1"/>
          </p:cNvSpPr>
          <p:nvPr/>
        </p:nvSpPr>
        <p:spPr bwMode="auto">
          <a:xfrm>
            <a:off x="0" y="90872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800" dirty="0" err="1">
                <a:solidFill>
                  <a:schemeClr val="bg2"/>
                </a:solidFill>
                <a:latin typeface="Arial" charset="0"/>
              </a:rPr>
              <a:t>Toomre</a:t>
            </a:r>
            <a:r>
              <a:rPr lang="en-GB" sz="1800" dirty="0">
                <a:solidFill>
                  <a:schemeClr val="bg2"/>
                </a:solidFill>
                <a:latin typeface="Arial" charset="0"/>
              </a:rPr>
              <a:t> 1964, Binney &amp; Tremaine</a:t>
            </a:r>
            <a:endParaRPr lang="fr-FR" sz="18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51920" name="Text Box 16"/>
          <p:cNvSpPr txBox="1">
            <a:spLocks noChangeArrowheads="1"/>
          </p:cNvSpPr>
          <p:nvPr/>
        </p:nvSpPr>
        <p:spPr bwMode="auto">
          <a:xfrm>
            <a:off x="304800" y="1524000"/>
            <a:ext cx="3271473" cy="167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Equilibre entre :</a:t>
            </a:r>
            <a:endParaRPr lang="fr-FR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fr-FR" sz="2400" dirty="0">
                <a:solidFill>
                  <a:schemeClr val="bg2"/>
                </a:solidFill>
              </a:rPr>
              <a:t> énergie thermique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fr-FR" sz="2400" dirty="0">
                <a:solidFill>
                  <a:schemeClr val="bg2"/>
                </a:solidFill>
              </a:rPr>
              <a:t> énergie rotationnelle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fr-FR" sz="2400" dirty="0">
                <a:solidFill>
                  <a:schemeClr val="bg2"/>
                </a:solidFill>
              </a:rPr>
              <a:t> énergie </a:t>
            </a:r>
            <a:r>
              <a:rPr lang="fr-FR" sz="2400" dirty="0" err="1">
                <a:solidFill>
                  <a:schemeClr val="bg2"/>
                </a:solidFill>
              </a:rPr>
              <a:t>gravittaionnelle</a:t>
            </a:r>
            <a:endParaRPr lang="fr-FR" sz="2400" dirty="0">
              <a:solidFill>
                <a:schemeClr val="bg2"/>
              </a:solidFill>
            </a:endParaRPr>
          </a:p>
        </p:txBody>
      </p:sp>
      <p:graphicFrame>
        <p:nvGraphicFramePr>
          <p:cNvPr id="251921" name="Object 17"/>
          <p:cNvGraphicFramePr>
            <a:graphicFrameLocks noChangeAspect="1"/>
          </p:cNvGraphicFramePr>
          <p:nvPr/>
        </p:nvGraphicFramePr>
        <p:xfrm>
          <a:off x="3541713" y="2362200"/>
          <a:ext cx="29003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37" name="Équation" r:id="rId6" imgW="1524000" imgH="203200" progId="Equation.3">
                  <p:embed/>
                </p:oleObj>
              </mc:Choice>
              <mc:Fallback>
                <p:oleObj name="Équation" r:id="rId6" imgW="1524000" imgH="203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713" y="2362200"/>
                        <a:ext cx="29003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1922" name="Object 18"/>
          <p:cNvGraphicFramePr>
            <a:graphicFrameLocks noChangeAspect="1"/>
          </p:cNvGraphicFramePr>
          <p:nvPr/>
        </p:nvGraphicFramePr>
        <p:xfrm>
          <a:off x="3557588" y="2819400"/>
          <a:ext cx="264001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38" name="Équation" r:id="rId8" imgW="1422400" imgH="228600" progId="Equation.3">
                  <p:embed/>
                </p:oleObj>
              </mc:Choice>
              <mc:Fallback>
                <p:oleObj name="Équation" r:id="rId8" imgW="1422400" imgH="228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588" y="2819400"/>
                        <a:ext cx="2640012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1942" name="Group 38"/>
          <p:cNvGrpSpPr>
            <a:grpSpLocks/>
          </p:cNvGrpSpPr>
          <p:nvPr/>
        </p:nvGrpSpPr>
        <p:grpSpPr bwMode="auto">
          <a:xfrm>
            <a:off x="1416050" y="4975225"/>
            <a:ext cx="6823075" cy="684213"/>
            <a:chOff x="892" y="3134"/>
            <a:chExt cx="4298" cy="431"/>
          </a:xfrm>
        </p:grpSpPr>
        <p:cxnSp>
          <p:nvCxnSpPr>
            <p:cNvPr id="13" name="Connecteur droit 12"/>
            <p:cNvCxnSpPr>
              <a:cxnSpLocks noChangeShapeType="1"/>
            </p:cNvCxnSpPr>
            <p:nvPr/>
          </p:nvCxnSpPr>
          <p:spPr bwMode="auto">
            <a:xfrm flipV="1">
              <a:off x="892" y="3454"/>
              <a:ext cx="4298" cy="8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Connecteur droit 14"/>
            <p:cNvCxnSpPr>
              <a:cxnSpLocks noChangeShapeType="1"/>
            </p:cNvCxnSpPr>
            <p:nvPr/>
          </p:nvCxnSpPr>
          <p:spPr bwMode="auto">
            <a:xfrm rot="5400000">
              <a:off x="2285" y="3459"/>
              <a:ext cx="211" cy="1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Connecteur droit 15"/>
            <p:cNvCxnSpPr>
              <a:cxnSpLocks noChangeShapeType="1"/>
            </p:cNvCxnSpPr>
            <p:nvPr/>
          </p:nvCxnSpPr>
          <p:spPr bwMode="auto">
            <a:xfrm rot="5400000">
              <a:off x="3722" y="3453"/>
              <a:ext cx="211" cy="1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1913" name="ZoneTexte 16"/>
            <p:cNvSpPr txBox="1">
              <a:spLocks noChangeArrowheads="1"/>
            </p:cNvSpPr>
            <p:nvPr/>
          </p:nvSpPr>
          <p:spPr bwMode="auto">
            <a:xfrm>
              <a:off x="2241" y="3134"/>
              <a:ext cx="551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2"/>
                  </a:solidFill>
                  <a:latin typeface="Arial" charset="0"/>
                </a:rPr>
                <a:t>dR</a:t>
              </a:r>
              <a:r>
                <a:rPr lang="en-GB" sz="1800" baseline="-25000">
                  <a:solidFill>
                    <a:schemeClr val="bg2"/>
                  </a:solidFill>
                  <a:latin typeface="Arial" charset="0"/>
                </a:rPr>
                <a:t>therm</a:t>
              </a:r>
            </a:p>
          </p:txBody>
        </p:sp>
        <p:sp>
          <p:nvSpPr>
            <p:cNvPr id="251914" name="ZoneTexte 17"/>
            <p:cNvSpPr txBox="1">
              <a:spLocks noChangeArrowheads="1"/>
            </p:cNvSpPr>
            <p:nvPr/>
          </p:nvSpPr>
          <p:spPr bwMode="auto">
            <a:xfrm>
              <a:off x="3639" y="3143"/>
              <a:ext cx="418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2"/>
                  </a:solidFill>
                  <a:latin typeface="Arial" charset="0"/>
                </a:rPr>
                <a:t>dR</a:t>
              </a:r>
              <a:r>
                <a:rPr lang="en-GB" sz="1800" baseline="-25000">
                  <a:solidFill>
                    <a:schemeClr val="bg2"/>
                  </a:solidFill>
                  <a:latin typeface="Arial" charset="0"/>
                </a:rPr>
                <a:t>rot</a:t>
              </a:r>
            </a:p>
          </p:txBody>
        </p:sp>
        <p:sp>
          <p:nvSpPr>
            <p:cNvPr id="251915" name="ZoneTexte 18"/>
            <p:cNvSpPr txBox="1">
              <a:spLocks noChangeArrowheads="1"/>
            </p:cNvSpPr>
            <p:nvPr/>
          </p:nvSpPr>
          <p:spPr bwMode="auto">
            <a:xfrm>
              <a:off x="1379" y="3251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2"/>
                  </a:solidFill>
                  <a:latin typeface="Arial" charset="0"/>
                </a:rPr>
                <a:t>stable</a:t>
              </a:r>
            </a:p>
          </p:txBody>
        </p:sp>
        <p:sp>
          <p:nvSpPr>
            <p:cNvPr id="251916" name="ZoneTexte 19"/>
            <p:cNvSpPr txBox="1">
              <a:spLocks noChangeArrowheads="1"/>
            </p:cNvSpPr>
            <p:nvPr/>
          </p:nvSpPr>
          <p:spPr bwMode="auto">
            <a:xfrm>
              <a:off x="4384" y="3245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2"/>
                  </a:solidFill>
                  <a:latin typeface="Arial" charset="0"/>
                </a:rPr>
                <a:t>stable</a:t>
              </a:r>
            </a:p>
          </p:txBody>
        </p:sp>
        <p:sp>
          <p:nvSpPr>
            <p:cNvPr id="251917" name="ZoneTexte 20"/>
            <p:cNvSpPr txBox="1">
              <a:spLocks noChangeArrowheads="1"/>
            </p:cNvSpPr>
            <p:nvPr/>
          </p:nvSpPr>
          <p:spPr bwMode="auto">
            <a:xfrm>
              <a:off x="2880" y="3216"/>
              <a:ext cx="6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dirty="0">
                  <a:solidFill>
                    <a:schemeClr val="bg2"/>
                  </a:solidFill>
                  <a:latin typeface="Arial" charset="0"/>
                </a:rPr>
                <a:t>instable</a:t>
              </a:r>
            </a:p>
          </p:txBody>
        </p:sp>
      </p:grpSp>
      <p:grpSp>
        <p:nvGrpSpPr>
          <p:cNvPr id="251943" name="Group 39"/>
          <p:cNvGrpSpPr>
            <a:grpSpLocks/>
          </p:cNvGrpSpPr>
          <p:nvPr/>
        </p:nvGrpSpPr>
        <p:grpSpPr bwMode="auto">
          <a:xfrm>
            <a:off x="304800" y="3276600"/>
            <a:ext cx="6781800" cy="1476375"/>
            <a:chOff x="192" y="2064"/>
            <a:chExt cx="4272" cy="930"/>
          </a:xfrm>
        </p:grpSpPr>
        <p:graphicFrame>
          <p:nvGraphicFramePr>
            <p:cNvPr id="251908" name="Object 4"/>
            <p:cNvGraphicFramePr>
              <a:graphicFrameLocks noChangeAspect="1"/>
            </p:cNvGraphicFramePr>
            <p:nvPr/>
          </p:nvGraphicFramePr>
          <p:xfrm>
            <a:off x="1248" y="2352"/>
            <a:ext cx="3216" cy="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639" name="Équation" r:id="rId10" imgW="2540000" imgH="228600" progId="Equation.3">
                    <p:embed/>
                  </p:oleObj>
                </mc:Choice>
                <mc:Fallback>
                  <p:oleObj name="Équation" r:id="rId10" imgW="2540000" imgH="2286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2352"/>
                          <a:ext cx="3216" cy="2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1923" name="Text Box 19"/>
            <p:cNvSpPr txBox="1">
              <a:spLocks noChangeArrowheads="1"/>
            </p:cNvSpPr>
            <p:nvPr/>
          </p:nvSpPr>
          <p:spPr bwMode="auto">
            <a:xfrm>
              <a:off x="192" y="2064"/>
              <a:ext cx="298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chemeClr val="bg2"/>
                  </a:solidFill>
                </a:rPr>
                <a:t>Deux conditions pour être stables :</a:t>
              </a:r>
              <a:endParaRPr lang="fr-FR" sz="2400" dirty="0">
                <a:solidFill>
                  <a:schemeClr val="bg2"/>
                </a:solidFill>
              </a:endParaRPr>
            </a:p>
          </p:txBody>
        </p:sp>
        <p:graphicFrame>
          <p:nvGraphicFramePr>
            <p:cNvPr id="251924" name="Object 20"/>
            <p:cNvGraphicFramePr>
              <a:graphicFrameLocks noChangeAspect="1"/>
            </p:cNvGraphicFramePr>
            <p:nvPr/>
          </p:nvGraphicFramePr>
          <p:xfrm>
            <a:off x="1248" y="2688"/>
            <a:ext cx="3151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640" name="Équation" r:id="rId12" imgW="2349500" imgH="228600" progId="Equation.3">
                    <p:embed/>
                  </p:oleObj>
                </mc:Choice>
                <mc:Fallback>
                  <p:oleObj name="Équation" r:id="rId12" imgW="2349500" imgH="228600" progId="Equation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2688"/>
                          <a:ext cx="3151" cy="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1938" name="Group 34"/>
          <p:cNvGrpSpPr>
            <a:grpSpLocks/>
          </p:cNvGrpSpPr>
          <p:nvPr/>
        </p:nvGrpSpPr>
        <p:grpSpPr bwMode="auto">
          <a:xfrm>
            <a:off x="6934200" y="1524000"/>
            <a:ext cx="1965325" cy="2225675"/>
            <a:chOff x="4368" y="768"/>
            <a:chExt cx="1238" cy="1402"/>
          </a:xfrm>
        </p:grpSpPr>
        <p:sp>
          <p:nvSpPr>
            <p:cNvPr id="251925" name="Line 21"/>
            <p:cNvSpPr>
              <a:spLocks noChangeShapeType="1"/>
            </p:cNvSpPr>
            <p:nvPr/>
          </p:nvSpPr>
          <p:spPr bwMode="auto">
            <a:xfrm flipV="1">
              <a:off x="4512" y="768"/>
              <a:ext cx="0" cy="864"/>
            </a:xfrm>
            <a:prstGeom prst="line">
              <a:avLst/>
            </a:prstGeom>
            <a:noFill/>
            <a:ln w="28575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26" name="Freeform 22"/>
            <p:cNvSpPr>
              <a:spLocks/>
            </p:cNvSpPr>
            <p:nvPr/>
          </p:nvSpPr>
          <p:spPr bwMode="auto">
            <a:xfrm>
              <a:off x="4368" y="1248"/>
              <a:ext cx="1224" cy="736"/>
            </a:xfrm>
            <a:custGeom>
              <a:avLst/>
              <a:gdLst>
                <a:gd name="T0" fmla="*/ 48 w 936"/>
                <a:gd name="T1" fmla="*/ 1024 h 1024"/>
                <a:gd name="T2" fmla="*/ 528 w 936"/>
                <a:gd name="T3" fmla="*/ 880 h 1024"/>
                <a:gd name="T4" fmla="*/ 864 w 936"/>
                <a:gd name="T5" fmla="*/ 544 h 1024"/>
                <a:gd name="T6" fmla="*/ 912 w 936"/>
                <a:gd name="T7" fmla="*/ 256 h 1024"/>
                <a:gd name="T8" fmla="*/ 720 w 936"/>
                <a:gd name="T9" fmla="*/ 112 h 1024"/>
                <a:gd name="T10" fmla="*/ 336 w 936"/>
                <a:gd name="T11" fmla="*/ 16 h 1024"/>
                <a:gd name="T12" fmla="*/ 0 w 936"/>
                <a:gd name="T13" fmla="*/ 16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6" h="1024">
                  <a:moveTo>
                    <a:pt x="48" y="1024"/>
                  </a:moveTo>
                  <a:cubicBezTo>
                    <a:pt x="220" y="992"/>
                    <a:pt x="392" y="960"/>
                    <a:pt x="528" y="880"/>
                  </a:cubicBezTo>
                  <a:cubicBezTo>
                    <a:pt x="664" y="800"/>
                    <a:pt x="800" y="648"/>
                    <a:pt x="864" y="544"/>
                  </a:cubicBezTo>
                  <a:cubicBezTo>
                    <a:pt x="928" y="440"/>
                    <a:pt x="936" y="328"/>
                    <a:pt x="912" y="256"/>
                  </a:cubicBezTo>
                  <a:cubicBezTo>
                    <a:pt x="888" y="184"/>
                    <a:pt x="816" y="152"/>
                    <a:pt x="720" y="112"/>
                  </a:cubicBezTo>
                  <a:cubicBezTo>
                    <a:pt x="624" y="72"/>
                    <a:pt x="456" y="32"/>
                    <a:pt x="336" y="16"/>
                  </a:cubicBezTo>
                  <a:cubicBezTo>
                    <a:pt x="216" y="0"/>
                    <a:pt x="56" y="16"/>
                    <a:pt x="0" y="16"/>
                  </a:cubicBezTo>
                </a:path>
              </a:pathLst>
            </a:custGeom>
            <a:noFill/>
            <a:ln w="1905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27" name="Freeform 23"/>
            <p:cNvSpPr>
              <a:spLocks/>
            </p:cNvSpPr>
            <p:nvPr/>
          </p:nvSpPr>
          <p:spPr bwMode="auto">
            <a:xfrm>
              <a:off x="5040" y="1824"/>
              <a:ext cx="336" cy="144"/>
            </a:xfrm>
            <a:custGeom>
              <a:avLst/>
              <a:gdLst>
                <a:gd name="T0" fmla="*/ 0 w 336"/>
                <a:gd name="T1" fmla="*/ 144 h 144"/>
                <a:gd name="T2" fmla="*/ 192 w 336"/>
                <a:gd name="T3" fmla="*/ 96 h 144"/>
                <a:gd name="T4" fmla="*/ 336 w 336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6" h="144">
                  <a:moveTo>
                    <a:pt x="0" y="144"/>
                  </a:moveTo>
                  <a:cubicBezTo>
                    <a:pt x="68" y="132"/>
                    <a:pt x="136" y="120"/>
                    <a:pt x="192" y="96"/>
                  </a:cubicBezTo>
                  <a:cubicBezTo>
                    <a:pt x="248" y="72"/>
                    <a:pt x="292" y="36"/>
                    <a:pt x="336" y="0"/>
                  </a:cubicBezTo>
                </a:path>
              </a:pathLst>
            </a:custGeom>
            <a:noFill/>
            <a:ln w="12700" cap="sq" cmpd="sng">
              <a:solidFill>
                <a:schemeClr val="bg2"/>
              </a:solidFill>
              <a:prstDash val="solid"/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1932" name="Group 28"/>
            <p:cNvGrpSpPr>
              <a:grpSpLocks/>
            </p:cNvGrpSpPr>
            <p:nvPr/>
          </p:nvGrpSpPr>
          <p:grpSpPr bwMode="auto">
            <a:xfrm>
              <a:off x="4800" y="1584"/>
              <a:ext cx="288" cy="192"/>
              <a:chOff x="5136" y="2352"/>
              <a:chExt cx="288" cy="288"/>
            </a:xfrm>
          </p:grpSpPr>
          <p:sp>
            <p:nvSpPr>
              <p:cNvPr id="251928" name="Freeform 24"/>
              <p:cNvSpPr>
                <a:spLocks/>
              </p:cNvSpPr>
              <p:nvPr/>
            </p:nvSpPr>
            <p:spPr bwMode="auto">
              <a:xfrm>
                <a:off x="5136" y="2352"/>
                <a:ext cx="144" cy="96"/>
              </a:xfrm>
              <a:custGeom>
                <a:avLst/>
                <a:gdLst>
                  <a:gd name="T0" fmla="*/ 0 w 336"/>
                  <a:gd name="T1" fmla="*/ 144 h 144"/>
                  <a:gd name="T2" fmla="*/ 192 w 336"/>
                  <a:gd name="T3" fmla="*/ 96 h 144"/>
                  <a:gd name="T4" fmla="*/ 336 w 336"/>
                  <a:gd name="T5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6" h="144">
                    <a:moveTo>
                      <a:pt x="0" y="144"/>
                    </a:moveTo>
                    <a:cubicBezTo>
                      <a:pt x="68" y="132"/>
                      <a:pt x="136" y="120"/>
                      <a:pt x="192" y="96"/>
                    </a:cubicBezTo>
                    <a:cubicBezTo>
                      <a:pt x="248" y="72"/>
                      <a:pt x="292" y="36"/>
                      <a:pt x="336" y="0"/>
                    </a:cubicBezTo>
                  </a:path>
                </a:pathLst>
              </a:custGeom>
              <a:noFill/>
              <a:ln w="12700" cap="sq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1929" name="Freeform 25"/>
              <p:cNvSpPr>
                <a:spLocks/>
              </p:cNvSpPr>
              <p:nvPr/>
            </p:nvSpPr>
            <p:spPr bwMode="auto">
              <a:xfrm>
                <a:off x="5184" y="2448"/>
                <a:ext cx="240" cy="192"/>
              </a:xfrm>
              <a:custGeom>
                <a:avLst/>
                <a:gdLst>
                  <a:gd name="T0" fmla="*/ 0 w 336"/>
                  <a:gd name="T1" fmla="*/ 144 h 144"/>
                  <a:gd name="T2" fmla="*/ 192 w 336"/>
                  <a:gd name="T3" fmla="*/ 96 h 144"/>
                  <a:gd name="T4" fmla="*/ 336 w 336"/>
                  <a:gd name="T5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6" h="144">
                    <a:moveTo>
                      <a:pt x="0" y="144"/>
                    </a:moveTo>
                    <a:cubicBezTo>
                      <a:pt x="68" y="132"/>
                      <a:pt x="136" y="120"/>
                      <a:pt x="192" y="96"/>
                    </a:cubicBezTo>
                    <a:cubicBezTo>
                      <a:pt x="248" y="72"/>
                      <a:pt x="292" y="36"/>
                      <a:pt x="336" y="0"/>
                    </a:cubicBezTo>
                  </a:path>
                </a:pathLst>
              </a:custGeom>
              <a:noFill/>
              <a:ln w="12700" cap="sq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1930" name="Line 26"/>
              <p:cNvSpPr>
                <a:spLocks noChangeShapeType="1"/>
              </p:cNvSpPr>
              <p:nvPr/>
            </p:nvSpPr>
            <p:spPr bwMode="auto">
              <a:xfrm flipH="1" flipV="1">
                <a:off x="5136" y="2448"/>
                <a:ext cx="48" cy="192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1931" name="Line 27"/>
              <p:cNvSpPr>
                <a:spLocks noChangeShapeType="1"/>
              </p:cNvSpPr>
              <p:nvPr/>
            </p:nvSpPr>
            <p:spPr bwMode="auto">
              <a:xfrm flipH="1" flipV="1">
                <a:off x="5280" y="2352"/>
                <a:ext cx="144" cy="9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1933" name="Text Box 29"/>
            <p:cNvSpPr txBox="1">
              <a:spLocks noChangeArrowheads="1"/>
            </p:cNvSpPr>
            <p:nvPr/>
          </p:nvSpPr>
          <p:spPr bwMode="auto">
            <a:xfrm>
              <a:off x="5136" y="1920"/>
              <a:ext cx="23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bg2"/>
                  </a:solidFill>
                  <a:sym typeface="Symbol" charset="0"/>
                </a:rPr>
                <a:t></a:t>
              </a: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251934" name="Text Box 30"/>
            <p:cNvSpPr txBox="1">
              <a:spLocks noChangeArrowheads="1"/>
            </p:cNvSpPr>
            <p:nvPr/>
          </p:nvSpPr>
          <p:spPr bwMode="auto">
            <a:xfrm>
              <a:off x="4944" y="1440"/>
              <a:ext cx="2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>
                  <a:solidFill>
                    <a:schemeClr val="bg2"/>
                  </a:solidFill>
                </a:rPr>
                <a:t>dR</a:t>
              </a:r>
            </a:p>
          </p:txBody>
        </p:sp>
        <p:sp>
          <p:nvSpPr>
            <p:cNvPr id="251935" name="Text Box 31"/>
            <p:cNvSpPr txBox="1">
              <a:spLocks noChangeArrowheads="1"/>
            </p:cNvSpPr>
            <p:nvPr/>
          </p:nvSpPr>
          <p:spPr bwMode="auto">
            <a:xfrm>
              <a:off x="4896" y="1680"/>
              <a:ext cx="2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>
                  <a:solidFill>
                    <a:schemeClr val="bg2"/>
                  </a:solidFill>
                </a:rPr>
                <a:t>dR</a:t>
              </a:r>
            </a:p>
          </p:txBody>
        </p:sp>
        <p:sp>
          <p:nvSpPr>
            <p:cNvPr id="251936" name="Text Box 32"/>
            <p:cNvSpPr txBox="1">
              <a:spLocks noChangeArrowheads="1"/>
            </p:cNvSpPr>
            <p:nvPr/>
          </p:nvSpPr>
          <p:spPr bwMode="auto">
            <a:xfrm>
              <a:off x="4848" y="816"/>
              <a:ext cx="7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bg2"/>
                  </a:solidFill>
                </a:rPr>
                <a:t>dM</a:t>
              </a:r>
              <a:r>
                <a:rPr lang="fr-FR" altLang="ja-JP">
                  <a:solidFill>
                    <a:schemeClr val="bg2"/>
                  </a:solidFill>
                </a:rPr>
                <a:t>~</a:t>
              </a:r>
              <a:r>
                <a:rPr lang="fr-FR" altLang="ja-JP">
                  <a:solidFill>
                    <a:schemeClr val="bg2"/>
                  </a:solidFill>
                  <a:sym typeface="Symbol" charset="0"/>
                </a:rPr>
                <a:t></a:t>
              </a:r>
              <a:r>
                <a:rPr lang="fr-FR" altLang="ja-JP">
                  <a:solidFill>
                    <a:schemeClr val="bg2"/>
                  </a:solidFill>
                </a:rPr>
                <a:t>dR</a:t>
              </a:r>
              <a:r>
                <a:rPr lang="fr-FR" altLang="ja-JP" baseline="30000">
                  <a:solidFill>
                    <a:schemeClr val="bg2"/>
                  </a:solidFill>
                </a:rPr>
                <a:t>2</a:t>
              </a:r>
              <a:endParaRPr lang="fr-FR">
                <a:solidFill>
                  <a:schemeClr val="bg2"/>
                </a:solidFill>
              </a:endParaRPr>
            </a:p>
          </p:txBody>
        </p:sp>
      </p:grpSp>
      <p:grpSp>
        <p:nvGrpSpPr>
          <p:cNvPr id="251940" name="Group 36"/>
          <p:cNvGrpSpPr>
            <a:grpSpLocks/>
          </p:cNvGrpSpPr>
          <p:nvPr/>
        </p:nvGrpSpPr>
        <p:grpSpPr bwMode="auto">
          <a:xfrm>
            <a:off x="381000" y="5791200"/>
            <a:ext cx="7850188" cy="877888"/>
            <a:chOff x="240" y="3648"/>
            <a:chExt cx="4945" cy="553"/>
          </a:xfrm>
        </p:grpSpPr>
        <p:graphicFrame>
          <p:nvGraphicFramePr>
            <p:cNvPr id="25190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5102110"/>
                </p:ext>
              </p:extLst>
            </p:nvPr>
          </p:nvGraphicFramePr>
          <p:xfrm>
            <a:off x="657" y="3946"/>
            <a:ext cx="4528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641" name="Équation" r:id="rId14" imgW="3594100" imgH="203200" progId="Equation.3">
                    <p:embed/>
                  </p:oleObj>
                </mc:Choice>
                <mc:Fallback>
                  <p:oleObj name="Équation" r:id="rId14" imgW="3594100" imgH="2032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3946"/>
                          <a:ext cx="4528" cy="2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1937" name="Text Box 33"/>
            <p:cNvSpPr txBox="1">
              <a:spLocks noChangeArrowheads="1"/>
            </p:cNvSpPr>
            <p:nvPr/>
          </p:nvSpPr>
          <p:spPr bwMode="auto">
            <a:xfrm>
              <a:off x="240" y="3648"/>
              <a:ext cx="33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chemeClr val="bg2"/>
                  </a:solidFill>
                </a:rPr>
                <a:t>Un critère pour la stabilité des disques :</a:t>
              </a:r>
              <a:endParaRPr lang="fr-FR" sz="24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80" name="Group 16"/>
          <p:cNvGrpSpPr>
            <a:grpSpLocks/>
          </p:cNvGrpSpPr>
          <p:nvPr/>
        </p:nvGrpSpPr>
        <p:grpSpPr bwMode="auto">
          <a:xfrm>
            <a:off x="0" y="3276600"/>
            <a:ext cx="9144000" cy="3414713"/>
            <a:chOff x="0" y="2064"/>
            <a:chExt cx="5760" cy="2151"/>
          </a:xfrm>
        </p:grpSpPr>
        <p:sp>
          <p:nvSpPr>
            <p:cNvPr id="241669" name="ZoneTexte 7"/>
            <p:cNvSpPr txBox="1">
              <a:spLocks noChangeArrowheads="1"/>
            </p:cNvSpPr>
            <p:nvPr/>
          </p:nvSpPr>
          <p:spPr bwMode="auto">
            <a:xfrm>
              <a:off x="169" y="3561"/>
              <a:ext cx="280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latin typeface="Arial" charset="0"/>
                </a:rPr>
                <a:t>Column density in the disk</a:t>
              </a:r>
            </a:p>
            <a:p>
              <a:pPr eaLnBrk="1" hangingPunct="1"/>
              <a:r>
                <a:rPr lang="en-GB" sz="1800">
                  <a:latin typeface="Arial" charset="0"/>
                </a:rPr>
                <a:t>(SPH simulations with self-gravity and simple cooling)</a:t>
              </a:r>
            </a:p>
          </p:txBody>
        </p:sp>
        <p:pic>
          <p:nvPicPr>
            <p:cNvPr id="241671" name="Picture 7" descr="lodato_04_snapsh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112"/>
              <a:ext cx="1824" cy="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672" name="Picture 8" descr="lodato_04_Qprofi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064"/>
              <a:ext cx="1824" cy="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1673" name="Text Box 9"/>
            <p:cNvSpPr txBox="1">
              <a:spLocks noChangeArrowheads="1"/>
            </p:cNvSpPr>
            <p:nvPr/>
          </p:nvSpPr>
          <p:spPr bwMode="auto">
            <a:xfrm>
              <a:off x="0" y="3984"/>
              <a:ext cx="57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800" dirty="0">
                  <a:solidFill>
                    <a:schemeClr val="bg2"/>
                  </a:solidFill>
                  <a:latin typeface="Arial" charset="0"/>
                </a:rPr>
                <a:t>(</a:t>
              </a:r>
              <a:r>
                <a:rPr lang="en-GB" sz="1800" dirty="0" err="1">
                  <a:solidFill>
                    <a:schemeClr val="bg2"/>
                  </a:solidFill>
                  <a:latin typeface="Arial" charset="0"/>
                </a:rPr>
                <a:t>Lodato</a:t>
              </a:r>
              <a:r>
                <a:rPr lang="en-GB" sz="1800" dirty="0">
                  <a:solidFill>
                    <a:schemeClr val="bg2"/>
                  </a:solidFill>
                  <a:latin typeface="Arial" charset="0"/>
                </a:rPr>
                <a:t> &amp; Rice 2004)</a:t>
              </a:r>
              <a:endParaRPr lang="fr-FR" sz="1800" dirty="0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1674" name="Text Box 10"/>
            <p:cNvSpPr txBox="1">
              <a:spLocks noChangeArrowheads="1"/>
            </p:cNvSpPr>
            <p:nvPr/>
          </p:nvSpPr>
          <p:spPr bwMode="auto">
            <a:xfrm rot="-5400000">
              <a:off x="2646" y="2826"/>
              <a:ext cx="110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bg2"/>
                  </a:solidFill>
                </a:rPr>
                <a:t>Q radial profile</a:t>
              </a:r>
            </a:p>
          </p:txBody>
        </p:sp>
        <p:sp>
          <p:nvSpPr>
            <p:cNvPr id="241675" name="Text Box 11"/>
            <p:cNvSpPr txBox="1">
              <a:spLocks noChangeArrowheads="1"/>
            </p:cNvSpPr>
            <p:nvPr/>
          </p:nvSpPr>
          <p:spPr bwMode="auto">
            <a:xfrm rot="-5400000">
              <a:off x="141" y="2769"/>
              <a:ext cx="1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bg2"/>
                  </a:solidFill>
                </a:rPr>
                <a:t>Density snapshot</a:t>
              </a:r>
            </a:p>
          </p:txBody>
        </p:sp>
      </p:grpSp>
      <p:graphicFrame>
        <p:nvGraphicFramePr>
          <p:cNvPr id="241676" name="Object 12"/>
          <p:cNvGraphicFramePr>
            <a:graphicFrameLocks noChangeAspect="1"/>
          </p:cNvGraphicFramePr>
          <p:nvPr/>
        </p:nvGraphicFramePr>
        <p:xfrm>
          <a:off x="990600" y="1524000"/>
          <a:ext cx="22891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98" name="Équation" r:id="rId6" imgW="749300" imgH="368300" progId="Equation.3">
                  <p:embed/>
                </p:oleObj>
              </mc:Choice>
              <mc:Fallback>
                <p:oleObj name="Équation" r:id="rId6" imgW="749300" imgH="368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524000"/>
                        <a:ext cx="22891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400" b="1" dirty="0" err="1">
                <a:solidFill>
                  <a:srgbClr val="FF0000"/>
                </a:solidFill>
                <a:latin typeface="+mn-lt"/>
              </a:rPr>
              <a:t>Auto-regulation</a:t>
            </a:r>
            <a:r>
              <a:rPr lang="fr-FR" sz="2400" b="1" dirty="0">
                <a:solidFill>
                  <a:srgbClr val="FF0000"/>
                </a:solidFill>
                <a:latin typeface="+mn-lt"/>
              </a:rPr>
              <a:t> : Q</a:t>
            </a:r>
            <a:r>
              <a:rPr lang="fr-FR" altLang="ja-JP" sz="2400" b="1" dirty="0">
                <a:solidFill>
                  <a:srgbClr val="FF0000"/>
                </a:solidFill>
                <a:latin typeface="+mn-lt"/>
              </a:rPr>
              <a:t> ~1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1679" name="Text Box 15"/>
          <p:cNvSpPr txBox="1">
            <a:spLocks noChangeArrowheads="1"/>
          </p:cNvSpPr>
          <p:nvPr/>
        </p:nvSpPr>
        <p:spPr bwMode="auto">
          <a:xfrm>
            <a:off x="3733800" y="1295400"/>
            <a:ext cx="5410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>
                <a:solidFill>
                  <a:schemeClr val="bg2"/>
                </a:solidFill>
              </a:rPr>
              <a:t>Q</a:t>
            </a:r>
            <a:r>
              <a:rPr lang="fr-FR" altLang="ja-JP">
                <a:solidFill>
                  <a:schemeClr val="bg2"/>
                </a:solidFill>
              </a:rPr>
              <a:t>&gt;&gt;1: No instability</a:t>
            </a:r>
          </a:p>
          <a:p>
            <a:r>
              <a:rPr lang="fr-FR" altLang="ja-JP">
                <a:solidFill>
                  <a:schemeClr val="bg2"/>
                </a:solidFill>
              </a:rPr>
              <a:t>	</a:t>
            </a:r>
            <a:r>
              <a:rPr lang="fr-FR" altLang="ja-JP">
                <a:solidFill>
                  <a:schemeClr val="bg2"/>
                </a:solidFill>
                <a:sym typeface="Symbol" charset="0"/>
              </a:rPr>
              <a:t> </a:t>
            </a:r>
            <a:r>
              <a:rPr lang="fr-FR" altLang="ja-JP">
                <a:solidFill>
                  <a:schemeClr val="bg2"/>
                </a:solidFill>
              </a:rPr>
              <a:t>Disk cools (cs </a:t>
            </a:r>
            <a:r>
              <a:rPr lang="fr-FR" altLang="ja-JP">
                <a:solidFill>
                  <a:schemeClr val="bg2"/>
                </a:solidFill>
                <a:sym typeface="Wingdings" charset="0"/>
              </a:rPr>
              <a:t> </a:t>
            </a:r>
            <a:r>
              <a:rPr lang="fr-FR" altLang="ja-JP">
                <a:solidFill>
                  <a:schemeClr val="bg2"/>
                </a:solidFill>
                <a:sym typeface="Symbol" charset="0"/>
              </a:rPr>
              <a:t></a:t>
            </a:r>
            <a:r>
              <a:rPr lang="fr-FR" altLang="ja-JP">
                <a:solidFill>
                  <a:schemeClr val="bg2"/>
                </a:solidFill>
                <a:sym typeface="Wingdings" charset="0"/>
              </a:rPr>
              <a:t> </a:t>
            </a:r>
            <a:r>
              <a:rPr lang="fr-FR" altLang="ja-JP">
                <a:solidFill>
                  <a:schemeClr val="bg2"/>
                </a:solidFill>
              </a:rPr>
              <a:t>Q </a:t>
            </a:r>
            <a:r>
              <a:rPr lang="fr-FR" altLang="ja-JP">
                <a:solidFill>
                  <a:schemeClr val="bg2"/>
                </a:solidFill>
                <a:sym typeface="Wingdings" charset="0"/>
              </a:rPr>
              <a:t>)</a:t>
            </a:r>
          </a:p>
          <a:p>
            <a:r>
              <a:rPr lang="fr-FR" altLang="ja-JP">
                <a:solidFill>
                  <a:schemeClr val="bg2"/>
                </a:solidFill>
                <a:sym typeface="Wingdings" charset="0"/>
              </a:rPr>
              <a:t>	 </a:t>
            </a:r>
            <a:r>
              <a:rPr lang="fr-FR" altLang="ja-JP">
                <a:solidFill>
                  <a:schemeClr val="bg2"/>
                </a:solidFill>
                <a:sym typeface="Symbol" charset="0"/>
              </a:rPr>
              <a:t></a:t>
            </a:r>
            <a:r>
              <a:rPr lang="fr-FR" altLang="ja-JP">
                <a:solidFill>
                  <a:schemeClr val="bg2"/>
                </a:solidFill>
                <a:sym typeface="Wingdings" charset="0"/>
              </a:rPr>
              <a:t> Q~1: Instability triggers</a:t>
            </a:r>
          </a:p>
          <a:p>
            <a:r>
              <a:rPr lang="fr-FR" altLang="ja-JP">
                <a:solidFill>
                  <a:schemeClr val="bg2"/>
                </a:solidFill>
                <a:sym typeface="Wingdings" charset="0"/>
              </a:rPr>
              <a:t>	 </a:t>
            </a:r>
            <a:r>
              <a:rPr lang="fr-FR" altLang="ja-JP">
                <a:solidFill>
                  <a:schemeClr val="bg2"/>
                </a:solidFill>
                <a:sym typeface="Symbol" charset="0"/>
              </a:rPr>
              <a:t></a:t>
            </a:r>
            <a:r>
              <a:rPr lang="fr-FR" altLang="ja-JP">
                <a:solidFill>
                  <a:schemeClr val="bg2"/>
                </a:solidFill>
                <a:sym typeface="Wingdings" charset="0"/>
              </a:rPr>
              <a:t> Shocks appears (cs  </a:t>
            </a:r>
            <a:r>
              <a:rPr lang="fr-FR" altLang="ja-JP">
                <a:solidFill>
                  <a:schemeClr val="bg2"/>
                </a:solidFill>
                <a:sym typeface="Symbol" charset="0"/>
              </a:rPr>
              <a:t></a:t>
            </a:r>
            <a:r>
              <a:rPr lang="fr-FR" altLang="ja-JP">
                <a:solidFill>
                  <a:schemeClr val="bg2"/>
                </a:solidFill>
                <a:sym typeface="Wingdings" charset="0"/>
              </a:rPr>
              <a:t> Q )</a:t>
            </a:r>
          </a:p>
          <a:p>
            <a:r>
              <a:rPr lang="fr-FR" altLang="ja-JP">
                <a:solidFill>
                  <a:schemeClr val="bg2"/>
                </a:solidFill>
                <a:sym typeface="Wingdings" charset="0"/>
              </a:rPr>
              <a:t>	 </a:t>
            </a:r>
            <a:r>
              <a:rPr lang="fr-FR" altLang="ja-JP">
                <a:solidFill>
                  <a:schemeClr val="bg2"/>
                </a:solidFill>
                <a:sym typeface="Symbol" charset="0"/>
              </a:rPr>
              <a:t></a:t>
            </a:r>
            <a:r>
              <a:rPr lang="fr-FR" altLang="ja-JP">
                <a:solidFill>
                  <a:schemeClr val="bg2"/>
                </a:solidFill>
                <a:sym typeface="Wingdings" charset="0"/>
              </a:rPr>
              <a:t> Instability weakens, disk cools, etc</a:t>
            </a:r>
            <a:r>
              <a:rPr lang="fr-FR" altLang="ja-JP">
                <a:solidFill>
                  <a:schemeClr val="bg2"/>
                </a:solidFill>
                <a:latin typeface="Arial"/>
                <a:sym typeface="Wingdings" charset="0"/>
              </a:rPr>
              <a:t>…</a:t>
            </a:r>
            <a:r>
              <a:rPr lang="fr-FR" altLang="ja-JP">
                <a:solidFill>
                  <a:schemeClr val="bg2"/>
                </a:solidFill>
                <a:sym typeface="Wingdings" charset="0"/>
              </a:rPr>
              <a:t> </a:t>
            </a:r>
            <a:endParaRPr lang="fr-FR">
              <a:solidFill>
                <a:schemeClr val="bg2"/>
              </a:solidFill>
              <a:sym typeface="Wingding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AB75771-9AA3-514B-AF65-F60CF34D7B2F}"/>
              </a:ext>
            </a:extLst>
          </p:cNvPr>
          <p:cNvSpPr txBox="1"/>
          <p:nvPr/>
        </p:nvSpPr>
        <p:spPr>
          <a:xfrm>
            <a:off x="1331640" y="260648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Problème majeur toujours non-résolu :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quelle est l’origine de la viscosité effective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81B8ADE-878A-6842-A466-BD98A6E34DFD}"/>
              </a:ext>
            </a:extLst>
          </p:cNvPr>
          <p:cNvSpPr txBox="1"/>
          <p:nvPr/>
        </p:nvSpPr>
        <p:spPr>
          <a:xfrm>
            <a:off x="1547231" y="2132856"/>
            <a:ext cx="51850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Turbulence purement hydrodynamique ?</a:t>
            </a:r>
          </a:p>
          <a:p>
            <a:endParaRPr lang="fr-FR" sz="2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Auto-gravité ? </a:t>
            </a:r>
          </a:p>
          <a:p>
            <a:endParaRPr lang="fr-FR" sz="2400" dirty="0">
              <a:solidFill>
                <a:schemeClr val="bg2"/>
              </a:solidFill>
            </a:endParaRPr>
          </a:p>
          <a:p>
            <a:r>
              <a:rPr lang="fr-FR" sz="2400" dirty="0">
                <a:solidFill>
                  <a:schemeClr val="bg2"/>
                </a:solidFill>
              </a:rPr>
              <a:t>Freinage magnétique ? </a:t>
            </a:r>
          </a:p>
          <a:p>
            <a:endParaRPr lang="fr-FR" sz="2400" dirty="0">
              <a:solidFill>
                <a:schemeClr val="bg2"/>
              </a:solidFill>
            </a:endParaRPr>
          </a:p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Instabilité magnéto-rotationnelle ? </a:t>
            </a:r>
          </a:p>
        </p:txBody>
      </p:sp>
    </p:spTree>
    <p:extLst>
      <p:ext uri="{BB962C8B-B14F-4D97-AF65-F5344CB8AC3E}">
        <p14:creationId xmlns:p14="http://schemas.microsoft.com/office/powerpoint/2010/main" val="1447643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0000"/>
                </a:solidFill>
                <a:latin typeface="+mn-lt"/>
              </a:rPr>
              <a:t>Vent de disque  &amp; jets</a:t>
            </a:r>
          </a:p>
        </p:txBody>
      </p:sp>
      <p:pic>
        <p:nvPicPr>
          <p:cNvPr id="262148" name="Picture 4" descr="disk_wi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1722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1479338" y="5943600"/>
            <a:ext cx="59009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  <a:sym typeface="Symbol" charset="0"/>
              </a:rPr>
              <a:t>couple magnétique  transfert de moment</a:t>
            </a:r>
            <a:endParaRPr lang="fr-FR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EB5F516-98DD-7F40-A966-F2DC35A488AC}"/>
              </a:ext>
            </a:extLst>
          </p:cNvPr>
          <p:cNvSpPr txBox="1"/>
          <p:nvPr/>
        </p:nvSpPr>
        <p:spPr>
          <a:xfrm>
            <a:off x="1254859" y="231031"/>
            <a:ext cx="6485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Pourquoi le moment cinétique est-il important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6268634-4828-A34F-A3CC-3C3E932CF137}"/>
              </a:ext>
            </a:extLst>
          </p:cNvPr>
          <p:cNvSpPr txBox="1"/>
          <p:nvPr/>
        </p:nvSpPr>
        <p:spPr>
          <a:xfrm>
            <a:off x="-36512" y="1556792"/>
            <a:ext cx="9270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Le moment cinétique est toujours/</a:t>
            </a:r>
            <a:r>
              <a:rPr lang="fr-FR" i="1" dirty="0">
                <a:solidFill>
                  <a:schemeClr val="bg2"/>
                </a:solidFill>
              </a:rPr>
              <a:t>souvent</a:t>
            </a:r>
            <a:r>
              <a:rPr lang="fr-FR" dirty="0">
                <a:solidFill>
                  <a:schemeClr val="bg2"/>
                </a:solidFill>
              </a:rPr>
              <a:t> une quantité conservée tout comme l’énergie.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B449668C-01DD-D249-ABAB-D4202E505F05}"/>
                  </a:ext>
                </a:extLst>
              </p:cNvPr>
              <p:cNvSpPr txBox="1"/>
              <p:nvPr/>
            </p:nvSpPr>
            <p:spPr>
              <a:xfrm>
                <a:off x="216024" y="2348880"/>
                <a:ext cx="8964488" cy="3857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2"/>
                    </a:solidFill>
                  </a:rPr>
                  <a:t>Par exemple, en l’absence de force extérieure ou en présence de force centrale, le moment est rigoureusement conservé :</a:t>
                </a: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num>
                        <m:den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  <m:r>
                            <a:rPr lang="fr-F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acc>
                            <m:accPr>
                              <m:chr m:val="⃗"/>
                              <m:ctrlPr>
                                <a:rPr lang="fr-FR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num>
                        <m:den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fr-FR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num>
                        <m:den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num>
                        <m:den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2"/>
                  </a:solidFill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Donc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chemeClr val="bg2"/>
                    </a:solidFill>
                  </a:rPr>
                  <a:t> est une constante 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bg2"/>
                    </a:solidFill>
                  </a:rPr>
                  <a:t> est nulle ou si elle est colinéaire 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chemeClr val="bg2"/>
                    </a:solidFill>
                  </a:rPr>
                  <a:t>. </a:t>
                </a:r>
              </a:p>
              <a:p>
                <a:endParaRPr lang="fr-FR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449668C-01DD-D249-ABAB-D4202E505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24" y="2348880"/>
                <a:ext cx="8964488" cy="3857723"/>
              </a:xfrm>
              <a:prstGeom prst="rect">
                <a:avLst/>
              </a:prstGeom>
              <a:blipFill>
                <a:blip r:embed="rId3"/>
                <a:stretch>
                  <a:fillRect l="-566" t="-6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049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AB75771-9AA3-514B-AF65-F60CF34D7B2F}"/>
              </a:ext>
            </a:extLst>
          </p:cNvPr>
          <p:cNvSpPr txBox="1"/>
          <p:nvPr/>
        </p:nvSpPr>
        <p:spPr>
          <a:xfrm>
            <a:off x="1331640" y="260648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Problème majeur toujours non-résolu :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quelle est l’origine de la viscosité effective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81B8ADE-878A-6842-A466-BD98A6E34DFD}"/>
              </a:ext>
            </a:extLst>
          </p:cNvPr>
          <p:cNvSpPr txBox="1"/>
          <p:nvPr/>
        </p:nvSpPr>
        <p:spPr>
          <a:xfrm>
            <a:off x="1547231" y="2132856"/>
            <a:ext cx="51850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Turbulence purement hydrodynamique ?</a:t>
            </a:r>
          </a:p>
          <a:p>
            <a:endParaRPr lang="fr-FR" sz="2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Auto-gravité ? </a:t>
            </a:r>
          </a:p>
          <a:p>
            <a:endParaRPr lang="fr-FR" sz="2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dirty="0">
                <a:solidFill>
                  <a:schemeClr val="tx1">
                    <a:lumMod val="85000"/>
                  </a:schemeClr>
                </a:solidFill>
              </a:rPr>
              <a:t>Freinage magnétique ? </a:t>
            </a:r>
          </a:p>
          <a:p>
            <a:endParaRPr lang="fr-FR" sz="2400" dirty="0">
              <a:solidFill>
                <a:schemeClr val="bg2"/>
              </a:solidFill>
            </a:endParaRPr>
          </a:p>
          <a:p>
            <a:r>
              <a:rPr lang="fr-FR" sz="2400" dirty="0">
                <a:solidFill>
                  <a:schemeClr val="bg2"/>
                </a:solidFill>
              </a:rPr>
              <a:t>Instabilité magnéto-rotationnelle ? </a:t>
            </a:r>
          </a:p>
        </p:txBody>
      </p:sp>
    </p:spTree>
    <p:extLst>
      <p:ext uri="{BB962C8B-B14F-4D97-AF65-F5344CB8AC3E}">
        <p14:creationId xmlns:p14="http://schemas.microsoft.com/office/powerpoint/2010/main" val="3181252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L’instabilité </a:t>
            </a:r>
            <a:r>
              <a:rPr lang="fr-FR" sz="2400" b="1" dirty="0" err="1">
                <a:solidFill>
                  <a:srgbClr val="FF0000"/>
                </a:solidFill>
              </a:rPr>
              <a:t>magnéto-hydrodynamique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grpSp>
        <p:nvGrpSpPr>
          <p:cNvPr id="221196" name="Group 12"/>
          <p:cNvGrpSpPr>
            <a:grpSpLocks noChangeAspect="1"/>
          </p:cNvGrpSpPr>
          <p:nvPr/>
        </p:nvGrpSpPr>
        <p:grpSpPr bwMode="auto">
          <a:xfrm>
            <a:off x="2339752" y="1124744"/>
            <a:ext cx="4536504" cy="3749258"/>
            <a:chOff x="1392" y="1056"/>
            <a:chExt cx="3193" cy="2639"/>
          </a:xfrm>
        </p:grpSpPr>
        <p:pic>
          <p:nvPicPr>
            <p:cNvPr id="221190" name="Picture 6" descr="mri-linea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056"/>
              <a:ext cx="3120" cy="2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1191" name="Freeform 7"/>
            <p:cNvSpPr>
              <a:spLocks noChangeAspect="1"/>
            </p:cNvSpPr>
            <p:nvPr/>
          </p:nvSpPr>
          <p:spPr bwMode="auto">
            <a:xfrm>
              <a:off x="2761" y="1056"/>
              <a:ext cx="1824" cy="624"/>
            </a:xfrm>
            <a:custGeom>
              <a:avLst/>
              <a:gdLst>
                <a:gd name="T0" fmla="*/ 1200 w 1256"/>
                <a:gd name="T1" fmla="*/ 720 h 720"/>
                <a:gd name="T2" fmla="*/ 1056 w 1256"/>
                <a:gd name="T3" fmla="*/ 336 h 720"/>
                <a:gd name="T4" fmla="*/ 0 w 1256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6" h="720">
                  <a:moveTo>
                    <a:pt x="1200" y="720"/>
                  </a:moveTo>
                  <a:cubicBezTo>
                    <a:pt x="1228" y="588"/>
                    <a:pt x="1256" y="456"/>
                    <a:pt x="1056" y="336"/>
                  </a:cubicBezTo>
                  <a:cubicBezTo>
                    <a:pt x="856" y="216"/>
                    <a:pt x="176" y="56"/>
                    <a:pt x="0" y="0"/>
                  </a:cubicBezTo>
                </a:path>
              </a:pathLst>
            </a:custGeom>
            <a:noFill/>
            <a:ln w="19050" cap="sq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5" name="Freeform 11"/>
            <p:cNvSpPr>
              <a:spLocks noChangeAspect="1"/>
            </p:cNvSpPr>
            <p:nvPr/>
          </p:nvSpPr>
          <p:spPr bwMode="auto">
            <a:xfrm>
              <a:off x="1632" y="2278"/>
              <a:ext cx="240" cy="192"/>
            </a:xfrm>
            <a:custGeom>
              <a:avLst/>
              <a:gdLst>
                <a:gd name="T0" fmla="*/ 1200 w 1256"/>
                <a:gd name="T1" fmla="*/ 720 h 720"/>
                <a:gd name="T2" fmla="*/ 1056 w 1256"/>
                <a:gd name="T3" fmla="*/ 336 h 720"/>
                <a:gd name="T4" fmla="*/ 0 w 1256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6" h="720">
                  <a:moveTo>
                    <a:pt x="1200" y="720"/>
                  </a:moveTo>
                  <a:cubicBezTo>
                    <a:pt x="1228" y="588"/>
                    <a:pt x="1256" y="456"/>
                    <a:pt x="1056" y="336"/>
                  </a:cubicBezTo>
                  <a:cubicBezTo>
                    <a:pt x="856" y="216"/>
                    <a:pt x="176" y="56"/>
                    <a:pt x="0" y="0"/>
                  </a:cubicBezTo>
                </a:path>
              </a:pathLst>
            </a:custGeom>
            <a:noFill/>
            <a:ln w="19050" cap="sq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BF11CC4-EDB8-3945-8ECB-B78833BD4D64}"/>
              </a:ext>
            </a:extLst>
          </p:cNvPr>
          <p:cNvSpPr txBox="1"/>
          <p:nvPr/>
        </p:nvSpPr>
        <p:spPr>
          <a:xfrm>
            <a:off x="-37330" y="5373216"/>
            <a:ext cx="9361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La combinaison du champ magnétique et de la rotation rend le disque fortement instable  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0211_xv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593" y="321774"/>
            <a:ext cx="6144751" cy="569951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DB84C0C-F67D-2E4F-97AA-3BE28FCE81DD}"/>
              </a:ext>
            </a:extLst>
          </p:cNvPr>
          <p:cNvSpPr txBox="1"/>
          <p:nvPr/>
        </p:nvSpPr>
        <p:spPr>
          <a:xfrm>
            <a:off x="6660232" y="6341258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Flock+2015</a:t>
            </a:r>
          </a:p>
        </p:txBody>
      </p:sp>
    </p:spTree>
    <p:extLst>
      <p:ext uri="{BB962C8B-B14F-4D97-AF65-F5344CB8AC3E}">
        <p14:creationId xmlns:p14="http://schemas.microsoft.com/office/powerpoint/2010/main" val="376097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EB5F516-98DD-7F40-A966-F2DC35A488AC}"/>
              </a:ext>
            </a:extLst>
          </p:cNvPr>
          <p:cNvSpPr txBox="1"/>
          <p:nvPr/>
        </p:nvSpPr>
        <p:spPr>
          <a:xfrm>
            <a:off x="1359035" y="231031"/>
            <a:ext cx="5157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Quelques exemples de la vie courante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9532FF4-3CB7-D549-B7E4-018F6C1ACD5B}"/>
              </a:ext>
            </a:extLst>
          </p:cNvPr>
          <p:cNvSpPr txBox="1"/>
          <p:nvPr/>
        </p:nvSpPr>
        <p:spPr>
          <a:xfrm>
            <a:off x="1115616" y="1628800"/>
            <a:ext cx="707604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La toupie…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endParaRPr lang="fr-FR" dirty="0">
              <a:solidFill>
                <a:schemeClr val="bg2"/>
              </a:solidFill>
            </a:endParaRPr>
          </a:p>
          <a:p>
            <a:endParaRPr lang="fr-FR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2"/>
                </a:solidFill>
              </a:rPr>
              <a:t>Le gyroscope 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2"/>
                </a:solidFill>
              </a:rPr>
              <a:t>	-utilisé par Foucault pour démontrer la rotation de la Terre</a:t>
            </a:r>
          </a:p>
          <a:p>
            <a:r>
              <a:rPr lang="fr-FR" dirty="0">
                <a:solidFill>
                  <a:schemeClr val="bg2"/>
                </a:solidFill>
              </a:rPr>
              <a:t>	</a:t>
            </a:r>
          </a:p>
          <a:p>
            <a:r>
              <a:rPr lang="fr-FR" dirty="0">
                <a:solidFill>
                  <a:schemeClr val="bg2"/>
                </a:solidFill>
              </a:rPr>
              <a:t>	-utilisé dans les satellites, la station internationale…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2"/>
                </a:solidFill>
              </a:rPr>
              <a:t>	-</a:t>
            </a:r>
            <a:r>
              <a:rPr lang="fr-FR" dirty="0" err="1">
                <a:solidFill>
                  <a:schemeClr val="bg2"/>
                </a:solidFill>
              </a:rPr>
              <a:t>iphone</a:t>
            </a:r>
            <a:r>
              <a:rPr lang="fr-FR" dirty="0">
                <a:solidFill>
                  <a:schemeClr val="bg2"/>
                </a:solidFill>
              </a:rPr>
              <a:t>, </a:t>
            </a:r>
            <a:r>
              <a:rPr lang="fr-FR" dirty="0" err="1">
                <a:solidFill>
                  <a:schemeClr val="bg2"/>
                </a:solidFill>
              </a:rPr>
              <a:t>play</a:t>
            </a:r>
            <a:r>
              <a:rPr lang="fr-FR" dirty="0">
                <a:solidFill>
                  <a:schemeClr val="bg2"/>
                </a:solidFill>
              </a:rPr>
              <a:t> station…. </a:t>
            </a:r>
          </a:p>
        </p:txBody>
      </p:sp>
    </p:spTree>
    <p:extLst>
      <p:ext uri="{BB962C8B-B14F-4D97-AF65-F5344CB8AC3E}">
        <p14:creationId xmlns:p14="http://schemas.microsoft.com/office/powerpoint/2010/main" val="89153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EB5F516-98DD-7F40-A966-F2DC35A488AC}"/>
              </a:ext>
            </a:extLst>
          </p:cNvPr>
          <p:cNvSpPr txBox="1"/>
          <p:nvPr/>
        </p:nvSpPr>
        <p:spPr>
          <a:xfrm>
            <a:off x="1254859" y="231031"/>
            <a:ext cx="6485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Pourquoi le moment cinétique est-il important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6268634-4828-A34F-A3CC-3C3E932CF137}"/>
              </a:ext>
            </a:extLst>
          </p:cNvPr>
          <p:cNvSpPr txBox="1"/>
          <p:nvPr/>
        </p:nvSpPr>
        <p:spPr>
          <a:xfrm>
            <a:off x="2011915" y="940658"/>
            <a:ext cx="5152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Le moment cinétique permet un équilibre stable.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B449668C-01DD-D249-ABAB-D4202E505F05}"/>
                  </a:ext>
                </a:extLst>
              </p:cNvPr>
              <p:cNvSpPr txBox="1"/>
              <p:nvPr/>
            </p:nvSpPr>
            <p:spPr>
              <a:xfrm>
                <a:off x="179512" y="1412776"/>
                <a:ext cx="8964488" cy="4212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2"/>
                    </a:solidFill>
                  </a:rPr>
                  <a:t>Dans le référentiel tournant à la vitesse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fr-FR" dirty="0">
                    <a:solidFill>
                      <a:schemeClr val="bg2"/>
                    </a:solidFill>
                  </a:rPr>
                  <a:t>, une force dite centrifuge est associée à la rotation :</a:t>
                </a:r>
              </a:p>
              <a:p>
                <a:endParaRPr lang="fr-FR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num>
                        <m:den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2"/>
                  </a:solidFill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r>
                  <a:rPr lang="fr-FR" dirty="0">
                    <a:solidFill>
                      <a:schemeClr val="bg2"/>
                    </a:solidFill>
                  </a:rPr>
                  <a:t>Par exemple, pour un astre en rotation autour du soleil :</a:t>
                </a:r>
              </a:p>
              <a:p>
                <a:endParaRPr lang="fr-FR" dirty="0">
                  <a:solidFill>
                    <a:schemeClr val="bg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num>
                        <m:den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bg2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fr-FR" dirty="0">
                  <a:solidFill>
                    <a:schemeClr val="bg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>
                  <a:solidFill>
                    <a:schemeClr val="bg2"/>
                  </a:solidFill>
                </a:endParaRPr>
              </a:p>
              <a:p>
                <a:endParaRPr lang="fr-FR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449668C-01DD-D249-ABAB-D4202E505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412776"/>
                <a:ext cx="8964488" cy="4212243"/>
              </a:xfrm>
              <a:prstGeom prst="rect">
                <a:avLst/>
              </a:prstGeom>
              <a:blipFill>
                <a:blip r:embed="rId3"/>
                <a:stretch>
                  <a:fillRect l="-566" t="-6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xmlns="" id="{DD445F97-F298-3043-BA57-3B38E7A142E2}"/>
                  </a:ext>
                </a:extLst>
              </p:cNvPr>
              <p:cNvSpPr txBox="1"/>
              <p:nvPr/>
            </p:nvSpPr>
            <p:spPr>
              <a:xfrm>
                <a:off x="2022353" y="5445224"/>
                <a:ext cx="42058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FR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chemeClr val="bg2"/>
                    </a:solidFill>
                  </a:rPr>
                  <a:t>est la vitesse de rotation </a:t>
                </a:r>
                <a:r>
                  <a:rPr lang="fr-FR" dirty="0" err="1">
                    <a:solidFill>
                      <a:schemeClr val="bg2"/>
                    </a:solidFill>
                  </a:rPr>
                  <a:t>Keplérienne</a:t>
                </a:r>
                <a:endParaRPr lang="fr-FR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D445F97-F298-3043-BA57-3B38E7A14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353" y="5445224"/>
                <a:ext cx="4205831" cy="400110"/>
              </a:xfrm>
              <a:prstGeom prst="rect">
                <a:avLst/>
              </a:prstGeom>
              <a:blipFill>
                <a:blip r:embed="rId4"/>
                <a:stretch>
                  <a:fillRect t="-6250" r="-602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681A054-3293-764E-A453-832529ADF62C}"/>
              </a:ext>
            </a:extLst>
          </p:cNvPr>
          <p:cNvSpPr txBox="1"/>
          <p:nvPr/>
        </p:nvSpPr>
        <p:spPr>
          <a:xfrm>
            <a:off x="12848" y="6093295"/>
            <a:ext cx="9023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La Lune ne tombe pas sur la Terre à cause de la force centrifuge ou encore car son moment cinétique est conservé</a:t>
            </a:r>
          </a:p>
        </p:txBody>
      </p:sp>
    </p:spTree>
    <p:extLst>
      <p:ext uri="{BB962C8B-B14F-4D97-AF65-F5344CB8AC3E}">
        <p14:creationId xmlns:p14="http://schemas.microsoft.com/office/powerpoint/2010/main" val="2319487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7AFE2D-17E6-F64F-A543-25FDFED989C6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FDBBC55-844B-C94B-A25F-E8488273B776}"/>
              </a:ext>
            </a:extLst>
          </p:cNvPr>
          <p:cNvSpPr txBox="1"/>
          <p:nvPr/>
        </p:nvSpPr>
        <p:spPr>
          <a:xfrm>
            <a:off x="35496" y="1124744"/>
            <a:ext cx="91304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Le moment cinétique :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</a:t>
            </a:r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-quelques principes généraux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-une conséquence astrophysique majeure</a:t>
            </a:r>
          </a:p>
          <a:p>
            <a:endParaRPr lang="fr-FR" sz="2400" b="1" dirty="0">
              <a:solidFill>
                <a:schemeClr val="bg2"/>
              </a:solidFill>
            </a:endParaRPr>
          </a:p>
          <a:p>
            <a:r>
              <a:rPr lang="fr-FR" sz="2400" b="1" dirty="0">
                <a:solidFill>
                  <a:schemeClr val="bg2"/>
                </a:solidFill>
              </a:rPr>
              <a:t>	</a:t>
            </a:r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-la formation des disques d’accrétion : un peu de théorie</a:t>
            </a:r>
          </a:p>
          <a:p>
            <a:endParaRPr lang="fr-FR" sz="24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	-l’évolution des disques d’accrétion : un problème non-résolu</a:t>
            </a:r>
          </a:p>
        </p:txBody>
      </p:sp>
    </p:spTree>
    <p:extLst>
      <p:ext uri="{BB962C8B-B14F-4D97-AF65-F5344CB8AC3E}">
        <p14:creationId xmlns:p14="http://schemas.microsoft.com/office/powerpoint/2010/main" val="296905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9388" y="1527175"/>
            <a:ext cx="2599783" cy="2859088"/>
            <a:chOff x="197763" y="1683428"/>
            <a:chExt cx="2866678" cy="3151615"/>
          </a:xfrm>
        </p:grpSpPr>
        <p:pic>
          <p:nvPicPr>
            <p:cNvPr id="54305" name="Image 4" descr="The_Whirlpool_Galax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63" y="1987915"/>
              <a:ext cx="2866678" cy="284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6" name="Text Box 7"/>
            <p:cNvSpPr txBox="1">
              <a:spLocks noChangeArrowheads="1"/>
            </p:cNvSpPr>
            <p:nvPr/>
          </p:nvSpPr>
          <p:spPr bwMode="auto">
            <a:xfrm>
              <a:off x="1104319" y="1683428"/>
              <a:ext cx="950308" cy="30264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8000"/>
                </a:lnSpc>
              </a:pPr>
              <a:r>
                <a:rPr lang="en-GB" sz="1800" dirty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GB" sz="1800" dirty="0">
                  <a:latin typeface="Times New Roman" charset="0"/>
                  <a:cs typeface="Times New Roman" charset="0"/>
                </a:rPr>
                <a:t>Galaxies 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411321" y="2141908"/>
              <a:ext cx="2412152" cy="175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14400" y="3544888"/>
            <a:ext cx="3777290" cy="3160712"/>
            <a:chOff x="1007864" y="3907659"/>
            <a:chExt cx="4163708" cy="3484242"/>
          </a:xfrm>
        </p:grpSpPr>
        <p:grpSp>
          <p:nvGrpSpPr>
            <p:cNvPr id="54297" name="Grouper 44"/>
            <p:cNvGrpSpPr>
              <a:grpSpLocks/>
            </p:cNvGrpSpPr>
            <p:nvPr/>
          </p:nvGrpSpPr>
          <p:grpSpPr bwMode="auto">
            <a:xfrm>
              <a:off x="1975874" y="5052034"/>
              <a:ext cx="3195698" cy="2339867"/>
              <a:chOff x="-65088" y="5439769"/>
              <a:chExt cx="3195638" cy="2341492"/>
            </a:xfrm>
          </p:grpSpPr>
          <p:pic>
            <p:nvPicPr>
              <p:cNvPr id="54303" name="Image 37" descr="070814_hot_stars_0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088" y="5439769"/>
                <a:ext cx="3195638" cy="2133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304" name="Text Box 7"/>
              <p:cNvSpPr txBox="1">
                <a:spLocks noChangeArrowheads="1"/>
              </p:cNvSpPr>
              <p:nvPr/>
            </p:nvSpPr>
            <p:spPr bwMode="auto">
              <a:xfrm>
                <a:off x="567706" y="7480711"/>
                <a:ext cx="2272338" cy="30055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98000"/>
                  </a:lnSpc>
                </a:pPr>
                <a:r>
                  <a:rPr lang="en-GB" sz="1800">
                    <a:solidFill>
                      <a:srgbClr val="FF0000"/>
                    </a:solidFill>
                    <a:latin typeface="Calibri" charset="0"/>
                  </a:rPr>
                  <a:t> </a:t>
                </a:r>
                <a:r>
                  <a:rPr lang="en-GB" sz="1800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Nuage  moléculaires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007864" y="3907659"/>
              <a:ext cx="472474" cy="376249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6" name="Connecteur droit 25"/>
            <p:cNvCxnSpPr/>
            <p:nvPr/>
          </p:nvCxnSpPr>
          <p:spPr>
            <a:xfrm rot="16200000" flipH="1">
              <a:off x="1367450" y="4417796"/>
              <a:ext cx="743748" cy="500472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16200000" flipH="1">
              <a:off x="82090" y="5230682"/>
              <a:ext cx="2827994" cy="95894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275" name="Text Box 38"/>
          <p:cNvSpPr txBox="1">
            <a:spLocks noChangeArrowheads="1"/>
          </p:cNvSpPr>
          <p:nvPr/>
        </p:nvSpPr>
        <p:spPr bwMode="auto">
          <a:xfrm>
            <a:off x="539552" y="-166688"/>
            <a:ext cx="825817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9" rIns="82936" bIns="4146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8000"/>
              </a:lnSpc>
            </a:pPr>
            <a:r>
              <a:rPr lang="en-GB" sz="1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Galaxies</a:t>
            </a:r>
            <a:r>
              <a:rPr lang="en-GB" sz="29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algn="ctr" eaLnBrk="1" hangingPunct="1">
              <a:lnSpc>
                <a:spcPct val="98000"/>
              </a:lnSpc>
            </a:pPr>
            <a:endParaRPr lang="en-GB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algn="ctr" eaLnBrk="1" hangingPunct="1">
              <a:lnSpc>
                <a:spcPct val="98000"/>
              </a:lnSpc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Formation des </a:t>
            </a:r>
            <a:r>
              <a:rPr lang="en-GB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étoiles</a:t>
            </a: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et cycle de la </a:t>
            </a:r>
            <a:r>
              <a:rPr lang="en-GB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matière</a:t>
            </a: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interstellaire</a:t>
            </a: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 eaLnBrk="1" hangingPunct="1">
              <a:lnSpc>
                <a:spcPct val="98000"/>
              </a:lnSpc>
            </a:pPr>
            <a:endParaRPr lang="en-GB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>
              <a:lnSpc>
                <a:spcPct val="98000"/>
              </a:lnSpc>
            </a:pPr>
            <a:endParaRPr lang="en-GB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>
              <a:lnSpc>
                <a:spcPct val="98000"/>
              </a:lnSpc>
            </a:pPr>
            <a:r>
              <a:rPr lang="en-GB" sz="1800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Planètes</a:t>
            </a:r>
            <a:endParaRPr lang="en-GB" sz="1800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algn="ctr" eaLnBrk="1" hangingPunct="1">
              <a:lnSpc>
                <a:spcPct val="98000"/>
              </a:lnSpc>
            </a:pPr>
            <a:endParaRPr lang="fr-FR" sz="1800" dirty="0">
              <a:latin typeface="Times New Roman" charset="0"/>
              <a:cs typeface="Times New Roman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 rot="16200000" flipH="1">
            <a:off x="4481512" y="455911"/>
            <a:ext cx="404813" cy="142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16200000" flipH="1">
            <a:off x="4499770" y="1377156"/>
            <a:ext cx="404812" cy="1587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525838" y="4670425"/>
            <a:ext cx="4641850" cy="1936750"/>
            <a:chOff x="3888184" y="5147989"/>
            <a:chExt cx="5115128" cy="2135181"/>
          </a:xfrm>
        </p:grpSpPr>
        <p:grpSp>
          <p:nvGrpSpPr>
            <p:cNvPr id="54289" name="Grouper 45"/>
            <p:cNvGrpSpPr>
              <a:grpSpLocks/>
            </p:cNvGrpSpPr>
            <p:nvPr/>
          </p:nvGrpSpPr>
          <p:grpSpPr bwMode="auto">
            <a:xfrm>
              <a:off x="7301453" y="5147989"/>
              <a:ext cx="1628275" cy="2135181"/>
              <a:chOff x="315913" y="220404"/>
              <a:chExt cx="2178231" cy="2508167"/>
            </a:xfrm>
          </p:grpSpPr>
          <p:pic>
            <p:nvPicPr>
              <p:cNvPr id="54295" name="Image 36" descr="barnard68_vlt_big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913" y="220404"/>
                <a:ext cx="2135187" cy="2319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96" name="Text Box 8"/>
              <p:cNvSpPr txBox="1">
                <a:spLocks noChangeArrowheads="1"/>
              </p:cNvSpPr>
              <p:nvPr/>
            </p:nvSpPr>
            <p:spPr bwMode="auto">
              <a:xfrm>
                <a:off x="331874" y="2375869"/>
                <a:ext cx="2162270" cy="35270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98000"/>
                  </a:lnSpc>
                </a:pPr>
                <a:r>
                  <a:rPr lang="en-GB" sz="1800" dirty="0">
                    <a:solidFill>
                      <a:schemeClr val="bg1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lang="en-GB" sz="1800" dirty="0" err="1">
                    <a:latin typeface="Times New Roman" charset="0"/>
                    <a:cs typeface="Times New Roman" charset="0"/>
                  </a:rPr>
                  <a:t>Coeurs</a:t>
                </a:r>
                <a:r>
                  <a:rPr lang="en-GB" sz="18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GB" sz="1800" dirty="0" err="1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Denses</a:t>
                </a:r>
                <a:endParaRPr lang="en-GB" sz="1800" dirty="0">
                  <a:solidFill>
                    <a:srgbClr val="FFFFFF"/>
                  </a:solidFill>
                  <a:latin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3888184" y="6516605"/>
              <a:ext cx="395355" cy="313277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4315028" y="6857884"/>
              <a:ext cx="2986157" cy="33252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4299283" y="5209245"/>
              <a:ext cx="2987907" cy="129511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7365911" y="6891137"/>
              <a:ext cx="1448470" cy="14001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294" name="ZoneTexte 54"/>
            <p:cNvSpPr txBox="1">
              <a:spLocks noChangeArrowheads="1"/>
            </p:cNvSpPr>
            <p:nvPr/>
          </p:nvSpPr>
          <p:spPr bwMode="auto">
            <a:xfrm>
              <a:off x="7272428" y="6528971"/>
              <a:ext cx="1730884" cy="417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Fraction of ly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176963" y="1689100"/>
            <a:ext cx="2073159" cy="3808413"/>
            <a:chOff x="6809672" y="1861920"/>
            <a:chExt cx="2284630" cy="4198119"/>
          </a:xfrm>
        </p:grpSpPr>
        <p:grpSp>
          <p:nvGrpSpPr>
            <p:cNvPr id="54281" name="Grouper 47"/>
            <p:cNvGrpSpPr>
              <a:grpSpLocks/>
            </p:cNvGrpSpPr>
            <p:nvPr/>
          </p:nvGrpSpPr>
          <p:grpSpPr bwMode="auto">
            <a:xfrm>
              <a:off x="6809672" y="1861920"/>
              <a:ext cx="2004849" cy="2140159"/>
              <a:chOff x="2819398" y="679450"/>
              <a:chExt cx="2005337" cy="2139950"/>
            </a:xfrm>
          </p:grpSpPr>
          <p:pic>
            <p:nvPicPr>
              <p:cNvPr id="54287" name="Picture 2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646363" y="1122363"/>
                <a:ext cx="2052637" cy="1341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8" name="Text Box 22"/>
              <p:cNvSpPr txBox="1">
                <a:spLocks noChangeArrowheads="1"/>
              </p:cNvSpPr>
              <p:nvPr/>
            </p:nvSpPr>
            <p:spPr bwMode="auto">
              <a:xfrm>
                <a:off x="2819398" y="679450"/>
                <a:ext cx="2005337" cy="71252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800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Etoiles et disques d’accrétion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7920561" y="5724050"/>
              <a:ext cx="416365" cy="335989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4" name="Connecteur droit 43"/>
            <p:cNvCxnSpPr/>
            <p:nvPr/>
          </p:nvCxnSpPr>
          <p:spPr>
            <a:xfrm rot="5400000" flipH="1" flipV="1">
              <a:off x="7475954" y="4857827"/>
              <a:ext cx="1711446" cy="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6200000" flipV="1">
              <a:off x="6558366" y="4353103"/>
              <a:ext cx="1793694" cy="927199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>
              <a:off x="7040597" y="2668645"/>
              <a:ext cx="1226351" cy="1749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286" name="ZoneTexte 55"/>
            <p:cNvSpPr txBox="1">
              <a:spLocks noChangeArrowheads="1"/>
            </p:cNvSpPr>
            <p:nvPr/>
          </p:nvSpPr>
          <p:spPr bwMode="auto">
            <a:xfrm>
              <a:off x="6911834" y="2596889"/>
              <a:ext cx="2182468" cy="417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  light hours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85141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ouvelle présentation">
  <a:themeElements>
    <a:clrScheme name="Personnalisé 1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9900"/>
      </a:accent1>
      <a:accent2>
        <a:srgbClr val="00FFFF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Nouvelle pré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DisqueDur:Applications:Microsoft Office X:Templates:Presentations:Designs:Stream</Template>
  <TotalTime>77152</TotalTime>
  <Words>2423</Words>
  <Application>Microsoft Office PowerPoint</Application>
  <PresentationFormat>Affichage à l'écran (4:3)</PresentationFormat>
  <Paragraphs>527</Paragraphs>
  <Slides>52</Slides>
  <Notes>39</Notes>
  <HiddenSlides>0</HiddenSlides>
  <MMClips>5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5" baseType="lpstr">
      <vt:lpstr>Nouvelle présentation</vt:lpstr>
      <vt:lpstr>Équation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sebastien fromang</dc:creator>
  <cp:lastModifiedBy>BrunoMONFLIER</cp:lastModifiedBy>
  <cp:revision>2353</cp:revision>
  <cp:lastPrinted>2009-04-08T14:48:32Z</cp:lastPrinted>
  <dcterms:created xsi:type="dcterms:W3CDTF">2012-08-23T08:56:25Z</dcterms:created>
  <dcterms:modified xsi:type="dcterms:W3CDTF">2018-09-02T13:01:22Z</dcterms:modified>
</cp:coreProperties>
</file>