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media1.mov" ContentType="video/unknown"/>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media2.mov" ContentType="video/unknown"/>
  <Override PartName="/ppt/media/image17.jpeg" ContentType="image/jpeg"/>
  <Override PartName="/ppt/media/image18.jpeg" ContentType="image/jpeg"/>
  <Override PartName="/ppt/media/image19.jpeg" ContentType="image/jpeg"/>
  <Override PartName="/ppt/media/image20.jpeg" ContentType="image/jpeg"/>
  <Override PartName="/ppt/media/media3.mov" ContentType="video/unknown"/>
  <Override PartName="/ppt/media/image21.jpeg" ContentType="image/jpeg"/>
  <Override PartName="/ppt/media/image22.jpeg" ContentType="image/jpeg"/>
  <Override PartName="/ppt/media/image23.jpeg" ContentType="image/jpeg"/>
  <Override PartName="/ppt/media/media4.mov" ContentType="video/unknown"/>
  <Override PartName="/ppt/media/image24.jpeg" ContentType="image/jpeg"/>
  <Override PartName="/ppt/media/media5.mov" ContentType="video/unknown"/>
  <Override PartName="/ppt/media/image25.jpeg" ContentType="image/jpeg"/>
  <Override PartName="/ppt/media/image26.jpeg" ContentType="image/jpeg"/>
  <Override PartName="/ppt/media/media1.wav" ContentType="audio/unknown"/>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3" name="Shape 163"/>
          <p:cNvSpPr/>
          <p:nvPr>
            <p:ph type="sldImg"/>
          </p:nvPr>
        </p:nvSpPr>
        <p:spPr>
          <a:xfrm>
            <a:off x="1143000" y="685800"/>
            <a:ext cx="4572000" cy="3429000"/>
          </a:xfrm>
          <a:prstGeom prst="rect">
            <a:avLst/>
          </a:prstGeom>
        </p:spPr>
        <p:txBody>
          <a:bodyPr/>
          <a:lstStyle/>
          <a:p>
            <a:pPr/>
          </a:p>
        </p:txBody>
      </p:sp>
      <p:sp>
        <p:nvSpPr>
          <p:cNvPr id="164" name="Shape 16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et sous-titre">
    <p:spTree>
      <p:nvGrpSpPr>
        <p:cNvPr id="1" name=""/>
        <p:cNvGrpSpPr/>
        <p:nvPr/>
      </p:nvGrpSpPr>
      <p:grpSpPr>
        <a:xfrm>
          <a:off x="0" y="0"/>
          <a:ext cx="0" cy="0"/>
          <a:chOff x="0" y="0"/>
          <a:chExt cx="0" cy="0"/>
        </a:xfrm>
      </p:grpSpPr>
      <p:sp>
        <p:nvSpPr>
          <p:cNvPr id="11" name="Texte du titre"/>
          <p:cNvSpPr txBox="1"/>
          <p:nvPr>
            <p:ph type="title"/>
          </p:nvPr>
        </p:nvSpPr>
        <p:spPr>
          <a:xfrm>
            <a:off x="1270000" y="1638300"/>
            <a:ext cx="10464800" cy="3302000"/>
          </a:xfrm>
          <a:prstGeom prst="rect">
            <a:avLst/>
          </a:prstGeom>
        </p:spPr>
        <p:txBody>
          <a:bodyPr anchor="b"/>
          <a:lstStyle/>
          <a:p>
            <a:pPr/>
            <a:r>
              <a:t>Texte du titre</a:t>
            </a:r>
          </a:p>
        </p:txBody>
      </p:sp>
      <p:sp>
        <p:nvSpPr>
          <p:cNvPr id="12" name="Texte niveau 1…"/>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Texte niveau 1</a:t>
            </a:r>
          </a:p>
          <a:p>
            <a:pPr lvl="1"/>
            <a:r>
              <a:t>Texte niveau 2</a:t>
            </a:r>
          </a:p>
          <a:p>
            <a:pPr lvl="2"/>
            <a:r>
              <a:t>Texte niveau 3</a:t>
            </a:r>
          </a:p>
          <a:p>
            <a:pPr lvl="3"/>
            <a:r>
              <a:t>Texte niveau 4</a:t>
            </a:r>
          </a:p>
          <a:p>
            <a:pPr lvl="4"/>
            <a:r>
              <a:t>Texte niveau 5</a:t>
            </a:r>
          </a:p>
        </p:txBody>
      </p:sp>
      <p:sp>
        <p:nvSpPr>
          <p:cNvPr id="13" name="Numéro de diapositive"/>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93" name="-Gilles Allain"/>
          <p:cNvSpPr txBox="1"/>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b="1" sz="2800">
                <a:latin typeface="Helvetica"/>
                <a:ea typeface="Helvetica"/>
                <a:cs typeface="Helvetica"/>
                <a:sym typeface="Helvetica"/>
              </a:defRPr>
            </a:lvl1pPr>
          </a:lstStyle>
          <a:p>
            <a:pPr/>
            <a:r>
              <a:t>-Gilles Allain</a:t>
            </a:r>
          </a:p>
        </p:txBody>
      </p:sp>
      <p:sp>
        <p:nvSpPr>
          <p:cNvPr id="94" name="« Saisissez une citation ici. »"/>
          <p:cNvSpPr txBox="1"/>
          <p:nvPr>
            <p:ph type="body" sz="quarter" idx="14"/>
          </p:nvPr>
        </p:nvSpPr>
        <p:spPr>
          <a:xfrm>
            <a:off x="1270000" y="4254500"/>
            <a:ext cx="10464800" cy="711200"/>
          </a:xfrm>
          <a:prstGeom prst="rect">
            <a:avLst/>
          </a:prstGeom>
        </p:spPr>
        <p:txBody>
          <a:bodyPr>
            <a:spAutoFit/>
          </a:bodyPr>
          <a:lstStyle>
            <a:lvl1pPr marL="0" indent="0" algn="ctr">
              <a:spcBef>
                <a:spcPts val="2400"/>
              </a:spcBef>
              <a:buSzTx/>
              <a:buNone/>
              <a:defRPr sz="4000"/>
            </a:lvl1pPr>
          </a:lstStyle>
          <a:p>
            <a:pPr/>
            <a:r>
              <a:t>« Saisissez une citation ici. »</a:t>
            </a:r>
          </a:p>
        </p:txBody>
      </p:sp>
      <p:sp>
        <p:nvSpPr>
          <p:cNvPr id="95" name="Numéro de diapositive"/>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Numéro de diapositive"/>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10" name="Numéro de diapositive"/>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sous-titre">
    <p:spTree>
      <p:nvGrpSpPr>
        <p:cNvPr id="1" name=""/>
        <p:cNvGrpSpPr/>
        <p:nvPr/>
      </p:nvGrpSpPr>
      <p:grpSpPr>
        <a:xfrm>
          <a:off x="0" y="0"/>
          <a:ext cx="0" cy="0"/>
          <a:chOff x="0" y="0"/>
          <a:chExt cx="0" cy="0"/>
        </a:xfrm>
      </p:grpSpPr>
      <p:sp>
        <p:nvSpPr>
          <p:cNvPr id="117" name="Texte du titre"/>
          <p:cNvSpPr txBox="1"/>
          <p:nvPr>
            <p:ph type="title"/>
          </p:nvPr>
        </p:nvSpPr>
        <p:spPr>
          <a:xfrm>
            <a:off x="1270000" y="1638300"/>
            <a:ext cx="10464800" cy="3302000"/>
          </a:xfrm>
          <a:prstGeom prst="rect">
            <a:avLst/>
          </a:prstGeom>
        </p:spPr>
        <p:txBody>
          <a:bodyPr anchor="b"/>
          <a:lstStyle/>
          <a:p>
            <a:pPr/>
            <a:r>
              <a:t>Texte du titre</a:t>
            </a:r>
          </a:p>
        </p:txBody>
      </p:sp>
      <p:sp>
        <p:nvSpPr>
          <p:cNvPr id="118" name="Texte niveau 1…"/>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Texte niveau 1</a:t>
            </a:r>
          </a:p>
          <a:p>
            <a:pPr lvl="1"/>
            <a:r>
              <a:t>Texte niveau 2</a:t>
            </a:r>
          </a:p>
          <a:p>
            <a:pPr lvl="2"/>
            <a:r>
              <a:t>Texte niveau 3</a:t>
            </a:r>
          </a:p>
          <a:p>
            <a:pPr lvl="3"/>
            <a:r>
              <a:t>Texte niveau 4</a:t>
            </a:r>
          </a:p>
          <a:p>
            <a:pPr lvl="4"/>
            <a:r>
              <a:t>Texte niveau 5</a:t>
            </a:r>
          </a:p>
        </p:txBody>
      </p:sp>
      <p:sp>
        <p:nvSpPr>
          <p:cNvPr id="119" name="Numéro de diapositive"/>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126" name="Texte du titre"/>
          <p:cNvSpPr txBox="1"/>
          <p:nvPr>
            <p:ph type="title"/>
          </p:nvPr>
        </p:nvSpPr>
        <p:spPr>
          <a:prstGeom prst="rect">
            <a:avLst/>
          </a:prstGeom>
        </p:spPr>
        <p:txBody>
          <a:bodyPr/>
          <a:lstStyle/>
          <a:p>
            <a:pPr/>
            <a:r>
              <a:t>Texte du titre</a:t>
            </a:r>
          </a:p>
        </p:txBody>
      </p:sp>
      <p:sp>
        <p:nvSpPr>
          <p:cNvPr id="127" name="Texte niveau 1…"/>
          <p:cNvSpPr txBox="1"/>
          <p:nvPr>
            <p:ph type="body" idx="1"/>
          </p:nvPr>
        </p:nvSpPr>
        <p:spPr>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128" name="Numéro de diapositive"/>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135" name="Image"/>
          <p:cNvSpPr/>
          <p:nvPr>
            <p:ph type="pic" sz="quarter" idx="13"/>
          </p:nvPr>
        </p:nvSpPr>
        <p:spPr>
          <a:xfrm>
            <a:off x="7277100" y="2895600"/>
            <a:ext cx="4102100" cy="5461000"/>
          </a:xfrm>
          <a:prstGeom prst="rect">
            <a:avLst/>
          </a:prstGeom>
          <a:ln w="25400">
            <a:solidFill>
              <a:srgbClr val="FFFFFF"/>
            </a:solidFill>
          </a:ln>
        </p:spPr>
        <p:txBody>
          <a:bodyPr lIns="91439" tIns="45719" rIns="91439" bIns="45719" anchor="t">
            <a:noAutofit/>
          </a:bodyPr>
          <a:lstStyle/>
          <a:p>
            <a:pPr/>
          </a:p>
        </p:txBody>
      </p:sp>
      <p:sp>
        <p:nvSpPr>
          <p:cNvPr id="136" name="Texte du titre"/>
          <p:cNvSpPr txBox="1"/>
          <p:nvPr>
            <p:ph type="title"/>
          </p:nvPr>
        </p:nvSpPr>
        <p:spPr>
          <a:xfrm>
            <a:off x="1270000" y="254000"/>
            <a:ext cx="10464800" cy="2438400"/>
          </a:xfrm>
          <a:prstGeom prst="rect">
            <a:avLst/>
          </a:prstGeom>
        </p:spPr>
        <p:txBody>
          <a:bodyPr>
            <a:noAutofit/>
          </a:bodyPr>
          <a:lstStyle>
            <a:lvl1pPr>
              <a:defRPr sz="8400">
                <a:latin typeface="Gill Sans"/>
                <a:ea typeface="Gill Sans"/>
                <a:cs typeface="Gill Sans"/>
                <a:sym typeface="Gill Sans"/>
              </a:defRPr>
            </a:lvl1pPr>
          </a:lstStyle>
          <a:p>
            <a:pPr/>
            <a:r>
              <a:t>Texte du titre</a:t>
            </a:r>
          </a:p>
        </p:txBody>
      </p:sp>
      <p:sp>
        <p:nvSpPr>
          <p:cNvPr id="137" name="Texte niveau 1…"/>
          <p:cNvSpPr txBox="1"/>
          <p:nvPr>
            <p:ph type="body" sz="half" idx="1"/>
          </p:nvPr>
        </p:nvSpPr>
        <p:spPr>
          <a:xfrm>
            <a:off x="1270000" y="2768600"/>
            <a:ext cx="5041900" cy="5715000"/>
          </a:xfrm>
          <a:prstGeom prst="rect">
            <a:avLst/>
          </a:prstGeom>
        </p:spPr>
        <p:txBody>
          <a:bodyPr>
            <a:noAutofit/>
          </a:bodyPr>
          <a:lstStyle>
            <a:lvl1pPr marL="812120" indent="-494620">
              <a:spcBef>
                <a:spcPts val="3800"/>
              </a:spcBef>
              <a:buSzPct val="171000"/>
              <a:defRPr sz="3200">
                <a:latin typeface="Gill Sans"/>
                <a:ea typeface="Gill Sans"/>
                <a:cs typeface="Gill Sans"/>
                <a:sym typeface="Gill Sans"/>
              </a:defRPr>
            </a:lvl1pPr>
            <a:lvl2pPr marL="1256620" indent="-494620">
              <a:spcBef>
                <a:spcPts val="3800"/>
              </a:spcBef>
              <a:buSzPct val="171000"/>
              <a:defRPr sz="3200">
                <a:latin typeface="Gill Sans"/>
                <a:ea typeface="Gill Sans"/>
                <a:cs typeface="Gill Sans"/>
                <a:sym typeface="Gill Sans"/>
              </a:defRPr>
            </a:lvl2pPr>
            <a:lvl3pPr marL="1701120" indent="-494620">
              <a:spcBef>
                <a:spcPts val="3800"/>
              </a:spcBef>
              <a:buSzPct val="171000"/>
              <a:defRPr sz="3200">
                <a:latin typeface="Gill Sans"/>
                <a:ea typeface="Gill Sans"/>
                <a:cs typeface="Gill Sans"/>
                <a:sym typeface="Gill Sans"/>
              </a:defRPr>
            </a:lvl3pPr>
            <a:lvl4pPr marL="2145620" indent="-494620">
              <a:spcBef>
                <a:spcPts val="3800"/>
              </a:spcBef>
              <a:buSzPct val="171000"/>
              <a:defRPr sz="3200">
                <a:latin typeface="Gill Sans"/>
                <a:ea typeface="Gill Sans"/>
                <a:cs typeface="Gill Sans"/>
                <a:sym typeface="Gill Sans"/>
              </a:defRPr>
            </a:lvl4pPr>
            <a:lvl5pPr marL="2590120" indent="-494620">
              <a:spcBef>
                <a:spcPts val="3800"/>
              </a:spcBef>
              <a:buSzPct val="171000"/>
              <a:defRPr sz="3200">
                <a:latin typeface="Gill Sans"/>
                <a:ea typeface="Gill Sans"/>
                <a:cs typeface="Gill Sans"/>
                <a:sym typeface="Gill Sans"/>
              </a:defRPr>
            </a:lvl5pPr>
          </a:lstStyle>
          <a:p>
            <a:pPr/>
            <a:r>
              <a:t>Texte niveau 1</a:t>
            </a:r>
          </a:p>
          <a:p>
            <a:pPr lvl="1"/>
            <a:r>
              <a:t>Texte niveau 2</a:t>
            </a:r>
          </a:p>
          <a:p>
            <a:pPr lvl="2"/>
            <a:r>
              <a:t>Texte niveau 3</a:t>
            </a:r>
          </a:p>
          <a:p>
            <a:pPr lvl="3"/>
            <a:r>
              <a:t>Texte niveau 4</a:t>
            </a:r>
          </a:p>
          <a:p>
            <a:pPr lvl="4"/>
            <a:r>
              <a:t>Texte niveau 5</a:t>
            </a:r>
          </a:p>
        </p:txBody>
      </p:sp>
      <p:sp>
        <p:nvSpPr>
          <p:cNvPr id="138" name="Numéro de diapositive"/>
          <p:cNvSpPr txBox="1"/>
          <p:nvPr>
            <p:ph type="sldNum" sz="quarter" idx="2"/>
          </p:nvPr>
        </p:nvSpPr>
        <p:spPr>
          <a:xfrm>
            <a:off x="6324600" y="9258300"/>
            <a:ext cx="342900" cy="368300"/>
          </a:xfrm>
          <a:prstGeom prst="rect">
            <a:avLst/>
          </a:prstGeom>
        </p:spPr>
        <p:txBody>
          <a:bodyPr anchor="t"/>
          <a:lstStyle>
            <a:lvl1pPr>
              <a:defRPr>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145" name="Image"/>
          <p:cNvSpPr/>
          <p:nvPr>
            <p:ph type="pic" sz="quarter" idx="13"/>
          </p:nvPr>
        </p:nvSpPr>
        <p:spPr>
          <a:xfrm>
            <a:off x="7277100" y="2895600"/>
            <a:ext cx="4102100" cy="5461000"/>
          </a:xfrm>
          <a:prstGeom prst="rect">
            <a:avLst/>
          </a:prstGeom>
          <a:ln w="25400">
            <a:solidFill>
              <a:srgbClr val="FFFFFF"/>
            </a:solidFill>
          </a:ln>
        </p:spPr>
        <p:txBody>
          <a:bodyPr lIns="91439" tIns="45719" rIns="91439" bIns="45719" anchor="t">
            <a:noAutofit/>
          </a:bodyPr>
          <a:lstStyle/>
          <a:p>
            <a:pPr/>
          </a:p>
        </p:txBody>
      </p:sp>
      <p:sp>
        <p:nvSpPr>
          <p:cNvPr id="146" name="Texte du titre"/>
          <p:cNvSpPr txBox="1"/>
          <p:nvPr>
            <p:ph type="title"/>
          </p:nvPr>
        </p:nvSpPr>
        <p:spPr>
          <a:xfrm>
            <a:off x="1270000" y="254000"/>
            <a:ext cx="10464800" cy="2438400"/>
          </a:xfrm>
          <a:prstGeom prst="rect">
            <a:avLst/>
          </a:prstGeom>
        </p:spPr>
        <p:txBody>
          <a:bodyPr>
            <a:noAutofit/>
          </a:bodyPr>
          <a:lstStyle>
            <a:lvl1pPr>
              <a:defRPr sz="8400">
                <a:latin typeface="Gill Sans"/>
                <a:ea typeface="Gill Sans"/>
                <a:cs typeface="Gill Sans"/>
                <a:sym typeface="Gill Sans"/>
              </a:defRPr>
            </a:lvl1pPr>
          </a:lstStyle>
          <a:p>
            <a:pPr/>
            <a:r>
              <a:t>Texte du titre</a:t>
            </a:r>
          </a:p>
        </p:txBody>
      </p:sp>
      <p:sp>
        <p:nvSpPr>
          <p:cNvPr id="147" name="Texte niveau 1…"/>
          <p:cNvSpPr txBox="1"/>
          <p:nvPr>
            <p:ph type="body" sz="half" idx="1"/>
          </p:nvPr>
        </p:nvSpPr>
        <p:spPr>
          <a:xfrm>
            <a:off x="1270000" y="2768600"/>
            <a:ext cx="5041900" cy="5715000"/>
          </a:xfrm>
          <a:prstGeom prst="rect">
            <a:avLst/>
          </a:prstGeom>
        </p:spPr>
        <p:txBody>
          <a:bodyPr>
            <a:noAutofit/>
          </a:bodyPr>
          <a:lstStyle>
            <a:lvl1pPr marL="812120" indent="-494620">
              <a:spcBef>
                <a:spcPts val="3800"/>
              </a:spcBef>
              <a:buSzPct val="171000"/>
              <a:defRPr sz="3200">
                <a:latin typeface="Gill Sans"/>
                <a:ea typeface="Gill Sans"/>
                <a:cs typeface="Gill Sans"/>
                <a:sym typeface="Gill Sans"/>
              </a:defRPr>
            </a:lvl1pPr>
            <a:lvl2pPr marL="1256620" indent="-494620">
              <a:spcBef>
                <a:spcPts val="3800"/>
              </a:spcBef>
              <a:buSzPct val="171000"/>
              <a:defRPr sz="3200">
                <a:latin typeface="Gill Sans"/>
                <a:ea typeface="Gill Sans"/>
                <a:cs typeface="Gill Sans"/>
                <a:sym typeface="Gill Sans"/>
              </a:defRPr>
            </a:lvl2pPr>
            <a:lvl3pPr marL="1701120" indent="-494620">
              <a:spcBef>
                <a:spcPts val="3800"/>
              </a:spcBef>
              <a:buSzPct val="171000"/>
              <a:defRPr sz="3200">
                <a:latin typeface="Gill Sans"/>
                <a:ea typeface="Gill Sans"/>
                <a:cs typeface="Gill Sans"/>
                <a:sym typeface="Gill Sans"/>
              </a:defRPr>
            </a:lvl3pPr>
            <a:lvl4pPr marL="2145620" indent="-494620">
              <a:spcBef>
                <a:spcPts val="3800"/>
              </a:spcBef>
              <a:buSzPct val="171000"/>
              <a:defRPr sz="3200">
                <a:latin typeface="Gill Sans"/>
                <a:ea typeface="Gill Sans"/>
                <a:cs typeface="Gill Sans"/>
                <a:sym typeface="Gill Sans"/>
              </a:defRPr>
            </a:lvl4pPr>
            <a:lvl5pPr marL="2590120" indent="-494620">
              <a:spcBef>
                <a:spcPts val="3800"/>
              </a:spcBef>
              <a:buSzPct val="171000"/>
              <a:defRPr sz="3200">
                <a:latin typeface="Gill Sans"/>
                <a:ea typeface="Gill Sans"/>
                <a:cs typeface="Gill Sans"/>
                <a:sym typeface="Gill Sans"/>
              </a:defRPr>
            </a:lvl5pPr>
          </a:lstStyle>
          <a:p>
            <a:pPr/>
            <a:r>
              <a:t>Texte niveau 1</a:t>
            </a:r>
          </a:p>
          <a:p>
            <a:pPr lvl="1"/>
            <a:r>
              <a:t>Texte niveau 2</a:t>
            </a:r>
          </a:p>
          <a:p>
            <a:pPr lvl="2"/>
            <a:r>
              <a:t>Texte niveau 3</a:t>
            </a:r>
          </a:p>
          <a:p>
            <a:pPr lvl="3"/>
            <a:r>
              <a:t>Texte niveau 4</a:t>
            </a:r>
          </a:p>
          <a:p>
            <a:pPr lvl="4"/>
            <a:r>
              <a:t>Texte niveau 5</a:t>
            </a:r>
          </a:p>
        </p:txBody>
      </p:sp>
      <p:sp>
        <p:nvSpPr>
          <p:cNvPr id="148" name="Numéro de diapositive"/>
          <p:cNvSpPr txBox="1"/>
          <p:nvPr>
            <p:ph type="sldNum" sz="quarter" idx="2"/>
          </p:nvPr>
        </p:nvSpPr>
        <p:spPr>
          <a:xfrm>
            <a:off x="6324600" y="9258300"/>
            <a:ext cx="342900" cy="368300"/>
          </a:xfrm>
          <a:prstGeom prst="rect">
            <a:avLst/>
          </a:prstGeom>
        </p:spPr>
        <p:txBody>
          <a:bodyPr anchor="t"/>
          <a:lstStyle>
            <a:lvl1pPr>
              <a:defRPr>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155" name="Texte du titre"/>
          <p:cNvSpPr txBox="1"/>
          <p:nvPr>
            <p:ph type="title"/>
          </p:nvPr>
        </p:nvSpPr>
        <p:spPr>
          <a:xfrm>
            <a:off x="1270000" y="254000"/>
            <a:ext cx="10464800" cy="2438400"/>
          </a:xfrm>
          <a:prstGeom prst="rect">
            <a:avLst/>
          </a:prstGeom>
        </p:spPr>
        <p:txBody>
          <a:bodyPr>
            <a:noAutofit/>
          </a:bodyPr>
          <a:lstStyle>
            <a:lvl1pPr>
              <a:defRPr sz="8400">
                <a:latin typeface="Gill Sans"/>
                <a:ea typeface="Gill Sans"/>
                <a:cs typeface="Gill Sans"/>
                <a:sym typeface="Gill Sans"/>
              </a:defRPr>
            </a:lvl1pPr>
          </a:lstStyle>
          <a:p>
            <a:pPr/>
            <a:r>
              <a:t>Texte du titre</a:t>
            </a:r>
          </a:p>
        </p:txBody>
      </p:sp>
      <p:sp>
        <p:nvSpPr>
          <p:cNvPr id="156" name="Texte niveau 1…"/>
          <p:cNvSpPr txBox="1"/>
          <p:nvPr>
            <p:ph type="body" idx="1"/>
          </p:nvPr>
        </p:nvSpPr>
        <p:spPr>
          <a:xfrm>
            <a:off x="1270000" y="2768600"/>
            <a:ext cx="10464800" cy="5715000"/>
          </a:xfrm>
          <a:prstGeom prst="rect">
            <a:avLst/>
          </a:prstGeom>
        </p:spPr>
        <p:txBody>
          <a:bodyPr>
            <a:noAutofit/>
          </a:bodyPr>
          <a:lstStyle>
            <a:lvl1pPr marL="889000" indent="-571500">
              <a:spcBef>
                <a:spcPts val="2400"/>
              </a:spcBef>
              <a:buSzPct val="171000"/>
              <a:defRPr sz="4200">
                <a:latin typeface="Gill Sans"/>
                <a:ea typeface="Gill Sans"/>
                <a:cs typeface="Gill Sans"/>
                <a:sym typeface="Gill Sans"/>
              </a:defRPr>
            </a:lvl1pPr>
            <a:lvl2pPr marL="1333500" indent="-571500">
              <a:spcBef>
                <a:spcPts val="2400"/>
              </a:spcBef>
              <a:buSzPct val="171000"/>
              <a:defRPr sz="4200">
                <a:latin typeface="Gill Sans"/>
                <a:ea typeface="Gill Sans"/>
                <a:cs typeface="Gill Sans"/>
                <a:sym typeface="Gill Sans"/>
              </a:defRPr>
            </a:lvl2pPr>
            <a:lvl3pPr marL="1778000" indent="-571500">
              <a:spcBef>
                <a:spcPts val="2400"/>
              </a:spcBef>
              <a:buSzPct val="171000"/>
              <a:defRPr sz="4200">
                <a:latin typeface="Gill Sans"/>
                <a:ea typeface="Gill Sans"/>
                <a:cs typeface="Gill Sans"/>
                <a:sym typeface="Gill Sans"/>
              </a:defRPr>
            </a:lvl3pPr>
            <a:lvl4pPr marL="2222500" indent="-571500">
              <a:spcBef>
                <a:spcPts val="2400"/>
              </a:spcBef>
              <a:buSzPct val="171000"/>
              <a:defRPr sz="4200">
                <a:latin typeface="Gill Sans"/>
                <a:ea typeface="Gill Sans"/>
                <a:cs typeface="Gill Sans"/>
                <a:sym typeface="Gill Sans"/>
              </a:defRPr>
            </a:lvl4pPr>
            <a:lvl5pPr marL="2667000" indent="-571500">
              <a:spcBef>
                <a:spcPts val="2400"/>
              </a:spcBef>
              <a:buSzPct val="171000"/>
              <a:defRPr sz="4200">
                <a:latin typeface="Gill Sans"/>
                <a:ea typeface="Gill Sans"/>
                <a:cs typeface="Gill Sans"/>
                <a:sym typeface="Gill Sans"/>
              </a:defRPr>
            </a:lvl5pPr>
          </a:lstStyle>
          <a:p>
            <a:pPr/>
            <a:r>
              <a:t>Texte niveau 1</a:t>
            </a:r>
          </a:p>
          <a:p>
            <a:pPr lvl="1"/>
            <a:r>
              <a:t>Texte niveau 2</a:t>
            </a:r>
          </a:p>
          <a:p>
            <a:pPr lvl="2"/>
            <a:r>
              <a:t>Texte niveau 3</a:t>
            </a:r>
          </a:p>
          <a:p>
            <a:pPr lvl="3"/>
            <a:r>
              <a:t>Texte niveau 4</a:t>
            </a:r>
          </a:p>
          <a:p>
            <a:pPr lvl="4"/>
            <a:r>
              <a:t>Texte niveau 5</a:t>
            </a:r>
          </a:p>
        </p:txBody>
      </p:sp>
      <p:sp>
        <p:nvSpPr>
          <p:cNvPr id="157" name="Numéro de diapositive"/>
          <p:cNvSpPr txBox="1"/>
          <p:nvPr>
            <p:ph type="sldNum" sz="quarter" idx="2"/>
          </p:nvPr>
        </p:nvSpPr>
        <p:spPr>
          <a:xfrm>
            <a:off x="6324600" y="9258300"/>
            <a:ext cx="342900" cy="368300"/>
          </a:xfrm>
          <a:prstGeom prst="rect">
            <a:avLst/>
          </a:prstGeom>
        </p:spPr>
        <p:txBody>
          <a:bodyPr anchor="t"/>
          <a:lstStyle>
            <a:lvl1pPr>
              <a:defRPr>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e">
    <p:spTree>
      <p:nvGrpSpPr>
        <p:cNvPr id="1" name=""/>
        <p:cNvGrpSpPr/>
        <p:nvPr/>
      </p:nvGrpSpPr>
      <p:grpSpPr>
        <a:xfrm>
          <a:off x="0" y="0"/>
          <a:ext cx="0" cy="0"/>
          <a:chOff x="0" y="0"/>
          <a:chExt cx="0" cy="0"/>
        </a:xfrm>
      </p:grpSpPr>
      <p:sp>
        <p:nvSpPr>
          <p:cNvPr id="20" name="Image"/>
          <p:cNvSpPr/>
          <p:nvPr>
            <p:ph type="pic" idx="13"/>
          </p:nvPr>
        </p:nvSpPr>
        <p:spPr>
          <a:xfrm>
            <a:off x="1600200" y="635000"/>
            <a:ext cx="9779000" cy="5918200"/>
          </a:xfrm>
          <a:prstGeom prst="rect">
            <a:avLst/>
          </a:prstGeom>
        </p:spPr>
        <p:txBody>
          <a:bodyPr lIns="91439" tIns="45719" rIns="91439" bIns="45719" anchor="t">
            <a:noAutofit/>
          </a:bodyPr>
          <a:lstStyle/>
          <a:p>
            <a:pPr/>
          </a:p>
        </p:txBody>
      </p:sp>
      <p:sp>
        <p:nvSpPr>
          <p:cNvPr id="21" name="Texte du titre"/>
          <p:cNvSpPr txBox="1"/>
          <p:nvPr>
            <p:ph type="title"/>
          </p:nvPr>
        </p:nvSpPr>
        <p:spPr>
          <a:xfrm>
            <a:off x="1270000" y="6718300"/>
            <a:ext cx="10464800" cy="1422400"/>
          </a:xfrm>
          <a:prstGeom prst="rect">
            <a:avLst/>
          </a:prstGeom>
        </p:spPr>
        <p:txBody>
          <a:bodyPr anchor="b"/>
          <a:lstStyle/>
          <a:p>
            <a:pPr/>
            <a:r>
              <a:t>Texte du titre</a:t>
            </a:r>
          </a:p>
        </p:txBody>
      </p:sp>
      <p:sp>
        <p:nvSpPr>
          <p:cNvPr id="22" name="Texte niveau 1…"/>
          <p:cNvSpPr txBox="1"/>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Texte niveau 1</a:t>
            </a:r>
          </a:p>
          <a:p>
            <a:pPr lvl="1"/>
            <a:r>
              <a:t>Texte niveau 2</a:t>
            </a:r>
          </a:p>
          <a:p>
            <a:pPr lvl="2"/>
            <a:r>
              <a:t>Texte niveau 3</a:t>
            </a:r>
          </a:p>
          <a:p>
            <a:pPr lvl="3"/>
            <a:r>
              <a:t>Texte niveau 4</a:t>
            </a:r>
          </a:p>
          <a:p>
            <a:pPr lvl="4"/>
            <a:r>
              <a:t>Texte niveau 5</a:t>
            </a:r>
          </a:p>
        </p:txBody>
      </p:sp>
      <p:sp>
        <p:nvSpPr>
          <p:cNvPr id="23" name="Numéro de diapositive"/>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Centré">
    <p:spTree>
      <p:nvGrpSpPr>
        <p:cNvPr id="1" name=""/>
        <p:cNvGrpSpPr/>
        <p:nvPr/>
      </p:nvGrpSpPr>
      <p:grpSpPr>
        <a:xfrm>
          <a:off x="0" y="0"/>
          <a:ext cx="0" cy="0"/>
          <a:chOff x="0" y="0"/>
          <a:chExt cx="0" cy="0"/>
        </a:xfrm>
      </p:grpSpPr>
      <p:sp>
        <p:nvSpPr>
          <p:cNvPr id="30" name="Texte du titre"/>
          <p:cNvSpPr txBox="1"/>
          <p:nvPr>
            <p:ph type="title"/>
          </p:nvPr>
        </p:nvSpPr>
        <p:spPr>
          <a:xfrm>
            <a:off x="1270000" y="3225800"/>
            <a:ext cx="10464800" cy="3302000"/>
          </a:xfrm>
          <a:prstGeom prst="rect">
            <a:avLst/>
          </a:prstGeom>
        </p:spPr>
        <p:txBody>
          <a:bodyPr/>
          <a:lstStyle/>
          <a:p>
            <a:pPr/>
            <a:r>
              <a:t>Texte du titre</a:t>
            </a:r>
          </a:p>
        </p:txBody>
      </p:sp>
      <p:sp>
        <p:nvSpPr>
          <p:cNvPr id="31" name="Numéro de diapositive"/>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e">
    <p:spTree>
      <p:nvGrpSpPr>
        <p:cNvPr id="1" name=""/>
        <p:cNvGrpSpPr/>
        <p:nvPr/>
      </p:nvGrpSpPr>
      <p:grpSpPr>
        <a:xfrm>
          <a:off x="0" y="0"/>
          <a:ext cx="0" cy="0"/>
          <a:chOff x="0" y="0"/>
          <a:chExt cx="0" cy="0"/>
        </a:xfrm>
      </p:grpSpPr>
      <p:sp>
        <p:nvSpPr>
          <p:cNvPr id="38" name="Image"/>
          <p:cNvSpPr/>
          <p:nvPr>
            <p:ph type="pic" sz="half" idx="13"/>
          </p:nvPr>
        </p:nvSpPr>
        <p:spPr>
          <a:xfrm>
            <a:off x="6718300" y="762000"/>
            <a:ext cx="5334000" cy="8242300"/>
          </a:xfrm>
          <a:prstGeom prst="rect">
            <a:avLst/>
          </a:prstGeom>
        </p:spPr>
        <p:txBody>
          <a:bodyPr lIns="91439" tIns="45719" rIns="91439" bIns="45719" anchor="t">
            <a:noAutofit/>
          </a:bodyPr>
          <a:lstStyle/>
          <a:p>
            <a:pPr/>
          </a:p>
        </p:txBody>
      </p:sp>
      <p:sp>
        <p:nvSpPr>
          <p:cNvPr id="39" name="Texte du titre"/>
          <p:cNvSpPr txBox="1"/>
          <p:nvPr>
            <p:ph type="title"/>
          </p:nvPr>
        </p:nvSpPr>
        <p:spPr>
          <a:xfrm>
            <a:off x="952500" y="762000"/>
            <a:ext cx="5334000" cy="4000500"/>
          </a:xfrm>
          <a:prstGeom prst="rect">
            <a:avLst/>
          </a:prstGeom>
        </p:spPr>
        <p:txBody>
          <a:bodyPr anchor="b"/>
          <a:lstStyle>
            <a:lvl1pPr>
              <a:defRPr sz="6000"/>
            </a:lvl1pPr>
          </a:lstStyle>
          <a:p>
            <a:pPr/>
            <a:r>
              <a:t>Texte du titre</a:t>
            </a:r>
          </a:p>
        </p:txBody>
      </p:sp>
      <p:sp>
        <p:nvSpPr>
          <p:cNvPr id="40" name="Texte niveau 1…"/>
          <p:cNvSpPr txBox="1"/>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Texte niveau 1</a:t>
            </a:r>
          </a:p>
          <a:p>
            <a:pPr lvl="1"/>
            <a:r>
              <a:t>Texte niveau 2</a:t>
            </a:r>
          </a:p>
          <a:p>
            <a:pPr lvl="2"/>
            <a:r>
              <a:t>Texte niveau 3</a:t>
            </a:r>
          </a:p>
          <a:p>
            <a:pPr lvl="3"/>
            <a:r>
              <a:t>Texte niveau 4</a:t>
            </a:r>
          </a:p>
          <a:p>
            <a:pPr lvl="4"/>
            <a:r>
              <a:t>Texte niveau 5</a:t>
            </a:r>
          </a:p>
        </p:txBody>
      </p:sp>
      <p:sp>
        <p:nvSpPr>
          <p:cNvPr id="41" name="Numéro de diapositive"/>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Haut">
    <p:spTree>
      <p:nvGrpSpPr>
        <p:cNvPr id="1" name=""/>
        <p:cNvGrpSpPr/>
        <p:nvPr/>
      </p:nvGrpSpPr>
      <p:grpSpPr>
        <a:xfrm>
          <a:off x="0" y="0"/>
          <a:ext cx="0" cy="0"/>
          <a:chOff x="0" y="0"/>
          <a:chExt cx="0" cy="0"/>
        </a:xfrm>
      </p:grpSpPr>
      <p:sp>
        <p:nvSpPr>
          <p:cNvPr id="48" name="Texte du titre"/>
          <p:cNvSpPr txBox="1"/>
          <p:nvPr>
            <p:ph type="title"/>
          </p:nvPr>
        </p:nvSpPr>
        <p:spPr>
          <a:prstGeom prst="rect">
            <a:avLst/>
          </a:prstGeom>
        </p:spPr>
        <p:txBody>
          <a:bodyPr/>
          <a:lstStyle/>
          <a:p>
            <a:pPr/>
            <a:r>
              <a:t>Texte du titre</a:t>
            </a:r>
          </a:p>
        </p:txBody>
      </p:sp>
      <p:sp>
        <p:nvSpPr>
          <p:cNvPr id="4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56" name="Texte du titre"/>
          <p:cNvSpPr txBox="1"/>
          <p:nvPr>
            <p:ph type="title"/>
          </p:nvPr>
        </p:nvSpPr>
        <p:spPr>
          <a:prstGeom prst="rect">
            <a:avLst/>
          </a:prstGeom>
        </p:spPr>
        <p:txBody>
          <a:bodyPr/>
          <a:lstStyle/>
          <a:p>
            <a:pPr/>
            <a:r>
              <a:t>Texte du titre</a:t>
            </a:r>
          </a:p>
        </p:txBody>
      </p:sp>
      <p:sp>
        <p:nvSpPr>
          <p:cNvPr id="57" name="Texte niveau 1…"/>
          <p:cNvSpPr txBox="1"/>
          <p:nvPr>
            <p:ph type="body" idx="1"/>
          </p:nvPr>
        </p:nvSpPr>
        <p:spPr>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58" name="Numéro de diapositive"/>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exte du titre"/>
          <p:cNvSpPr txBox="1"/>
          <p:nvPr>
            <p:ph type="title"/>
          </p:nvPr>
        </p:nvSpPr>
        <p:spPr>
          <a:prstGeom prst="rect">
            <a:avLst/>
          </a:prstGeom>
        </p:spPr>
        <p:txBody>
          <a:bodyPr/>
          <a:lstStyle/>
          <a:p>
            <a:pPr/>
            <a:r>
              <a:t>Texte du titre</a:t>
            </a:r>
          </a:p>
        </p:txBody>
      </p:sp>
      <p:sp>
        <p:nvSpPr>
          <p:cNvPr id="67" name="Texte niveau 1…"/>
          <p:cNvSpPr txBox="1"/>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pPr/>
            <a:r>
              <a:t>Texte niveau 1</a:t>
            </a:r>
          </a:p>
          <a:p>
            <a:pPr lvl="1"/>
            <a:r>
              <a:t>Texte niveau 2</a:t>
            </a:r>
          </a:p>
          <a:p>
            <a:pPr lvl="2"/>
            <a:r>
              <a:t>Texte niveau 3</a:t>
            </a:r>
          </a:p>
          <a:p>
            <a:pPr lvl="3"/>
            <a:r>
              <a:t>Texte niveau 4</a:t>
            </a:r>
          </a:p>
          <a:p>
            <a:pPr lvl="4"/>
            <a:r>
              <a:t>Texte niveau 5</a:t>
            </a:r>
          </a:p>
        </p:txBody>
      </p:sp>
      <p:sp>
        <p:nvSpPr>
          <p:cNvPr id="68" name="Numéro de diapositive"/>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75" name="Texte niveau 1…"/>
          <p:cNvSpPr txBox="1"/>
          <p:nvPr>
            <p:ph type="body" idx="1"/>
          </p:nvPr>
        </p:nvSpPr>
        <p:spPr>
          <a:xfrm>
            <a:off x="952500" y="1270000"/>
            <a:ext cx="11099800" cy="7213600"/>
          </a:xfrm>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76" name="Numéro de diapositive"/>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898900"/>
          </a:xfrm>
          <a:prstGeom prst="rect">
            <a:avLst/>
          </a:prstGeom>
        </p:spPr>
        <p:txBody>
          <a:bodyPr lIns="91439" tIns="45719" rIns="91439" bIns="45719" anchor="t">
            <a:noAutofit/>
          </a:bodyPr>
          <a:lstStyle/>
          <a:p>
            <a:pPr/>
          </a:p>
        </p:txBody>
      </p:sp>
      <p:sp>
        <p:nvSpPr>
          <p:cNvPr id="84" name="Image"/>
          <p:cNvSpPr/>
          <p:nvPr>
            <p:ph type="pic" sz="quarter" idx="14"/>
          </p:nvPr>
        </p:nvSpPr>
        <p:spPr>
          <a:xfrm>
            <a:off x="6718300" y="762000"/>
            <a:ext cx="5334000" cy="3898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762884"/>
            <a:ext cx="5334000" cy="8229601"/>
          </a:xfrm>
          <a:prstGeom prst="rect">
            <a:avLst/>
          </a:prstGeom>
        </p:spPr>
        <p:txBody>
          <a:bodyPr lIns="91439" tIns="45719" rIns="91439" bIns="45719" anchor="t">
            <a:noAutofit/>
          </a:bodyPr>
          <a:lstStyle/>
          <a:p>
            <a:pPr/>
          </a:p>
        </p:txBody>
      </p:sp>
      <p:sp>
        <p:nvSpPr>
          <p:cNvPr id="86" name="Numéro de diapositive"/>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exte du titre"/>
          <p:cNvSpPr txBox="1"/>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du titre</a:t>
            </a:r>
          </a:p>
        </p:txBody>
      </p:sp>
      <p:sp>
        <p:nvSpPr>
          <p:cNvPr id="3" name="Texte niveau 1…"/>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4" name="Numéro de diapositive"/>
          <p:cNvSpPr txBox="1"/>
          <p:nvPr>
            <p:ph type="sldNum" sz="quarter" idx="2"/>
          </p:nvPr>
        </p:nvSpPr>
        <p:spPr>
          <a:xfrm>
            <a:off x="6311798" y="9245599"/>
            <a:ext cx="368504" cy="3810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hyperlink" Target="mailto:chaty@cea.fr"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gif"/><Relationship Id="rId5" Type="http://schemas.openxmlformats.org/officeDocument/2006/relationships/image" Target="../media/image1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6.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2.gif"/><Relationship Id="rId4" Type="http://schemas.openxmlformats.org/officeDocument/2006/relationships/image" Target="../media/image3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8.jpeg"/><Relationship Id="rId4" Type="http://schemas.openxmlformats.org/officeDocument/2006/relationships/image" Target="../media/image3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9.jpeg"/><Relationship Id="rId4" Type="http://schemas.openxmlformats.org/officeDocument/2006/relationships/image" Target="../media/image1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1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4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14.jpeg"/><Relationship Id="rId4" Type="http://schemas.openxmlformats.org/officeDocument/2006/relationships/image" Target="../media/image42.png"/><Relationship Id="rId5" Type="http://schemas.openxmlformats.org/officeDocument/2006/relationships/image" Target="../media/image4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4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16.jpeg"/><Relationship Id="rId7" Type="http://schemas.openxmlformats.org/officeDocument/2006/relationships/image" Target="../media/image45.png"/><Relationship Id="rId8" Type="http://schemas.openxmlformats.org/officeDocument/2006/relationships/image" Target="../media/image5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video" Target="../media/media2.mov"/><Relationship Id="rId9" Type="http://schemas.microsoft.com/office/2007/relationships/media" Target="../media/media2.mov"/><Relationship Id="rId10" Type="http://schemas.openxmlformats.org/officeDocument/2006/relationships/image" Target="../media/image5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6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40.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17.jpeg"/><Relationship Id="rId4" Type="http://schemas.openxmlformats.org/officeDocument/2006/relationships/image" Target="../media/image4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18.jpeg"/><Relationship Id="rId8" Type="http://schemas.openxmlformats.org/officeDocument/2006/relationships/image" Target="../media/image19.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73.png"/><Relationship Id="rId4" Type="http://schemas.openxmlformats.org/officeDocument/2006/relationships/image" Target="../media/image44.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78.png"/><Relationship Id="rId4" Type="http://schemas.openxmlformats.org/officeDocument/2006/relationships/image" Target="../media/image7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8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3.mov"/><Relationship Id="rId3" Type="http://schemas.microsoft.com/office/2007/relationships/media" Target="../media/media3.mov"/><Relationship Id="rId4" Type="http://schemas.openxmlformats.org/officeDocument/2006/relationships/image" Target="../media/image8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4.mov"/><Relationship Id="rId3" Type="http://schemas.microsoft.com/office/2007/relationships/media" Target="../media/media4.mov"/><Relationship Id="rId4" Type="http://schemas.openxmlformats.org/officeDocument/2006/relationships/image" Target="../media/image84.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video" Target="../media/media5.mov"/><Relationship Id="rId4" Type="http://schemas.microsoft.com/office/2007/relationships/media" Target="../media/media5.mov"/><Relationship Id="rId5" Type="http://schemas.openxmlformats.org/officeDocument/2006/relationships/image" Target="../media/image85.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86.png"/><Relationship Id="rId4" Type="http://schemas.openxmlformats.org/officeDocument/2006/relationships/image" Target="../media/image26.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wav"/><Relationship Id="rId3" Type="http://schemas.microsoft.com/office/2007/relationships/media" Target="../media/media1.wav"/><Relationship Id="rId4" Type="http://schemas.openxmlformats.org/officeDocument/2006/relationships/image" Target="../media/image87.pn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89.png"/><Relationship Id="rId6" Type="http://schemas.openxmlformats.org/officeDocument/2006/relationships/image" Target="../media/image90.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image" Target="../media/image98.png"/><Relationship Id="rId10" Type="http://schemas.openxmlformats.org/officeDocument/2006/relationships/image" Target="../media/image99.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100.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 Id="rId3" Type="http://schemas.openxmlformats.org/officeDocument/2006/relationships/image" Target="../media/image102.png"/><Relationship Id="rId4" Type="http://schemas.openxmlformats.org/officeDocument/2006/relationships/image" Target="../media/image36.jpeg"/><Relationship Id="rId5" Type="http://schemas.openxmlformats.org/officeDocument/2006/relationships/image" Target="../media/image103.png"/><Relationship Id="rId6" Type="http://schemas.openxmlformats.org/officeDocument/2006/relationships/image" Target="../media/image27.jpeg"/><Relationship Id="rId7" Type="http://schemas.openxmlformats.org/officeDocument/2006/relationships/image" Target="../media/image18.jpeg"/><Relationship Id="rId8" Type="http://schemas.openxmlformats.org/officeDocument/2006/relationships/image" Target="../media/image37.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droppedImage.pdf" descr="droppedImage.pdf"/>
          <p:cNvPicPr>
            <a:picLocks noChangeAspect="1"/>
          </p:cNvPicPr>
          <p:nvPr/>
        </p:nvPicPr>
        <p:blipFill>
          <a:blip r:embed="rId2">
            <a:alphaModFix amt="49916"/>
            <a:extLst/>
          </a:blip>
          <a:stretch>
            <a:fillRect/>
          </a:stretch>
        </p:blipFill>
        <p:spPr>
          <a:xfrm>
            <a:off x="830663" y="131490"/>
            <a:ext cx="11343474" cy="9490620"/>
          </a:xfrm>
          <a:prstGeom prst="rect">
            <a:avLst/>
          </a:prstGeom>
          <a:ln w="12700">
            <a:miter lim="400000"/>
          </a:ln>
        </p:spPr>
      </p:pic>
      <p:sp>
        <p:nvSpPr>
          <p:cNvPr id="167" name="L’astronomie photonique"/>
          <p:cNvSpPr txBox="1"/>
          <p:nvPr>
            <p:ph type="title"/>
          </p:nvPr>
        </p:nvSpPr>
        <p:spPr>
          <a:prstGeom prst="rect">
            <a:avLst/>
          </a:prstGeom>
        </p:spPr>
        <p:txBody>
          <a:bodyPr/>
          <a:lstStyle>
            <a:lvl1pPr>
              <a:defRPr b="1">
                <a:latin typeface="Helvetica"/>
                <a:ea typeface="Helvetica"/>
                <a:cs typeface="Helvetica"/>
                <a:sym typeface="Helvetica"/>
              </a:defRPr>
            </a:lvl1pPr>
          </a:lstStyle>
          <a:p>
            <a:pPr/>
            <a:r>
              <a:t>L’astronomie photonique</a:t>
            </a:r>
          </a:p>
        </p:txBody>
      </p:sp>
      <p:sp>
        <p:nvSpPr>
          <p:cNvPr id="168" name="Festival de Fleurance, 6 août 2018…"/>
          <p:cNvSpPr txBox="1"/>
          <p:nvPr/>
        </p:nvSpPr>
        <p:spPr>
          <a:xfrm>
            <a:off x="1270000" y="7692342"/>
            <a:ext cx="10464800" cy="17619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defRPr sz="3000"/>
            </a:pPr>
            <a:r>
              <a:t>Festival de Fleurance, 6 août 2018</a:t>
            </a:r>
          </a:p>
          <a:p>
            <a:pPr>
              <a:defRPr b="1" sz="3000">
                <a:latin typeface="Helvetica"/>
                <a:ea typeface="Helvetica"/>
                <a:cs typeface="Helvetica"/>
                <a:sym typeface="Helvetica"/>
              </a:defRPr>
            </a:pPr>
            <a:r>
              <a:rPr u="sng">
                <a:hlinkClick r:id="rId3" invalidUrl="" action="" tgtFrame="" tooltip="" history="1" highlightClick="0" endSnd="0"/>
              </a:rPr>
              <a:t>chaty@cea.fr</a:t>
            </a:r>
            <a:r>
              <a:t>     @sychaty</a:t>
            </a:r>
          </a:p>
          <a:p>
            <a:pPr>
              <a:defRPr sz="3000"/>
            </a:pPr>
            <a:r>
              <a:t>Un grand merci à Bruno Monflier!</a:t>
            </a:r>
          </a:p>
        </p:txBody>
      </p:sp>
      <p:sp>
        <p:nvSpPr>
          <p:cNvPr id="169" name="S. Chaty…"/>
          <p:cNvSpPr txBox="1"/>
          <p:nvPr>
            <p:ph type="body" sz="quarter" idx="1"/>
          </p:nvPr>
        </p:nvSpPr>
        <p:spPr>
          <a:xfrm>
            <a:off x="1270000" y="5955872"/>
            <a:ext cx="10464800" cy="1761928"/>
          </a:xfrm>
          <a:prstGeom prst="rect">
            <a:avLst/>
          </a:prstGeom>
        </p:spPr>
        <p:txBody>
          <a:bodyPr/>
          <a:lstStyle/>
          <a:p>
            <a:pPr>
              <a:defRPr b="1">
                <a:latin typeface="Helvetica"/>
                <a:ea typeface="Helvetica"/>
                <a:cs typeface="Helvetica"/>
                <a:sym typeface="Helvetica"/>
              </a:defRPr>
            </a:pPr>
            <a:r>
              <a:t>S. Chaty</a:t>
            </a:r>
          </a:p>
          <a:p>
            <a:pPr>
              <a:defRPr b="1" sz="2400">
                <a:latin typeface="Helvetica"/>
                <a:ea typeface="Helvetica"/>
                <a:cs typeface="Helvetica"/>
                <a:sym typeface="Helvetica"/>
              </a:defRPr>
            </a:pPr>
            <a:r>
              <a:t>Université de Paris (AIM, CEA)</a:t>
            </a:r>
          </a:p>
          <a:p>
            <a:pPr>
              <a:defRPr sz="2400"/>
            </a:pPr>
            <a:r>
              <a:t>Institut Universitaire de France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66"/>
                                        </p:tgtEl>
                                        <p:attrNameLst>
                                          <p:attrName>style.visibility</p:attrName>
                                        </p:attrNameLst>
                                      </p:cBhvr>
                                      <p:to>
                                        <p:strVal val="visible"/>
                                      </p:to>
                                    </p:set>
                                    <p:animEffect filter="dissolve" transition="in">
                                      <p:cBhvr>
                                        <p:cTn id="7" dur="1000"/>
                                        <p:tgtEl>
                                          <p:spTgt spid="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6"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droppedImage.pdf" descr="droppedImage.pdf"/>
          <p:cNvPicPr>
            <a:picLocks noChangeAspect="0"/>
          </p:cNvPicPr>
          <p:nvPr/>
        </p:nvPicPr>
        <p:blipFill>
          <a:blip r:embed="rId2">
            <a:extLst/>
          </a:blip>
          <a:srcRect l="2637" t="0" r="2701" b="0"/>
          <a:stretch>
            <a:fillRect/>
          </a:stretch>
        </p:blipFill>
        <p:spPr>
          <a:xfrm>
            <a:off x="424016" y="2326282"/>
            <a:ext cx="5472299" cy="5101112"/>
          </a:xfrm>
          <a:prstGeom prst="rect">
            <a:avLst/>
          </a:prstGeom>
          <a:ln w="25400">
            <a:solidFill>
              <a:srgbClr val="FFFFFF"/>
            </a:solidFill>
            <a:miter lim="400000"/>
          </a:ln>
        </p:spPr>
      </p:pic>
      <p:pic>
        <p:nvPicPr>
          <p:cNvPr id="223" name="droppedImage.pdf" descr="droppedImage.pdf"/>
          <p:cNvPicPr>
            <a:picLocks noChangeAspect="1"/>
          </p:cNvPicPr>
          <p:nvPr/>
        </p:nvPicPr>
        <p:blipFill>
          <a:blip r:embed="rId3">
            <a:extLst/>
          </a:blip>
          <a:stretch>
            <a:fillRect/>
          </a:stretch>
        </p:blipFill>
        <p:spPr>
          <a:xfrm>
            <a:off x="6564968" y="2341618"/>
            <a:ext cx="6202461" cy="5126435"/>
          </a:xfrm>
          <a:prstGeom prst="rect">
            <a:avLst/>
          </a:prstGeom>
          <a:ln w="12700">
            <a:miter lim="400000"/>
          </a:ln>
        </p:spPr>
      </p:pic>
      <p:sp>
        <p:nvSpPr>
          <p:cNvPr id="224" name="De Stella Nova"/>
          <p:cNvSpPr txBox="1"/>
          <p:nvPr>
            <p:ph type="title"/>
          </p:nvPr>
        </p:nvSpPr>
        <p:spPr>
          <a:xfrm>
            <a:off x="1270000" y="7597993"/>
            <a:ext cx="10464800" cy="1422401"/>
          </a:xfrm>
          <a:prstGeom prst="rect">
            <a:avLst/>
          </a:prstGeom>
        </p:spPr>
        <p:txBody>
          <a:bodyPr/>
          <a:lstStyle/>
          <a:p>
            <a:pPr/>
            <a:r>
              <a:t>De Stella Nova</a:t>
            </a:r>
          </a:p>
        </p:txBody>
      </p:sp>
      <p:sp>
        <p:nvSpPr>
          <p:cNvPr id="225" name="Découverte de supernova (Brahe, 1572-15m) et comète (1577)"/>
          <p:cNvSpPr txBox="1"/>
          <p:nvPr>
            <p:ph type="body" sz="quarter" idx="1"/>
          </p:nvPr>
        </p:nvSpPr>
        <p:spPr>
          <a:xfrm>
            <a:off x="38048" y="8880592"/>
            <a:ext cx="12928704" cy="1219201"/>
          </a:xfrm>
          <a:prstGeom prst="rect">
            <a:avLst/>
          </a:prstGeom>
        </p:spPr>
        <p:txBody>
          <a:bodyPr/>
          <a:lstStyle/>
          <a:p>
            <a:pPr/>
            <a:r>
              <a:t>Découverte de supernova (Brahe, 1572-15m) et comète (1577)</a:t>
            </a:r>
          </a:p>
        </p:txBody>
      </p:sp>
      <p:sp>
        <p:nvSpPr>
          <p:cNvPr id="226"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22"/>
                                        </p:tgtEl>
                                        <p:attrNameLst>
                                          <p:attrName>style.visibility</p:attrName>
                                        </p:attrNameLst>
                                      </p:cBhvr>
                                      <p:to>
                                        <p:strVal val="visible"/>
                                      </p:to>
                                    </p:set>
                                    <p:animEffect filter="dissolve" transition="in">
                                      <p:cBhvr>
                                        <p:cTn id="7" dur="1000"/>
                                        <p:tgtEl>
                                          <p:spTgt spid="222"/>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24"/>
                                        </p:tgtEl>
                                        <p:attrNameLst>
                                          <p:attrName>style.visibility</p:attrName>
                                        </p:attrNameLst>
                                      </p:cBhvr>
                                      <p:to>
                                        <p:strVal val="visible"/>
                                      </p:to>
                                    </p:set>
                                    <p:animEffect filter="dissolve" transition="in">
                                      <p:cBhvr>
                                        <p:cTn id="11" dur="1000"/>
                                        <p:tgtEl>
                                          <p:spTgt spid="224"/>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25"/>
                                        </p:tgtEl>
                                        <p:attrNameLst>
                                          <p:attrName>style.visibility</p:attrName>
                                        </p:attrNameLst>
                                      </p:cBhvr>
                                      <p:to>
                                        <p:strVal val="visible"/>
                                      </p:to>
                                    </p:set>
                                    <p:animEffect filter="dissolve" transition="in">
                                      <p:cBhvr>
                                        <p:cTn id="15" dur="1000"/>
                                        <p:tgtEl>
                                          <p:spTgt spid="225"/>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223"/>
                                        </p:tgtEl>
                                        <p:attrNameLst>
                                          <p:attrName>style.visibility</p:attrName>
                                        </p:attrNameLst>
                                      </p:cBhvr>
                                      <p:to>
                                        <p:strVal val="visible"/>
                                      </p:to>
                                    </p:set>
                                    <p:animEffect filter="dissolve" transition="in">
                                      <p:cBhvr>
                                        <p:cTn id="20" dur="1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 grpId="1"/>
      <p:bldP build="whole" bldLvl="1" animBg="1" rev="0" advAuto="0" spid="223" grpId="4"/>
      <p:bldP build="whole" bldLvl="1" animBg="1" rev="0" advAuto="0" spid="224" grpId="2"/>
      <p:bldP build="whole" bldLvl="1" animBg="1" rev="0" advAuto="0" spid="225" grpId="3"/>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Kepler_De_Stella_Nova.jpg" descr="Kepler_De_Stella_Nova.jpg"/>
          <p:cNvPicPr>
            <a:picLocks noChangeAspect="1"/>
          </p:cNvPicPr>
          <p:nvPr/>
        </p:nvPicPr>
        <p:blipFill>
          <a:blip r:embed="rId2">
            <a:extLst/>
          </a:blip>
          <a:stretch>
            <a:fillRect/>
          </a:stretch>
        </p:blipFill>
        <p:spPr>
          <a:xfrm>
            <a:off x="-928932" y="0"/>
            <a:ext cx="15432914" cy="9753601"/>
          </a:xfrm>
          <a:prstGeom prst="rect">
            <a:avLst/>
          </a:prstGeom>
          <a:ln w="12700">
            <a:miter lim="400000"/>
          </a:ln>
        </p:spPr>
      </p:pic>
      <p:sp>
        <p:nvSpPr>
          <p:cNvPr id="229" name="De Stella Nova"/>
          <p:cNvSpPr txBox="1"/>
          <p:nvPr>
            <p:ph type="title"/>
          </p:nvPr>
        </p:nvSpPr>
        <p:spPr>
          <a:xfrm>
            <a:off x="1270000" y="7597993"/>
            <a:ext cx="10464800" cy="1422401"/>
          </a:xfrm>
          <a:prstGeom prst="rect">
            <a:avLst/>
          </a:prstGeom>
        </p:spPr>
        <p:txBody>
          <a:bodyPr/>
          <a:lstStyle/>
          <a:p>
            <a:pPr/>
            <a:r>
              <a:t>De Stella Nova</a:t>
            </a:r>
          </a:p>
        </p:txBody>
      </p:sp>
      <p:sp>
        <p:nvSpPr>
          <p:cNvPr id="230" name="Découverte de supernova, Ophiuchus 12 mois (Kepler, 1604)"/>
          <p:cNvSpPr txBox="1"/>
          <p:nvPr>
            <p:ph type="body" sz="quarter" idx="1"/>
          </p:nvPr>
        </p:nvSpPr>
        <p:spPr>
          <a:xfrm>
            <a:off x="1216043" y="8880592"/>
            <a:ext cx="11266232" cy="1219201"/>
          </a:xfrm>
          <a:prstGeom prst="rect">
            <a:avLst/>
          </a:prstGeom>
        </p:spPr>
        <p:txBody>
          <a:bodyPr/>
          <a:lstStyle/>
          <a:p>
            <a:pPr/>
            <a:r>
              <a:t>Découverte de supernova, Ophiuchus 12 mois (Kepler, 1604)</a:t>
            </a:r>
          </a:p>
        </p:txBody>
      </p:sp>
      <p:pic>
        <p:nvPicPr>
          <p:cNvPr id="231" name="droppedImage.png" descr="droppedImage.png"/>
          <p:cNvPicPr>
            <a:picLocks noChangeAspect="1"/>
          </p:cNvPicPr>
          <p:nvPr/>
        </p:nvPicPr>
        <p:blipFill>
          <a:blip r:embed="rId3">
            <a:extLst/>
          </a:blip>
          <a:stretch>
            <a:fillRect/>
          </a:stretch>
        </p:blipFill>
        <p:spPr>
          <a:xfrm>
            <a:off x="6896552" y="4204431"/>
            <a:ext cx="3261187" cy="3289301"/>
          </a:xfrm>
          <a:prstGeom prst="rect">
            <a:avLst/>
          </a:prstGeom>
          <a:ln w="12700">
            <a:miter lim="400000"/>
          </a:ln>
        </p:spPr>
      </p:pic>
      <p:sp>
        <p:nvSpPr>
          <p:cNvPr id="232"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28"/>
                                        </p:tgtEl>
                                        <p:attrNameLst>
                                          <p:attrName>style.visibility</p:attrName>
                                        </p:attrNameLst>
                                      </p:cBhvr>
                                      <p:to>
                                        <p:strVal val="visible"/>
                                      </p:to>
                                    </p:set>
                                    <p:animEffect filter="dissolve" transition="in">
                                      <p:cBhvr>
                                        <p:cTn id="7" dur="1000"/>
                                        <p:tgtEl>
                                          <p:spTgt spid="22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31"/>
                                        </p:tgtEl>
                                        <p:attrNameLst>
                                          <p:attrName>style.visibility</p:attrName>
                                        </p:attrNameLst>
                                      </p:cBhvr>
                                      <p:to>
                                        <p:strVal val="visible"/>
                                      </p:to>
                                    </p:set>
                                    <p:animEffect filter="dissolve" transition="in">
                                      <p:cBhvr>
                                        <p:cTn id="11" dur="1000"/>
                                        <p:tgtEl>
                                          <p:spTgt spid="231"/>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29"/>
                                        </p:tgtEl>
                                        <p:attrNameLst>
                                          <p:attrName>style.visibility</p:attrName>
                                        </p:attrNameLst>
                                      </p:cBhvr>
                                      <p:to>
                                        <p:strVal val="visible"/>
                                      </p:to>
                                    </p:set>
                                    <p:animEffect filter="dissolve" transition="in">
                                      <p:cBhvr>
                                        <p:cTn id="15" dur="1000"/>
                                        <p:tgtEl>
                                          <p:spTgt spid="229"/>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230"/>
                                        </p:tgtEl>
                                        <p:attrNameLst>
                                          <p:attrName>style.visibility</p:attrName>
                                        </p:attrNameLst>
                                      </p:cBhvr>
                                      <p:to>
                                        <p:strVal val="visible"/>
                                      </p:to>
                                    </p:set>
                                    <p:animEffect filter="dissolve" transition="in">
                                      <p:cBhvr>
                                        <p:cTn id="19" dur="10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9" grpId="3"/>
      <p:bldP build="whole" bldLvl="1" animBg="1" rev="0" advAuto="0" spid="228" grpId="1"/>
      <p:bldP build="whole" bldLvl="1" animBg="1" rev="0" advAuto="0" spid="231" grpId="2"/>
      <p:bldP build="whole" bldLvl="1" animBg="1" rev="0" advAuto="0" spid="230" grpId="4"/>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Le 1er « modèle » de mécanique céleste"/>
          <p:cNvSpPr txBox="1"/>
          <p:nvPr>
            <p:ph type="title"/>
          </p:nvPr>
        </p:nvSpPr>
        <p:spPr>
          <a:xfrm>
            <a:off x="1270000" y="7597993"/>
            <a:ext cx="10464800" cy="1422401"/>
          </a:xfrm>
          <a:prstGeom prst="rect">
            <a:avLst/>
          </a:prstGeom>
        </p:spPr>
        <p:txBody>
          <a:bodyPr/>
          <a:lstStyle/>
          <a:p>
            <a:pPr defTabSz="327152">
              <a:defRPr sz="4480"/>
            </a:pPr>
            <a:r>
              <a:t>Le 1</a:t>
            </a:r>
            <a:r>
              <a:rPr baseline="31999"/>
              <a:t>er</a:t>
            </a:r>
            <a:r>
              <a:t> « modèle » de mécanique céleste</a:t>
            </a:r>
          </a:p>
        </p:txBody>
      </p:sp>
      <p:sp>
        <p:nvSpPr>
          <p:cNvPr id="235" name="Johannes Kepler, Mars (1571-1630)"/>
          <p:cNvSpPr txBox="1"/>
          <p:nvPr>
            <p:ph type="body" sz="quarter" idx="1"/>
          </p:nvPr>
        </p:nvSpPr>
        <p:spPr>
          <a:xfrm>
            <a:off x="1270000" y="8880592"/>
            <a:ext cx="10464800" cy="1219201"/>
          </a:xfrm>
          <a:prstGeom prst="rect">
            <a:avLst/>
          </a:prstGeom>
        </p:spPr>
        <p:txBody>
          <a:bodyPr/>
          <a:lstStyle/>
          <a:p>
            <a:pPr/>
            <a:r>
              <a:t>Johannes Kepler, Mars (1571-1630)</a:t>
            </a:r>
          </a:p>
        </p:txBody>
      </p:sp>
      <p:pic>
        <p:nvPicPr>
          <p:cNvPr id="236" name="droppedImage.pdf" descr="droppedImage.pdf"/>
          <p:cNvPicPr>
            <a:picLocks noChangeAspect="1"/>
          </p:cNvPicPr>
          <p:nvPr/>
        </p:nvPicPr>
        <p:blipFill>
          <a:blip r:embed="rId2">
            <a:extLst/>
          </a:blip>
          <a:stretch>
            <a:fillRect/>
          </a:stretch>
        </p:blipFill>
        <p:spPr>
          <a:xfrm>
            <a:off x="124357" y="2489200"/>
            <a:ext cx="3023561" cy="4775200"/>
          </a:xfrm>
          <a:prstGeom prst="rect">
            <a:avLst/>
          </a:prstGeom>
          <a:ln w="12700">
            <a:miter lim="400000"/>
          </a:ln>
        </p:spPr>
      </p:pic>
      <p:pic>
        <p:nvPicPr>
          <p:cNvPr id="237" name="droppedImage.pdf" descr="droppedImage.pdf"/>
          <p:cNvPicPr>
            <a:picLocks noChangeAspect="0"/>
          </p:cNvPicPr>
          <p:nvPr/>
        </p:nvPicPr>
        <p:blipFill>
          <a:blip r:embed="rId3">
            <a:extLst/>
          </a:blip>
          <a:srcRect l="3721" t="0" r="3818" b="0"/>
          <a:stretch>
            <a:fillRect/>
          </a:stretch>
        </p:blipFill>
        <p:spPr>
          <a:xfrm>
            <a:off x="5437496" y="71538"/>
            <a:ext cx="4102101" cy="5461001"/>
          </a:xfrm>
          <a:prstGeom prst="rect">
            <a:avLst/>
          </a:prstGeom>
          <a:ln w="25400">
            <a:solidFill>
              <a:srgbClr val="FFFFFF"/>
            </a:solidFill>
            <a:miter lim="400000"/>
          </a:ln>
        </p:spPr>
      </p:pic>
      <p:pic>
        <p:nvPicPr>
          <p:cNvPr id="238" name="dyn008_original_461_478_gif_2625226_2d317005c195e583cf3c664a2b6c06c0.gif" descr="dyn008_original_461_478_gif_2625226_2d317005c195e583cf3c664a2b6c06c0.gif"/>
          <p:cNvPicPr>
            <a:picLocks noChangeAspect="1"/>
          </p:cNvPicPr>
          <p:nvPr/>
        </p:nvPicPr>
        <p:blipFill>
          <a:blip r:embed="rId4">
            <a:extLst/>
          </a:blip>
          <a:srcRect l="216" t="0" r="0" b="0"/>
          <a:stretch>
            <a:fillRect/>
          </a:stretch>
        </p:blipFill>
        <p:spPr>
          <a:xfrm>
            <a:off x="8324488" y="2477293"/>
            <a:ext cx="4618323" cy="4799040"/>
          </a:xfrm>
          <a:prstGeom prst="rect">
            <a:avLst/>
          </a:prstGeom>
          <a:ln w="12700">
            <a:miter lim="400000"/>
          </a:ln>
        </p:spPr>
      </p:pic>
      <p:pic>
        <p:nvPicPr>
          <p:cNvPr id="239" name="droppedImage.pdf" descr="droppedImage.pdf"/>
          <p:cNvPicPr>
            <a:picLocks noChangeAspect="1"/>
          </p:cNvPicPr>
          <p:nvPr/>
        </p:nvPicPr>
        <p:blipFill>
          <a:blip r:embed="rId5">
            <a:extLst/>
          </a:blip>
          <a:stretch>
            <a:fillRect/>
          </a:stretch>
        </p:blipFill>
        <p:spPr>
          <a:xfrm>
            <a:off x="3285502" y="2481935"/>
            <a:ext cx="2970199" cy="4789730"/>
          </a:xfrm>
          <a:prstGeom prst="rect">
            <a:avLst/>
          </a:prstGeom>
          <a:ln w="12700">
            <a:miter lim="400000"/>
          </a:ln>
        </p:spPr>
      </p:pic>
      <p:sp>
        <p:nvSpPr>
          <p:cNvPr id="240"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37"/>
                                        </p:tgtEl>
                                        <p:attrNameLst>
                                          <p:attrName>style.visibility</p:attrName>
                                        </p:attrNameLst>
                                      </p:cBhvr>
                                      <p:to>
                                        <p:strVal val="visible"/>
                                      </p:to>
                                    </p:set>
                                    <p:animEffect filter="dissolve" transition="in">
                                      <p:cBhvr>
                                        <p:cTn id="7" dur="1000"/>
                                        <p:tgtEl>
                                          <p:spTgt spid="237"/>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36"/>
                                        </p:tgtEl>
                                        <p:attrNameLst>
                                          <p:attrName>style.visibility</p:attrName>
                                        </p:attrNameLst>
                                      </p:cBhvr>
                                      <p:to>
                                        <p:strVal val="visible"/>
                                      </p:to>
                                    </p:set>
                                    <p:animEffect filter="dissolve" transition="in">
                                      <p:cBhvr>
                                        <p:cTn id="11" dur="1000"/>
                                        <p:tgtEl>
                                          <p:spTgt spid="236"/>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39"/>
                                        </p:tgtEl>
                                        <p:attrNameLst>
                                          <p:attrName>style.visibility</p:attrName>
                                        </p:attrNameLst>
                                      </p:cBhvr>
                                      <p:to>
                                        <p:strVal val="visible"/>
                                      </p:to>
                                    </p:set>
                                    <p:animEffect filter="dissolve" transition="in">
                                      <p:cBhvr>
                                        <p:cTn id="15" dur="1000"/>
                                        <p:tgtEl>
                                          <p:spTgt spid="239"/>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238"/>
                                        </p:tgtEl>
                                        <p:attrNameLst>
                                          <p:attrName>style.visibility</p:attrName>
                                        </p:attrNameLst>
                                      </p:cBhvr>
                                      <p:to>
                                        <p:strVal val="visible"/>
                                      </p:to>
                                    </p:set>
                                    <p:animEffect filter="dissolve" transition="in">
                                      <p:cBhvr>
                                        <p:cTn id="19" dur="1000"/>
                                        <p:tgtEl>
                                          <p:spTgt spid="238"/>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234"/>
                                        </p:tgtEl>
                                        <p:attrNameLst>
                                          <p:attrName>style.visibility</p:attrName>
                                        </p:attrNameLst>
                                      </p:cBhvr>
                                      <p:to>
                                        <p:strVal val="visible"/>
                                      </p:to>
                                    </p:set>
                                    <p:animEffect filter="dissolve" transition="in">
                                      <p:cBhvr>
                                        <p:cTn id="23" dur="1000"/>
                                        <p:tgtEl>
                                          <p:spTgt spid="234"/>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235"/>
                                        </p:tgtEl>
                                        <p:attrNameLst>
                                          <p:attrName>style.visibility</p:attrName>
                                        </p:attrNameLst>
                                      </p:cBhvr>
                                      <p:to>
                                        <p:strVal val="visible"/>
                                      </p:to>
                                    </p:set>
                                    <p:animEffect filter="dissolve" transition="in">
                                      <p:cBhvr>
                                        <p:cTn id="27" dur="1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4" grpId="5"/>
      <p:bldP build="whole" bldLvl="1" animBg="1" rev="0" advAuto="0" spid="235" grpId="6"/>
      <p:bldP build="whole" bldLvl="1" animBg="1" rev="0" advAuto="0" spid="237" grpId="1"/>
      <p:bldP build="whole" bldLvl="1" animBg="1" rev="0" advAuto="0" spid="239" grpId="3"/>
      <p:bldP build="whole" bldLvl="1" animBg="1" rev="0" advAuto="0" spid="238" grpId="4"/>
      <p:bldP build="whole" bldLvl="1" animBg="1" rev="0" advAuto="0" spid="236"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Les trois lois de Kepler"/>
          <p:cNvSpPr txBox="1"/>
          <p:nvPr>
            <p:ph type="title"/>
          </p:nvPr>
        </p:nvSpPr>
        <p:spPr>
          <a:xfrm>
            <a:off x="1270000" y="7597993"/>
            <a:ext cx="10464800" cy="1422401"/>
          </a:xfrm>
          <a:prstGeom prst="rect">
            <a:avLst/>
          </a:prstGeom>
        </p:spPr>
        <p:txBody>
          <a:bodyPr/>
          <a:lstStyle>
            <a:lvl1pPr defTabSz="578358">
              <a:defRPr sz="7919"/>
            </a:lvl1pPr>
          </a:lstStyle>
          <a:p>
            <a:pPr/>
            <a:r>
              <a:t>Les trois lois de Kepler</a:t>
            </a:r>
          </a:p>
        </p:txBody>
      </p:sp>
      <p:sp>
        <p:nvSpPr>
          <p:cNvPr id="243" name="Johannes Kepler (1571-1630), mouvement de Mars"/>
          <p:cNvSpPr txBox="1"/>
          <p:nvPr>
            <p:ph type="body" sz="quarter" idx="1"/>
          </p:nvPr>
        </p:nvSpPr>
        <p:spPr>
          <a:xfrm>
            <a:off x="1270000" y="8880592"/>
            <a:ext cx="10464800" cy="1219201"/>
          </a:xfrm>
          <a:prstGeom prst="rect">
            <a:avLst/>
          </a:prstGeom>
        </p:spPr>
        <p:txBody>
          <a:bodyPr/>
          <a:lstStyle/>
          <a:p>
            <a:pPr/>
            <a:r>
              <a:t>Johannes Kepler (1571-1630), mouvement de Mars</a:t>
            </a:r>
          </a:p>
        </p:txBody>
      </p:sp>
      <p:pic>
        <p:nvPicPr>
          <p:cNvPr id="244" name="Kepler_loi1.png" descr="Kepler_loi1.png"/>
          <p:cNvPicPr>
            <a:picLocks noChangeAspect="1"/>
          </p:cNvPicPr>
          <p:nvPr/>
        </p:nvPicPr>
        <p:blipFill>
          <a:blip r:embed="rId2">
            <a:extLst/>
          </a:blip>
          <a:stretch>
            <a:fillRect/>
          </a:stretch>
        </p:blipFill>
        <p:spPr>
          <a:xfrm>
            <a:off x="102767" y="144445"/>
            <a:ext cx="4749801" cy="3968794"/>
          </a:xfrm>
          <a:prstGeom prst="rect">
            <a:avLst/>
          </a:prstGeom>
          <a:ln w="12700">
            <a:miter lim="400000"/>
          </a:ln>
        </p:spPr>
      </p:pic>
      <p:pic>
        <p:nvPicPr>
          <p:cNvPr id="245" name="Kepler_loi2.png" descr="Kepler_loi2.png"/>
          <p:cNvPicPr>
            <a:picLocks noChangeAspect="1"/>
          </p:cNvPicPr>
          <p:nvPr/>
        </p:nvPicPr>
        <p:blipFill>
          <a:blip r:embed="rId3">
            <a:extLst/>
          </a:blip>
          <a:stretch>
            <a:fillRect/>
          </a:stretch>
        </p:blipFill>
        <p:spPr>
          <a:xfrm>
            <a:off x="4190999" y="2955903"/>
            <a:ext cx="4749801" cy="3968794"/>
          </a:xfrm>
          <a:prstGeom prst="rect">
            <a:avLst/>
          </a:prstGeom>
          <a:ln w="12700">
            <a:miter lim="400000"/>
          </a:ln>
        </p:spPr>
      </p:pic>
      <p:pic>
        <p:nvPicPr>
          <p:cNvPr id="246" name="Kepler_loi3.png" descr="Kepler_loi3.png"/>
          <p:cNvPicPr>
            <a:picLocks noChangeAspect="1"/>
          </p:cNvPicPr>
          <p:nvPr/>
        </p:nvPicPr>
        <p:blipFill>
          <a:blip r:embed="rId4">
            <a:extLst/>
          </a:blip>
          <a:stretch>
            <a:fillRect/>
          </a:stretch>
        </p:blipFill>
        <p:spPr>
          <a:xfrm>
            <a:off x="9003062" y="6234091"/>
            <a:ext cx="3886201" cy="1605868"/>
          </a:xfrm>
          <a:prstGeom prst="rect">
            <a:avLst/>
          </a:prstGeom>
          <a:ln w="12700">
            <a:miter lim="400000"/>
          </a:ln>
        </p:spPr>
      </p:pic>
      <p:sp>
        <p:nvSpPr>
          <p:cNvPr id="247"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44"/>
                                        </p:tgtEl>
                                        <p:attrNameLst>
                                          <p:attrName>style.visibility</p:attrName>
                                        </p:attrNameLst>
                                      </p:cBhvr>
                                      <p:to>
                                        <p:strVal val="visible"/>
                                      </p:to>
                                    </p:set>
                                    <p:animEffect filter="dissolve" transition="in">
                                      <p:cBhvr>
                                        <p:cTn id="7" dur="1000"/>
                                        <p:tgtEl>
                                          <p:spTgt spid="24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45"/>
                                        </p:tgtEl>
                                        <p:attrNameLst>
                                          <p:attrName>style.visibility</p:attrName>
                                        </p:attrNameLst>
                                      </p:cBhvr>
                                      <p:to>
                                        <p:strVal val="visible"/>
                                      </p:to>
                                    </p:set>
                                    <p:animEffect filter="dissolve" transition="in">
                                      <p:cBhvr>
                                        <p:cTn id="11" dur="1000"/>
                                        <p:tgtEl>
                                          <p:spTgt spid="245"/>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46"/>
                                        </p:tgtEl>
                                        <p:attrNameLst>
                                          <p:attrName>style.visibility</p:attrName>
                                        </p:attrNameLst>
                                      </p:cBhvr>
                                      <p:to>
                                        <p:strVal val="visible"/>
                                      </p:to>
                                    </p:set>
                                    <p:animEffect filter="dissolve" transition="in">
                                      <p:cBhvr>
                                        <p:cTn id="15" dur="1000"/>
                                        <p:tgtEl>
                                          <p:spTgt spid="246"/>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242"/>
                                        </p:tgtEl>
                                        <p:attrNameLst>
                                          <p:attrName>style.visibility</p:attrName>
                                        </p:attrNameLst>
                                      </p:cBhvr>
                                      <p:to>
                                        <p:strVal val="visible"/>
                                      </p:to>
                                    </p:set>
                                    <p:animEffect filter="dissolve" transition="in">
                                      <p:cBhvr>
                                        <p:cTn id="19" dur="1000"/>
                                        <p:tgtEl>
                                          <p:spTgt spid="242"/>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243"/>
                                        </p:tgtEl>
                                        <p:attrNameLst>
                                          <p:attrName>style.visibility</p:attrName>
                                        </p:attrNameLst>
                                      </p:cBhvr>
                                      <p:to>
                                        <p:strVal val="visible"/>
                                      </p:to>
                                    </p:set>
                                    <p:animEffect filter="dissolve" transition="in">
                                      <p:cBhvr>
                                        <p:cTn id="23" dur="1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4" grpId="1"/>
      <p:bldP build="whole" bldLvl="1" animBg="1" rev="0" advAuto="0" spid="243" grpId="5"/>
      <p:bldP build="whole" bldLvl="1" animBg="1" rev="0" advAuto="0" spid="245" grpId="2"/>
      <p:bldP build="whole" bldLvl="1" animBg="1" rev="0" advAuto="0" spid="242" grpId="4"/>
      <p:bldP build="whole" bldLvl="1" animBg="1" rev="0" advAuto="0" spid="246" grpId="3"/>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Apparition des premières lunettes…"/>
          <p:cNvSpPr txBox="1"/>
          <p:nvPr>
            <p:ph type="title"/>
          </p:nvPr>
        </p:nvSpPr>
        <p:spPr>
          <a:xfrm>
            <a:off x="1270000" y="7597993"/>
            <a:ext cx="10464800" cy="1422401"/>
          </a:xfrm>
          <a:prstGeom prst="rect">
            <a:avLst/>
          </a:prstGeom>
        </p:spPr>
        <p:txBody>
          <a:bodyPr/>
          <a:lstStyle>
            <a:lvl1pPr defTabSz="368045">
              <a:defRPr sz="5040"/>
            </a:lvl1pPr>
          </a:lstStyle>
          <a:p>
            <a:pPr/>
            <a:r>
              <a:t>Apparition des premières lunettes…</a:t>
            </a:r>
          </a:p>
        </p:txBody>
      </p:sp>
      <p:sp>
        <p:nvSpPr>
          <p:cNvPr id="250" name="Invention hollandaise, de qualité médiocre"/>
          <p:cNvSpPr txBox="1"/>
          <p:nvPr>
            <p:ph type="body" sz="quarter" idx="1"/>
          </p:nvPr>
        </p:nvSpPr>
        <p:spPr>
          <a:xfrm>
            <a:off x="1270000" y="8880592"/>
            <a:ext cx="10464800" cy="1219201"/>
          </a:xfrm>
          <a:prstGeom prst="rect">
            <a:avLst/>
          </a:prstGeom>
        </p:spPr>
        <p:txBody>
          <a:bodyPr/>
          <a:lstStyle/>
          <a:p>
            <a:pPr/>
            <a:r>
              <a:t>Invention hollandaise, de qualité médiocre</a:t>
            </a:r>
          </a:p>
        </p:txBody>
      </p:sp>
      <p:pic>
        <p:nvPicPr>
          <p:cNvPr id="251" name="droppedImage.pdf" descr="droppedImage.pdf"/>
          <p:cNvPicPr>
            <a:picLocks noChangeAspect="0"/>
          </p:cNvPicPr>
          <p:nvPr/>
        </p:nvPicPr>
        <p:blipFill>
          <a:blip r:embed="rId2">
            <a:extLst/>
          </a:blip>
          <a:srcRect l="0" t="10171" r="0" b="10306"/>
          <a:stretch>
            <a:fillRect/>
          </a:stretch>
        </p:blipFill>
        <p:spPr>
          <a:xfrm>
            <a:off x="3590329" y="1249416"/>
            <a:ext cx="5824145" cy="6967162"/>
          </a:xfrm>
          <a:prstGeom prst="rect">
            <a:avLst/>
          </a:prstGeom>
          <a:ln w="25400">
            <a:solidFill>
              <a:srgbClr val="FFFFFF"/>
            </a:solidFill>
            <a:miter lim="400000"/>
          </a:ln>
        </p:spPr>
      </p:pic>
      <p:sp>
        <p:nvSpPr>
          <p:cNvPr id="252"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51"/>
                                        </p:tgtEl>
                                        <p:attrNameLst>
                                          <p:attrName>style.visibility</p:attrName>
                                        </p:attrNameLst>
                                      </p:cBhvr>
                                      <p:to>
                                        <p:strVal val="visible"/>
                                      </p:to>
                                    </p:set>
                                    <p:animEffect filter="dissolve" transition="in">
                                      <p:cBhvr>
                                        <p:cTn id="7" dur="1000"/>
                                        <p:tgtEl>
                                          <p:spTgt spid="25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49"/>
                                        </p:tgtEl>
                                        <p:attrNameLst>
                                          <p:attrName>style.visibility</p:attrName>
                                        </p:attrNameLst>
                                      </p:cBhvr>
                                      <p:to>
                                        <p:strVal val="visible"/>
                                      </p:to>
                                    </p:set>
                                    <p:animEffect filter="dissolve" transition="in">
                                      <p:cBhvr>
                                        <p:cTn id="11" dur="1000"/>
                                        <p:tgtEl>
                                          <p:spTgt spid="249"/>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50"/>
                                        </p:tgtEl>
                                        <p:attrNameLst>
                                          <p:attrName>style.visibility</p:attrName>
                                        </p:attrNameLst>
                                      </p:cBhvr>
                                      <p:to>
                                        <p:strVal val="visible"/>
                                      </p:to>
                                    </p:set>
                                    <p:animEffect filter="dissolve" transition="in">
                                      <p:cBhvr>
                                        <p:cTn id="15" dur="1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0" grpId="3"/>
      <p:bldP build="whole" bldLvl="1" animBg="1" rev="0" advAuto="0" spid="251" grpId="1"/>
      <p:bldP build="whole" bldLvl="1" animBg="1" rev="0" advAuto="0" spid="249"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droppedImage.pdf" descr="droppedImage.pdf"/>
          <p:cNvPicPr>
            <a:picLocks noChangeAspect="1"/>
          </p:cNvPicPr>
          <p:nvPr/>
        </p:nvPicPr>
        <p:blipFill>
          <a:blip r:embed="rId2">
            <a:extLst/>
          </a:blip>
          <a:stretch>
            <a:fillRect/>
          </a:stretch>
        </p:blipFill>
        <p:spPr>
          <a:xfrm>
            <a:off x="4415973" y="197785"/>
            <a:ext cx="4172854" cy="6792630"/>
          </a:xfrm>
          <a:prstGeom prst="rect">
            <a:avLst/>
          </a:prstGeom>
          <a:ln w="12700">
            <a:miter lim="400000"/>
          </a:ln>
        </p:spPr>
      </p:pic>
      <p:sp>
        <p:nvSpPr>
          <p:cNvPr id="255" name="Rectangle aux angles arrondis"/>
          <p:cNvSpPr/>
          <p:nvPr/>
        </p:nvSpPr>
        <p:spPr>
          <a:xfrm>
            <a:off x="1065796" y="4241800"/>
            <a:ext cx="10873208" cy="3816185"/>
          </a:xfrm>
          <a:prstGeom prst="roundRect">
            <a:avLst>
              <a:gd name="adj" fmla="val 15000"/>
            </a:avLst>
          </a:prstGeom>
          <a:solidFill>
            <a:srgbClr val="FFFF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grpSp>
        <p:nvGrpSpPr>
          <p:cNvPr id="258" name="«Le messager céleste révélant des spectacles grandioses et absolument admirables, et proposant à chacun, mais surtout aux philosophes et aux astronomes, de contempler ce que Galileo Galilei, gentilhomme de Florence et  professeur de mathématiques à l'université de Padoue, a observé au moyen d'une lunette qu'il venait d'inventer, sur la face de la Lune, les innombrables étoiles fixes, la Voie Lactée, les nébuleuses, mais avant tout sur quatre planètes qui tournent autour de Jupiter à des intervalles et avec des périodes différents, et à une admirable vitesse; ces planètes que nul n'avait connues jusqu'à ce jour, l'auteur a été le premier à les découvrir tout récemment, et il a décidé de les nommer astres Médicéens.»"/>
          <p:cNvGrpSpPr/>
          <p:nvPr/>
        </p:nvGrpSpPr>
        <p:grpSpPr>
          <a:xfrm>
            <a:off x="990600" y="4155992"/>
            <a:ext cx="11023600" cy="3987801"/>
            <a:chOff x="0" y="0"/>
            <a:chExt cx="11023600" cy="3987800"/>
          </a:xfrm>
        </p:grpSpPr>
        <p:sp>
          <p:nvSpPr>
            <p:cNvPr id="257" name="«Le messager céleste révélant des spectacles grandioses et absolument admirables, et proposant à chacun, mais surtout aux philosophes et aux astronomes, de contempler ce que Galileo Galilei, gentilhomme de Florence et  professeur de mathématiques à l'université de Padoue, a observé au moyen d'une lunette qu'il venait d'inventer, sur la face de la Lune, les innombrables étoiles fixes, la Voie Lactée, les nébuleuses, mais avant tout sur quatre planètes qui tournent autour de Jupiter à des intervalles et avec des périodes différents, et à une admirable vitesse; ces planètes que nul n'avait connues jusqu'à ce jour, l'auteur a été le premier à les découvrir tout récemment, et il a décidé de les nommer astres Médicéens.»"/>
            <p:cNvSpPr txBox="1"/>
            <p:nvPr/>
          </p:nvSpPr>
          <p:spPr>
            <a:xfrm>
              <a:off x="203200" y="215900"/>
              <a:ext cx="10617200" cy="355600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342900" indent="-342900" defTabSz="457200">
                <a:defRPr b="1" sz="2400">
                  <a:solidFill>
                    <a:srgbClr val="000000"/>
                  </a:solidFill>
                  <a:latin typeface="Garamond"/>
                  <a:ea typeface="Garamond"/>
                  <a:cs typeface="Garamond"/>
                  <a:sym typeface="Garamond"/>
                </a:defRPr>
              </a:lvl1pPr>
            </a:lstStyle>
            <a:p>
              <a:pPr/>
              <a:r>
                <a:t>«Le messager céleste révélant des spectacles grandioses et absolument admirables, et proposant à chacun, mais surtout aux philosophes et aux astronomes, de contempler ce que Galileo Galilei, gentilhomme de Florence et  professeur de mathématiques à l'université de Padoue, a observé au moyen d'une lunette qu'il venait d'inventer, sur la face de la Lune, les innombrables étoiles fixes, la Voie Lactée, les nébuleuses, mais avant tout sur quatre planètes qui tournent autour de Jupiter à des intervalles et avec des périodes différents, et à une admirable vitesse; ces planètes que nul n'avait connues jusqu'à ce jour, l'auteur a été le premier à les découvrir tout récemment, et il a décidé de les nommer astres Médicéens.»</a:t>
              </a:r>
            </a:p>
          </p:txBody>
        </p:sp>
        <p:pic>
          <p:nvPicPr>
            <p:cNvPr id="256" name="«Le messager céleste révélant des spectacles grandioses et absolument admirables, et proposant à chacun, mais surtout aux philosophes et aux astronomes, de contempler ce que Galileo Galilei, gentilhomme de Florence et  professeur de mathématiques à l'université de Padoue, a observé au moyen d'une lunette qu'il venait d'inventer, sur la face de la Lune, les innombrables étoiles fixes, la Voie Lactée, les nébuleuses, mais avant tout sur quatre planètes qui tournent autour de Jupiter à des intervalles et avec des périodes différents, et à une admirable vitesse; ces planètes que nul n'avait connues jusqu'à ce jour, l'auteur a été le premier à les découvrir tout récemment, et il a décidé de les nommer astres Médicéens.»" descr="«Le messager céleste révélant des spectacles grandioses et absolument admirables, et proposant à chacun, mais surtout aux philosophes et aux astronomes, de contempler ce que Galileo Galilei, gentilhomme de Florence et  professeur de mathématiques à l'université de Padoue, a observé au moyen d'une lunette qu'il venait d'inventer, sur la face de la Lune, les innombrables étoiles fixes, la Voie Lactée, les nébuleuses, mais avant tout sur quatre planètes qui tournent autour de Jupiter à des intervalles et avec des périodes différents, et à une admirable vitesse; ces planètes que nul n'avait connues jusqu'à ce jour, l'auteur a été le premier à les découvrir tout récemment, et il a décidé de les nommer astres Médicéens.»"/>
            <p:cNvPicPr>
              <a:picLocks noChangeAspect="0"/>
            </p:cNvPicPr>
            <p:nvPr/>
          </p:nvPicPr>
          <p:blipFill>
            <a:blip r:embed="rId3">
              <a:extLst/>
            </a:blip>
            <a:stretch>
              <a:fillRect/>
            </a:stretch>
          </p:blipFill>
          <p:spPr>
            <a:xfrm>
              <a:off x="0" y="0"/>
              <a:ext cx="11023600" cy="3987800"/>
            </a:xfrm>
            <a:prstGeom prst="rect">
              <a:avLst/>
            </a:prstGeom>
            <a:effectLst/>
          </p:spPr>
        </p:pic>
      </p:grpSp>
      <p:sp>
        <p:nvSpPr>
          <p:cNvPr id="259" name="Sidereus Nuncius (1609-1610)"/>
          <p:cNvSpPr txBox="1"/>
          <p:nvPr>
            <p:ph type="title"/>
          </p:nvPr>
        </p:nvSpPr>
        <p:spPr>
          <a:xfrm>
            <a:off x="1270000" y="7597993"/>
            <a:ext cx="10464800" cy="1422401"/>
          </a:xfrm>
          <a:prstGeom prst="rect">
            <a:avLst/>
          </a:prstGeom>
        </p:spPr>
        <p:txBody>
          <a:bodyPr/>
          <a:lstStyle>
            <a:lvl1pPr defTabSz="438150">
              <a:defRPr sz="6000"/>
            </a:lvl1pPr>
          </a:lstStyle>
          <a:p>
            <a:pPr/>
            <a:r>
              <a:t>Sidereus Nuncius (1609-1610)</a:t>
            </a:r>
          </a:p>
        </p:txBody>
      </p:sp>
      <p:sp>
        <p:nvSpPr>
          <p:cNvPr id="260" name="Galileo Galilei, le premier physicien!"/>
          <p:cNvSpPr txBox="1"/>
          <p:nvPr>
            <p:ph type="body" sz="quarter" idx="1"/>
          </p:nvPr>
        </p:nvSpPr>
        <p:spPr>
          <a:xfrm>
            <a:off x="1270000" y="8880592"/>
            <a:ext cx="10464800" cy="1219201"/>
          </a:xfrm>
          <a:prstGeom prst="rect">
            <a:avLst/>
          </a:prstGeom>
        </p:spPr>
        <p:txBody>
          <a:bodyPr/>
          <a:lstStyle/>
          <a:p>
            <a:pPr/>
            <a:r>
              <a:t>Galileo Galilei, le premier physicien!</a:t>
            </a:r>
          </a:p>
        </p:txBody>
      </p:sp>
      <p:pic>
        <p:nvPicPr>
          <p:cNvPr id="261" name="droppedImage.pdf" descr="droppedImage.pdf"/>
          <p:cNvPicPr>
            <a:picLocks noChangeAspect="1"/>
          </p:cNvPicPr>
          <p:nvPr/>
        </p:nvPicPr>
        <p:blipFill>
          <a:blip r:embed="rId4">
            <a:extLst/>
          </a:blip>
          <a:stretch>
            <a:fillRect/>
          </a:stretch>
        </p:blipFill>
        <p:spPr>
          <a:xfrm>
            <a:off x="8810238" y="191215"/>
            <a:ext cx="4064001" cy="3886201"/>
          </a:xfrm>
          <a:prstGeom prst="rect">
            <a:avLst/>
          </a:prstGeom>
          <a:ln w="12700">
            <a:miter lim="400000"/>
          </a:ln>
        </p:spPr>
      </p:pic>
      <p:sp>
        <p:nvSpPr>
          <p:cNvPr id="262"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61"/>
                                        </p:tgtEl>
                                        <p:attrNameLst>
                                          <p:attrName>style.visibility</p:attrName>
                                        </p:attrNameLst>
                                      </p:cBhvr>
                                      <p:to>
                                        <p:strVal val="visible"/>
                                      </p:to>
                                    </p:set>
                                    <p:animEffect filter="dissolve" transition="in">
                                      <p:cBhvr>
                                        <p:cTn id="7" dur="1000"/>
                                        <p:tgtEl>
                                          <p:spTgt spid="26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54"/>
                                        </p:tgtEl>
                                        <p:attrNameLst>
                                          <p:attrName>style.visibility</p:attrName>
                                        </p:attrNameLst>
                                      </p:cBhvr>
                                      <p:to>
                                        <p:strVal val="visible"/>
                                      </p:to>
                                    </p:set>
                                    <p:animEffect filter="dissolve" transition="in">
                                      <p:cBhvr>
                                        <p:cTn id="11" dur="1000"/>
                                        <p:tgtEl>
                                          <p:spTgt spid="254"/>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59"/>
                                        </p:tgtEl>
                                        <p:attrNameLst>
                                          <p:attrName>style.visibility</p:attrName>
                                        </p:attrNameLst>
                                      </p:cBhvr>
                                      <p:to>
                                        <p:strVal val="visible"/>
                                      </p:to>
                                    </p:set>
                                    <p:animEffect filter="dissolve" transition="in">
                                      <p:cBhvr>
                                        <p:cTn id="15" dur="1000"/>
                                        <p:tgtEl>
                                          <p:spTgt spid="259"/>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260"/>
                                        </p:tgtEl>
                                        <p:attrNameLst>
                                          <p:attrName>style.visibility</p:attrName>
                                        </p:attrNameLst>
                                      </p:cBhvr>
                                      <p:to>
                                        <p:strVal val="visible"/>
                                      </p:to>
                                    </p:set>
                                    <p:animEffect filter="dissolve" transition="in">
                                      <p:cBhvr>
                                        <p:cTn id="19" dur="1000"/>
                                        <p:tgtEl>
                                          <p:spTgt spid="260"/>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258"/>
                                        </p:tgtEl>
                                        <p:attrNameLst>
                                          <p:attrName>style.visibility</p:attrName>
                                        </p:attrNameLst>
                                      </p:cBhvr>
                                      <p:to>
                                        <p:strVal val="visible"/>
                                      </p:to>
                                    </p:set>
                                    <p:animEffect filter="dissolve" transition="in">
                                      <p:cBhvr>
                                        <p:cTn id="24" dur="1000"/>
                                        <p:tgtEl>
                                          <p:spTgt spid="258"/>
                                        </p:tgtEl>
                                      </p:cBhvr>
                                    </p:animEffect>
                                  </p:childTnLst>
                                </p:cTn>
                              </p:par>
                            </p:childTnLst>
                          </p:cTn>
                        </p:par>
                        <p:par>
                          <p:cTn id="25" fill="hold">
                            <p:stCondLst>
                              <p:cond delay="1000"/>
                            </p:stCondLst>
                            <p:childTnLst>
                              <p:par>
                                <p:cTn id="26" presetClass="entr" nodeType="afterEffect" presetID="9" grpId="6" fill="hold">
                                  <p:stCondLst>
                                    <p:cond delay="0"/>
                                  </p:stCondLst>
                                  <p:iterate type="el" backwards="0">
                                    <p:tmAbs val="0"/>
                                  </p:iterate>
                                  <p:childTnLst>
                                    <p:set>
                                      <p:cBhvr>
                                        <p:cTn id="27" fill="hold"/>
                                        <p:tgtEl>
                                          <p:spTgt spid="255"/>
                                        </p:tgtEl>
                                        <p:attrNameLst>
                                          <p:attrName>style.visibility</p:attrName>
                                        </p:attrNameLst>
                                      </p:cBhvr>
                                      <p:to>
                                        <p:strVal val="visible"/>
                                      </p:to>
                                    </p:set>
                                    <p:animEffect filter="dissolve" transition="in">
                                      <p:cBhvr>
                                        <p:cTn id="28"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1" grpId="1"/>
      <p:bldP build="whole" bldLvl="1" animBg="1" rev="0" advAuto="0" spid="254" grpId="2"/>
      <p:bldP build="whole" bldLvl="1" animBg="1" rev="0" advAuto="0" spid="259" grpId="3"/>
      <p:bldP build="whole" bldLvl="1" animBg="1" rev="0" advAuto="0" spid="260" grpId="4"/>
      <p:bldP build="whole" bldLvl="1" animBg="1" rev="0" advAuto="0" spid="258" grpId="5"/>
      <p:bldP build="whole" bldLvl="1" animBg="1" rev="0" advAuto="0" spid="255" grpId="6"/>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L’observation astronomique « popularisée »"/>
          <p:cNvSpPr txBox="1"/>
          <p:nvPr>
            <p:ph type="title"/>
          </p:nvPr>
        </p:nvSpPr>
        <p:spPr>
          <a:xfrm>
            <a:off x="26385" y="7597993"/>
            <a:ext cx="12952030" cy="1422401"/>
          </a:xfrm>
          <a:prstGeom prst="rect">
            <a:avLst/>
          </a:prstGeom>
        </p:spPr>
        <p:txBody>
          <a:bodyPr/>
          <a:lstStyle>
            <a:lvl1pPr defTabSz="373887">
              <a:defRPr sz="5119"/>
            </a:lvl1pPr>
          </a:lstStyle>
          <a:p>
            <a:pPr/>
            <a:r>
              <a:t>L’observation astronomique « popularisée »</a:t>
            </a:r>
          </a:p>
        </p:txBody>
      </p:sp>
      <p:sp>
        <p:nvSpPr>
          <p:cNvPr id="265" name="Expérience versus diabolisation"/>
          <p:cNvSpPr txBox="1"/>
          <p:nvPr>
            <p:ph type="body" sz="quarter" idx="1"/>
          </p:nvPr>
        </p:nvSpPr>
        <p:spPr>
          <a:xfrm>
            <a:off x="1270000" y="8880592"/>
            <a:ext cx="10464800" cy="1219201"/>
          </a:xfrm>
          <a:prstGeom prst="rect">
            <a:avLst/>
          </a:prstGeom>
        </p:spPr>
        <p:txBody>
          <a:bodyPr/>
          <a:lstStyle/>
          <a:p>
            <a:pPr/>
            <a:r>
              <a:t>Expérience versus diabolisation</a:t>
            </a:r>
          </a:p>
        </p:txBody>
      </p:sp>
      <p:pic>
        <p:nvPicPr>
          <p:cNvPr id="266" name="droppedImage.pdf" descr="droppedImage.pdf"/>
          <p:cNvPicPr>
            <a:picLocks noChangeAspect="1"/>
          </p:cNvPicPr>
          <p:nvPr/>
        </p:nvPicPr>
        <p:blipFill>
          <a:blip r:embed="rId2">
            <a:extLst/>
          </a:blip>
          <a:stretch>
            <a:fillRect/>
          </a:stretch>
        </p:blipFill>
        <p:spPr>
          <a:xfrm>
            <a:off x="2603500" y="2173287"/>
            <a:ext cx="7797800" cy="5407026"/>
          </a:xfrm>
          <a:prstGeom prst="rect">
            <a:avLst/>
          </a:prstGeom>
          <a:ln w="12700">
            <a:miter lim="400000"/>
          </a:ln>
        </p:spPr>
      </p:pic>
      <p:sp>
        <p:nvSpPr>
          <p:cNvPr id="267"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66"/>
                                        </p:tgtEl>
                                        <p:attrNameLst>
                                          <p:attrName>style.visibility</p:attrName>
                                        </p:attrNameLst>
                                      </p:cBhvr>
                                      <p:to>
                                        <p:strVal val="visible"/>
                                      </p:to>
                                    </p:set>
                                    <p:animEffect filter="dissolve" transition="in">
                                      <p:cBhvr>
                                        <p:cTn id="7" dur="1000"/>
                                        <p:tgtEl>
                                          <p:spTgt spid="26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64"/>
                                        </p:tgtEl>
                                        <p:attrNameLst>
                                          <p:attrName>style.visibility</p:attrName>
                                        </p:attrNameLst>
                                      </p:cBhvr>
                                      <p:to>
                                        <p:strVal val="visible"/>
                                      </p:to>
                                    </p:set>
                                    <p:animEffect filter="dissolve" transition="in">
                                      <p:cBhvr>
                                        <p:cTn id="11" dur="1000"/>
                                        <p:tgtEl>
                                          <p:spTgt spid="264"/>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65"/>
                                        </p:tgtEl>
                                        <p:attrNameLst>
                                          <p:attrName>style.visibility</p:attrName>
                                        </p:attrNameLst>
                                      </p:cBhvr>
                                      <p:to>
                                        <p:strVal val="visible"/>
                                      </p:to>
                                    </p:set>
                                    <p:animEffect filter="dissolve" transition="in">
                                      <p:cBhvr>
                                        <p:cTn id="15" dur="10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 grpId="2"/>
      <p:bldP build="whole" bldLvl="1" animBg="1" rev="0" advAuto="0" spid="266" grpId="1"/>
      <p:bldP build="whole" bldLvl="1" animBg="1" rev="0" advAuto="0" spid="265" grpId="3"/>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image-20170119-26573-z5gkk9.jpg" descr="image-20170119-26573-z5gkk9.jpg"/>
          <p:cNvPicPr>
            <a:picLocks noChangeAspect="1"/>
          </p:cNvPicPr>
          <p:nvPr/>
        </p:nvPicPr>
        <p:blipFill>
          <a:blip r:embed="rId2">
            <a:extLst/>
          </a:blip>
          <a:stretch>
            <a:fillRect/>
          </a:stretch>
        </p:blipFill>
        <p:spPr>
          <a:xfrm>
            <a:off x="34272" y="1043094"/>
            <a:ext cx="4759061" cy="6651275"/>
          </a:xfrm>
          <a:prstGeom prst="rect">
            <a:avLst/>
          </a:prstGeom>
          <a:ln w="12700">
            <a:miter lim="400000"/>
          </a:ln>
        </p:spPr>
      </p:pic>
      <p:sp>
        <p:nvSpPr>
          <p:cNvPr id="270" name="La révolution galiléenne (1610)"/>
          <p:cNvSpPr txBox="1"/>
          <p:nvPr>
            <p:ph type="title"/>
          </p:nvPr>
        </p:nvSpPr>
        <p:spPr>
          <a:xfrm>
            <a:off x="1270000" y="7597993"/>
            <a:ext cx="10464800" cy="1422401"/>
          </a:xfrm>
          <a:prstGeom prst="rect">
            <a:avLst/>
          </a:prstGeom>
        </p:spPr>
        <p:txBody>
          <a:bodyPr/>
          <a:lstStyle>
            <a:lvl1pPr defTabSz="432308">
              <a:defRPr sz="5920"/>
            </a:lvl1pPr>
          </a:lstStyle>
          <a:p>
            <a:pPr/>
            <a:r>
              <a:t>La révolution galiléenne (1610)</a:t>
            </a:r>
          </a:p>
        </p:txBody>
      </p:sp>
      <p:sp>
        <p:nvSpPr>
          <p:cNvPr id="271" name="Tout ce qui est visible: Soleil, Lune, Vénus, étoiles…"/>
          <p:cNvSpPr txBox="1"/>
          <p:nvPr>
            <p:ph type="body" sz="quarter" idx="1"/>
          </p:nvPr>
        </p:nvSpPr>
        <p:spPr>
          <a:xfrm>
            <a:off x="1270000" y="8880592"/>
            <a:ext cx="10464800" cy="1219201"/>
          </a:xfrm>
          <a:prstGeom prst="rect">
            <a:avLst/>
          </a:prstGeom>
        </p:spPr>
        <p:txBody>
          <a:bodyPr/>
          <a:lstStyle/>
          <a:p>
            <a:pPr/>
            <a:r>
              <a:t>Tout ce qui est visible: Soleil, Lune, Vénus, étoiles…</a:t>
            </a:r>
          </a:p>
        </p:txBody>
      </p:sp>
      <p:pic>
        <p:nvPicPr>
          <p:cNvPr id="272" name="ssm_slow.mov" descr="ssm_slow.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8307280" y="320026"/>
            <a:ext cx="4330701" cy="4330701"/>
          </a:xfrm>
          <a:prstGeom prst="rect">
            <a:avLst/>
          </a:prstGeom>
          <a:ln w="12700">
            <a:miter lim="400000"/>
          </a:ln>
        </p:spPr>
      </p:pic>
      <p:pic>
        <p:nvPicPr>
          <p:cNvPr id="273" name="droppedImage.pdf" descr="droppedImage.pdf"/>
          <p:cNvPicPr>
            <a:picLocks noChangeAspect="1"/>
          </p:cNvPicPr>
          <p:nvPr/>
        </p:nvPicPr>
        <p:blipFill>
          <a:blip r:embed="rId6">
            <a:extLst/>
          </a:blip>
          <a:stretch>
            <a:fillRect/>
          </a:stretch>
        </p:blipFill>
        <p:spPr>
          <a:xfrm>
            <a:off x="4901265" y="1898541"/>
            <a:ext cx="3202269" cy="4394201"/>
          </a:xfrm>
          <a:prstGeom prst="rect">
            <a:avLst/>
          </a:prstGeom>
          <a:ln w="12700">
            <a:miter lim="400000"/>
          </a:ln>
        </p:spPr>
      </p:pic>
      <p:pic>
        <p:nvPicPr>
          <p:cNvPr id="274" name="Galileo_Venus.jpg" descr="Galileo_Venus.jpg"/>
          <p:cNvPicPr>
            <a:picLocks noChangeAspect="1"/>
          </p:cNvPicPr>
          <p:nvPr/>
        </p:nvPicPr>
        <p:blipFill>
          <a:blip r:embed="rId7">
            <a:extLst/>
          </a:blip>
          <a:stretch>
            <a:fillRect/>
          </a:stretch>
        </p:blipFill>
        <p:spPr>
          <a:xfrm>
            <a:off x="8289441" y="5396118"/>
            <a:ext cx="4330700" cy="2212085"/>
          </a:xfrm>
          <a:prstGeom prst="rect">
            <a:avLst/>
          </a:prstGeom>
          <a:ln w="12700">
            <a:miter lim="400000"/>
          </a:ln>
        </p:spPr>
      </p:pic>
      <p:sp>
        <p:nvSpPr>
          <p:cNvPr id="275"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69"/>
                                        </p:tgtEl>
                                        <p:attrNameLst>
                                          <p:attrName>style.visibility</p:attrName>
                                        </p:attrNameLst>
                                      </p:cBhvr>
                                      <p:to>
                                        <p:strVal val="visible"/>
                                      </p:to>
                                    </p:set>
                                    <p:animEffect filter="dissolve" transition="in">
                                      <p:cBhvr>
                                        <p:cTn id="7" dur="1000"/>
                                        <p:tgtEl>
                                          <p:spTgt spid="269"/>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70"/>
                                        </p:tgtEl>
                                        <p:attrNameLst>
                                          <p:attrName>style.visibility</p:attrName>
                                        </p:attrNameLst>
                                      </p:cBhvr>
                                      <p:to>
                                        <p:strVal val="visible"/>
                                      </p:to>
                                    </p:set>
                                    <p:animEffect filter="dissolve" transition="in">
                                      <p:cBhvr>
                                        <p:cTn id="11" dur="1000"/>
                                        <p:tgtEl>
                                          <p:spTgt spid="270"/>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71"/>
                                        </p:tgtEl>
                                        <p:attrNameLst>
                                          <p:attrName>style.visibility</p:attrName>
                                        </p:attrNameLst>
                                      </p:cBhvr>
                                      <p:to>
                                        <p:strVal val="visible"/>
                                      </p:to>
                                    </p:set>
                                    <p:animEffect filter="dissolve" transition="in">
                                      <p:cBhvr>
                                        <p:cTn id="15" dur="1000"/>
                                        <p:tgtEl>
                                          <p:spTgt spid="271"/>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273"/>
                                        </p:tgtEl>
                                        <p:attrNameLst>
                                          <p:attrName>style.visibility</p:attrName>
                                        </p:attrNameLst>
                                      </p:cBhvr>
                                      <p:to>
                                        <p:strVal val="visible"/>
                                      </p:to>
                                    </p:set>
                                    <p:animEffect filter="dissolve" transition="in">
                                      <p:cBhvr>
                                        <p:cTn id="20" dur="1000"/>
                                        <p:tgtEl>
                                          <p:spTgt spid="273"/>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274"/>
                                        </p:tgtEl>
                                        <p:attrNameLst>
                                          <p:attrName>style.visibility</p:attrName>
                                        </p:attrNameLst>
                                      </p:cBhvr>
                                      <p:to>
                                        <p:strVal val="visible"/>
                                      </p:to>
                                    </p:set>
                                    <p:animEffect filter="dissolve" transition="in">
                                      <p:cBhvr>
                                        <p:cTn id="25" dur="1000"/>
                                        <p:tgtEl>
                                          <p:spTgt spid="274"/>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6" fill="hold">
                                  <p:stCondLst>
                                    <p:cond delay="0"/>
                                  </p:stCondLst>
                                  <p:iterate type="el" backwards="0">
                                    <p:tmAbs val="0"/>
                                  </p:iterate>
                                  <p:childTnLst>
                                    <p:set>
                                      <p:cBhvr>
                                        <p:cTn id="29" fill="hold"/>
                                        <p:tgtEl>
                                          <p:spTgt spid="272"/>
                                        </p:tgtEl>
                                        <p:attrNameLst>
                                          <p:attrName>style.visibility</p:attrName>
                                        </p:attrNameLst>
                                      </p:cBhvr>
                                      <p:to>
                                        <p:strVal val="visible"/>
                                      </p:to>
                                    </p:set>
                                    <p:animEffect filter="dissolve" transition="in">
                                      <p:cBhvr>
                                        <p:cTn id="30" dur="1000"/>
                                        <p:tgtEl>
                                          <p:spTgt spid="272"/>
                                        </p:tgtEl>
                                      </p:cBhvr>
                                    </p:animEffect>
                                  </p:childTnLst>
                                </p:cTn>
                              </p:par>
                            </p:childTnLst>
                          </p:cTn>
                        </p:par>
                        <p:par>
                          <p:cTn id="31" fill="hold">
                            <p:stCondLst>
                              <p:cond delay="1000"/>
                            </p:stCondLst>
                            <p:childTnLst>
                              <p:par>
                                <p:cTn id="32" presetClass="mediacall" nodeType="afterEffect" presetSubtype="0" presetID="1" grpId="7" fill="hold">
                                  <p:stCondLst>
                                    <p:cond delay="0"/>
                                  </p:stCondLst>
                                  <p:childTnLst>
                                    <p:cmd type="call" cmd="playFrom(0.0)">
                                      <p:cBhvr>
                                        <p:cTn id="33" dur="2333" fill="hold"/>
                                        <p:tgtEl>
                                          <p:spTgt spid="27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34" fill="hold" display="0">
                  <p:stCondLst>
                    <p:cond delay="indefinite"/>
                  </p:stCondLst>
                </p:cTn>
                <p:tgtEl>
                  <p:spTgt spid="272"/>
                </p:tgtEl>
              </p:cMediaNode>
            </p:video>
          </p:childTnLst>
        </p:cTn>
      </p:par>
    </p:tnLst>
    <p:bldLst>
      <p:bldP build="whole" bldLvl="1" animBg="1" rev="0" advAuto="0" spid="269" grpId="1"/>
      <p:bldP build="whole" bldLvl="1" animBg="1" rev="0" advAuto="0" spid="272" grpId="6"/>
      <p:bldP build="whole" bldLvl="1" animBg="1" rev="0" advAuto="0" spid="273" grpId="4"/>
      <p:bldP build="whole" bldLvl="1" animBg="1" rev="0" advAuto="0" spid="271" grpId="3"/>
      <p:bldP build="whole" bldLvl="1" animBg="1" rev="0" advAuto="0" spid="270" grpId="2"/>
      <p:bldP build="whole" bldLvl="1" animBg="1" rev="0" advAuto="0" spid="274" grpId="5"/>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La révolution galiléenne (1610)"/>
          <p:cNvSpPr txBox="1"/>
          <p:nvPr>
            <p:ph type="title"/>
          </p:nvPr>
        </p:nvSpPr>
        <p:spPr>
          <a:xfrm>
            <a:off x="1270000" y="7597993"/>
            <a:ext cx="10464800" cy="1422401"/>
          </a:xfrm>
          <a:prstGeom prst="rect">
            <a:avLst/>
          </a:prstGeom>
        </p:spPr>
        <p:txBody>
          <a:bodyPr/>
          <a:lstStyle>
            <a:lvl1pPr defTabSz="432308">
              <a:defRPr sz="5920"/>
            </a:lvl1pPr>
          </a:lstStyle>
          <a:p>
            <a:pPr/>
            <a:r>
              <a:t>La révolution galiléenne (1610)</a:t>
            </a:r>
          </a:p>
        </p:txBody>
      </p:sp>
      <p:sp>
        <p:nvSpPr>
          <p:cNvPr id="278" name="Satellites de Jupiter (héliocentrisme), et Saturne"/>
          <p:cNvSpPr txBox="1"/>
          <p:nvPr>
            <p:ph type="body" sz="quarter" idx="1"/>
          </p:nvPr>
        </p:nvSpPr>
        <p:spPr>
          <a:xfrm>
            <a:off x="1270000" y="8880592"/>
            <a:ext cx="10464800" cy="1219201"/>
          </a:xfrm>
          <a:prstGeom prst="rect">
            <a:avLst/>
          </a:prstGeom>
        </p:spPr>
        <p:txBody>
          <a:bodyPr/>
          <a:lstStyle/>
          <a:p>
            <a:pPr/>
            <a:r>
              <a:t>Satellites de Jupiter (héliocentrisme), et Saturne</a:t>
            </a:r>
          </a:p>
        </p:txBody>
      </p:sp>
      <p:pic>
        <p:nvPicPr>
          <p:cNvPr id="279" name="droppedImage.pdf" descr="droppedImage.pdf"/>
          <p:cNvPicPr>
            <a:picLocks noChangeAspect="1"/>
          </p:cNvPicPr>
          <p:nvPr/>
        </p:nvPicPr>
        <p:blipFill>
          <a:blip r:embed="rId2">
            <a:extLst/>
          </a:blip>
          <a:stretch>
            <a:fillRect/>
          </a:stretch>
        </p:blipFill>
        <p:spPr>
          <a:xfrm>
            <a:off x="1692788" y="2282405"/>
            <a:ext cx="3975101" cy="5596182"/>
          </a:xfrm>
          <a:prstGeom prst="rect">
            <a:avLst/>
          </a:prstGeom>
          <a:ln w="12700">
            <a:miter lim="400000"/>
          </a:ln>
        </p:spPr>
      </p:pic>
      <p:pic>
        <p:nvPicPr>
          <p:cNvPr id="280" name="droppedImage.pdf" descr="droppedImage.pdf"/>
          <p:cNvPicPr>
            <a:picLocks noChangeAspect="1"/>
          </p:cNvPicPr>
          <p:nvPr/>
        </p:nvPicPr>
        <p:blipFill>
          <a:blip r:embed="rId3">
            <a:extLst/>
          </a:blip>
          <a:stretch>
            <a:fillRect/>
          </a:stretch>
        </p:blipFill>
        <p:spPr>
          <a:xfrm>
            <a:off x="6760309" y="2856247"/>
            <a:ext cx="4851401" cy="5011403"/>
          </a:xfrm>
          <a:prstGeom prst="rect">
            <a:avLst/>
          </a:prstGeom>
          <a:ln w="12700">
            <a:miter lim="400000"/>
          </a:ln>
        </p:spPr>
      </p:pic>
      <p:sp>
        <p:nvSpPr>
          <p:cNvPr id="281"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79"/>
                                        </p:tgtEl>
                                        <p:attrNameLst>
                                          <p:attrName>style.visibility</p:attrName>
                                        </p:attrNameLst>
                                      </p:cBhvr>
                                      <p:to>
                                        <p:strVal val="visible"/>
                                      </p:to>
                                    </p:set>
                                    <p:animEffect filter="dissolve" transition="in">
                                      <p:cBhvr>
                                        <p:cTn id="7" dur="1000"/>
                                        <p:tgtEl>
                                          <p:spTgt spid="279"/>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77"/>
                                        </p:tgtEl>
                                        <p:attrNameLst>
                                          <p:attrName>style.visibility</p:attrName>
                                        </p:attrNameLst>
                                      </p:cBhvr>
                                      <p:to>
                                        <p:strVal val="visible"/>
                                      </p:to>
                                    </p:set>
                                    <p:animEffect filter="dissolve" transition="in">
                                      <p:cBhvr>
                                        <p:cTn id="11" dur="1000"/>
                                        <p:tgtEl>
                                          <p:spTgt spid="277"/>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78"/>
                                        </p:tgtEl>
                                        <p:attrNameLst>
                                          <p:attrName>style.visibility</p:attrName>
                                        </p:attrNameLst>
                                      </p:cBhvr>
                                      <p:to>
                                        <p:strVal val="visible"/>
                                      </p:to>
                                    </p:set>
                                    <p:animEffect filter="dissolve" transition="in">
                                      <p:cBhvr>
                                        <p:cTn id="15" dur="1000"/>
                                        <p:tgtEl>
                                          <p:spTgt spid="278"/>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280"/>
                                        </p:tgtEl>
                                        <p:attrNameLst>
                                          <p:attrName>style.visibility</p:attrName>
                                        </p:attrNameLst>
                                      </p:cBhvr>
                                      <p:to>
                                        <p:strVal val="visible"/>
                                      </p:to>
                                    </p:set>
                                    <p:animEffect filter="dissolve" transition="in">
                                      <p:cBhvr>
                                        <p:cTn id="20" dur="10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3"/>
      <p:bldP build="whole" bldLvl="1" animBg="1" rev="0" advAuto="0" spid="279" grpId="1"/>
      <p:bldP build="whole" bldLvl="1" animBg="1" rev="0" advAuto="0" spid="280" grpId="4"/>
      <p:bldP build="whole" bldLvl="1" animBg="1" rev="0" advAuto="0" spid="277"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Dialogue sur les 2 grands systèmes du Monde (Galilée, 1632)"/>
          <p:cNvSpPr txBox="1"/>
          <p:nvPr>
            <p:ph type="title"/>
          </p:nvPr>
        </p:nvSpPr>
        <p:spPr>
          <a:xfrm>
            <a:off x="28971" y="7597993"/>
            <a:ext cx="12946858" cy="1422401"/>
          </a:xfrm>
          <a:prstGeom prst="rect">
            <a:avLst/>
          </a:prstGeom>
        </p:spPr>
        <p:txBody>
          <a:bodyPr/>
          <a:lstStyle>
            <a:lvl1pPr defTabSz="315468">
              <a:defRPr sz="4320"/>
            </a:lvl1pPr>
          </a:lstStyle>
          <a:p>
            <a:pPr/>
            <a:r>
              <a:t>Dialogue sur les 2 grands systèmes du Monde (Galilée, 1632)</a:t>
            </a:r>
          </a:p>
        </p:txBody>
      </p:sp>
      <p:sp>
        <p:nvSpPr>
          <p:cNvPr id="284" name="Premier ouvrage de comparaison de 2 systèmes physiques"/>
          <p:cNvSpPr txBox="1"/>
          <p:nvPr>
            <p:ph type="body" sz="quarter" idx="1"/>
          </p:nvPr>
        </p:nvSpPr>
        <p:spPr>
          <a:xfrm>
            <a:off x="1036665" y="8860048"/>
            <a:ext cx="10931470" cy="1219201"/>
          </a:xfrm>
          <a:prstGeom prst="rect">
            <a:avLst/>
          </a:prstGeom>
        </p:spPr>
        <p:txBody>
          <a:bodyPr/>
          <a:lstStyle/>
          <a:p>
            <a:pPr/>
            <a:r>
              <a:t>Premier ouvrage de comparaison de 2 systèmes physiques</a:t>
            </a:r>
          </a:p>
        </p:txBody>
      </p:sp>
      <p:pic>
        <p:nvPicPr>
          <p:cNvPr id="285" name="droppedImage.pdf" descr="droppedImage.pdf"/>
          <p:cNvPicPr>
            <a:picLocks noChangeAspect="1"/>
          </p:cNvPicPr>
          <p:nvPr/>
        </p:nvPicPr>
        <p:blipFill>
          <a:blip r:embed="rId2">
            <a:extLst/>
          </a:blip>
          <a:stretch>
            <a:fillRect/>
          </a:stretch>
        </p:blipFill>
        <p:spPr>
          <a:xfrm>
            <a:off x="1585525" y="1277182"/>
            <a:ext cx="9833750" cy="6252227"/>
          </a:xfrm>
          <a:prstGeom prst="rect">
            <a:avLst/>
          </a:prstGeom>
          <a:ln w="12700">
            <a:miter lim="400000"/>
          </a:ln>
        </p:spPr>
      </p:pic>
      <p:sp>
        <p:nvSpPr>
          <p:cNvPr id="286"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85"/>
                                        </p:tgtEl>
                                        <p:attrNameLst>
                                          <p:attrName>style.visibility</p:attrName>
                                        </p:attrNameLst>
                                      </p:cBhvr>
                                      <p:to>
                                        <p:strVal val="visible"/>
                                      </p:to>
                                    </p:set>
                                  </p:childTnLst>
                                </p:cTn>
                              </p:par>
                            </p:childTnLst>
                          </p:cTn>
                        </p:par>
                        <p:par>
                          <p:cTn id="7" fill="hold">
                            <p:stCondLst>
                              <p:cond delay="0"/>
                            </p:stCondLst>
                            <p:childTnLst>
                              <p:par>
                                <p:cTn id="8" presetClass="entr" nodeType="afterEffect" presetID="9" grpId="2" fill="hold">
                                  <p:stCondLst>
                                    <p:cond delay="0"/>
                                  </p:stCondLst>
                                  <p:iterate type="el" backwards="0">
                                    <p:tmAbs val="0"/>
                                  </p:iterate>
                                  <p:childTnLst>
                                    <p:set>
                                      <p:cBhvr>
                                        <p:cTn id="9" fill="hold"/>
                                        <p:tgtEl>
                                          <p:spTgt spid="283"/>
                                        </p:tgtEl>
                                        <p:attrNameLst>
                                          <p:attrName>style.visibility</p:attrName>
                                        </p:attrNameLst>
                                      </p:cBhvr>
                                      <p:to>
                                        <p:strVal val="visible"/>
                                      </p:to>
                                    </p:set>
                                    <p:animEffect filter="dissolve" transition="in">
                                      <p:cBhvr>
                                        <p:cTn id="10" dur="1000"/>
                                        <p:tgtEl>
                                          <p:spTgt spid="283"/>
                                        </p:tgtEl>
                                      </p:cBhvr>
                                    </p:animEffect>
                                  </p:childTnLst>
                                </p:cTn>
                              </p:par>
                            </p:childTnLst>
                          </p:cTn>
                        </p:par>
                        <p:par>
                          <p:cTn id="11" fill="hold">
                            <p:stCondLst>
                              <p:cond delay="1000"/>
                            </p:stCondLst>
                            <p:childTnLst>
                              <p:par>
                                <p:cTn id="12" presetClass="entr" nodeType="afterEffect" presetID="9" grpId="3" fill="hold">
                                  <p:stCondLst>
                                    <p:cond delay="0"/>
                                  </p:stCondLst>
                                  <p:iterate type="el" backwards="0">
                                    <p:tmAbs val="0"/>
                                  </p:iterate>
                                  <p:childTnLst>
                                    <p:set>
                                      <p:cBhvr>
                                        <p:cTn id="13" fill="hold"/>
                                        <p:tgtEl>
                                          <p:spTgt spid="284"/>
                                        </p:tgtEl>
                                        <p:attrNameLst>
                                          <p:attrName>style.visibility</p:attrName>
                                        </p:attrNameLst>
                                      </p:cBhvr>
                                      <p:to>
                                        <p:strVal val="visible"/>
                                      </p:to>
                                    </p:set>
                                    <p:animEffect filter="dissolve" transition="in">
                                      <p:cBhvr>
                                        <p:cTn id="14" dur="1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5" grpId="1"/>
      <p:bldP build="whole" bldLvl="1" animBg="1" rev="0" advAuto="0" spid="283" grpId="2"/>
      <p:bldP build="whole" bldLvl="1" animBg="1" rev="0" advAuto="0" spid="284" grpId="3"/>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L’oeil: premier instrument d’observation!"/>
          <p:cNvSpPr txBox="1"/>
          <p:nvPr>
            <p:ph type="title"/>
          </p:nvPr>
        </p:nvSpPr>
        <p:spPr>
          <a:xfrm>
            <a:off x="1270000" y="7597993"/>
            <a:ext cx="10464800" cy="1422401"/>
          </a:xfrm>
          <a:prstGeom prst="rect">
            <a:avLst/>
          </a:prstGeom>
        </p:spPr>
        <p:txBody>
          <a:bodyPr/>
          <a:lstStyle>
            <a:lvl1pPr defTabSz="332993">
              <a:defRPr sz="4560"/>
            </a:lvl1pPr>
          </a:lstStyle>
          <a:p>
            <a:pPr/>
            <a:r>
              <a:t>L’oeil: premier instrument d’observation!</a:t>
            </a:r>
          </a:p>
        </p:txBody>
      </p:sp>
      <p:sp>
        <p:nvSpPr>
          <p:cNvPr id="172" name="Cristallin et rétine (cônes le jour, bâtonnets la nuit)"/>
          <p:cNvSpPr txBox="1"/>
          <p:nvPr>
            <p:ph type="body" sz="quarter" idx="1"/>
          </p:nvPr>
        </p:nvSpPr>
        <p:spPr>
          <a:xfrm>
            <a:off x="1270000" y="8880592"/>
            <a:ext cx="10464800" cy="1219201"/>
          </a:xfrm>
          <a:prstGeom prst="rect">
            <a:avLst/>
          </a:prstGeom>
        </p:spPr>
        <p:txBody>
          <a:bodyPr/>
          <a:lstStyle/>
          <a:p>
            <a:pPr/>
            <a:r>
              <a:t>Cristallin et rétine (cônes le jour, bâtonnets la nuit)</a:t>
            </a:r>
          </a:p>
        </p:txBody>
      </p:sp>
      <p:pic>
        <p:nvPicPr>
          <p:cNvPr id="173" name="Img21064.JPG" descr="Img21064.JPG"/>
          <p:cNvPicPr>
            <a:picLocks noChangeAspect="1"/>
          </p:cNvPicPr>
          <p:nvPr/>
        </p:nvPicPr>
        <p:blipFill>
          <a:blip r:embed="rId2">
            <a:extLst/>
          </a:blip>
          <a:stretch>
            <a:fillRect/>
          </a:stretch>
        </p:blipFill>
        <p:spPr>
          <a:xfrm>
            <a:off x="5752882" y="2311805"/>
            <a:ext cx="7711749" cy="5129990"/>
          </a:xfrm>
          <a:prstGeom prst="rect">
            <a:avLst/>
          </a:prstGeom>
          <a:ln w="12700">
            <a:miter lim="400000"/>
          </a:ln>
        </p:spPr>
      </p:pic>
      <p:sp>
        <p:nvSpPr>
          <p:cNvPr id="174"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pic>
        <p:nvPicPr>
          <p:cNvPr id="175" name="droppedImage.pdf" descr="droppedImage.pdf"/>
          <p:cNvPicPr>
            <a:picLocks noChangeAspect="0"/>
          </p:cNvPicPr>
          <p:nvPr/>
        </p:nvPicPr>
        <p:blipFill>
          <a:blip r:embed="rId3">
            <a:extLst/>
          </a:blip>
          <a:srcRect l="1118" t="0" r="1150" b="0"/>
          <a:stretch>
            <a:fillRect/>
          </a:stretch>
        </p:blipFill>
        <p:spPr>
          <a:xfrm>
            <a:off x="708377" y="2339348"/>
            <a:ext cx="5355890" cy="5075256"/>
          </a:xfrm>
          <a:prstGeom prst="rect">
            <a:avLst/>
          </a:prstGeom>
          <a:ln w="25400">
            <a:solidFill>
              <a:srgbClr val="FFFFFF"/>
            </a:solidFill>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75"/>
                                        </p:tgtEl>
                                        <p:attrNameLst>
                                          <p:attrName>style.visibility</p:attrName>
                                        </p:attrNameLst>
                                      </p:cBhvr>
                                      <p:to>
                                        <p:strVal val="visible"/>
                                      </p:to>
                                    </p:set>
                                    <p:animEffect filter="dissolve" transition="in">
                                      <p:cBhvr>
                                        <p:cTn id="7" dur="1000"/>
                                        <p:tgtEl>
                                          <p:spTgt spid="175"/>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71"/>
                                        </p:tgtEl>
                                        <p:attrNameLst>
                                          <p:attrName>style.visibility</p:attrName>
                                        </p:attrNameLst>
                                      </p:cBhvr>
                                      <p:to>
                                        <p:strVal val="visible"/>
                                      </p:to>
                                    </p:set>
                                    <p:animEffect filter="dissolve" transition="in">
                                      <p:cBhvr>
                                        <p:cTn id="11" dur="1000"/>
                                        <p:tgtEl>
                                          <p:spTgt spid="171"/>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172"/>
                                        </p:tgtEl>
                                        <p:attrNameLst>
                                          <p:attrName>style.visibility</p:attrName>
                                        </p:attrNameLst>
                                      </p:cBhvr>
                                      <p:to>
                                        <p:strVal val="visible"/>
                                      </p:to>
                                    </p:set>
                                    <p:animEffect filter="dissolve" transition="in">
                                      <p:cBhvr>
                                        <p:cTn id="15" dur="1000"/>
                                        <p:tgtEl>
                                          <p:spTgt spid="172"/>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32" presetID="4" grpId="4" fill="hold">
                                  <p:stCondLst>
                                    <p:cond delay="0"/>
                                  </p:stCondLst>
                                  <p:iterate type="el" backwards="0">
                                    <p:tmAbs val="0"/>
                                  </p:iterate>
                                  <p:childTnLst>
                                    <p:set>
                                      <p:cBhvr>
                                        <p:cTn id="19" fill="hold"/>
                                        <p:tgtEl>
                                          <p:spTgt spid="173"/>
                                        </p:tgtEl>
                                        <p:attrNameLst>
                                          <p:attrName>style.visibility</p:attrName>
                                        </p:attrNameLst>
                                      </p:cBhvr>
                                      <p:to>
                                        <p:strVal val="visible"/>
                                      </p:to>
                                    </p:set>
                                    <p:animEffect filter="box(out)" transition="in">
                                      <p:cBhvr>
                                        <p:cTn id="20" dur="5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 grpId="2"/>
      <p:bldP build="whole" bldLvl="1" animBg="1" rev="0" advAuto="0" spid="173" grpId="4"/>
      <p:bldP build="whole" bldLvl="1" animBg="1" rev="0" advAuto="0" spid="175" grpId="1"/>
      <p:bldP build="whole" bldLvl="1" animBg="1" rev="0" advAuto="0" spid="172" grpId="3"/>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Premier observatoire moderne"/>
          <p:cNvSpPr txBox="1"/>
          <p:nvPr>
            <p:ph type="title"/>
          </p:nvPr>
        </p:nvSpPr>
        <p:spPr>
          <a:xfrm>
            <a:off x="1270000" y="7597993"/>
            <a:ext cx="10464800" cy="1422401"/>
          </a:xfrm>
          <a:prstGeom prst="rect">
            <a:avLst/>
          </a:prstGeom>
        </p:spPr>
        <p:txBody>
          <a:bodyPr/>
          <a:lstStyle>
            <a:lvl1pPr defTabSz="438150">
              <a:defRPr sz="6000"/>
            </a:lvl1pPr>
          </a:lstStyle>
          <a:p>
            <a:pPr/>
            <a:r>
              <a:t>Premier observatoire moderne</a:t>
            </a:r>
          </a:p>
        </p:txBody>
      </p:sp>
      <p:sp>
        <p:nvSpPr>
          <p:cNvPr id="289" name="Académie royale des sciences (1666, Louis XIV, le roi Soleil!)"/>
          <p:cNvSpPr txBox="1"/>
          <p:nvPr>
            <p:ph type="body" sz="quarter" idx="1"/>
          </p:nvPr>
        </p:nvSpPr>
        <p:spPr>
          <a:xfrm>
            <a:off x="45147" y="8880592"/>
            <a:ext cx="12914506" cy="1219201"/>
          </a:xfrm>
          <a:prstGeom prst="rect">
            <a:avLst/>
          </a:prstGeom>
        </p:spPr>
        <p:txBody>
          <a:bodyPr/>
          <a:lstStyle/>
          <a:p>
            <a:pPr/>
            <a:r>
              <a:t>Académie royale des sciences (1666, Louis XIV, le roi </a:t>
            </a:r>
            <a:r>
              <a:rPr i="1">
                <a:latin typeface="Helvetica"/>
                <a:ea typeface="Helvetica"/>
                <a:cs typeface="Helvetica"/>
                <a:sym typeface="Helvetica"/>
              </a:rPr>
              <a:t>Soleil!</a:t>
            </a:r>
            <a:r>
              <a:t>)</a:t>
            </a:r>
          </a:p>
        </p:txBody>
      </p:sp>
      <p:pic>
        <p:nvPicPr>
          <p:cNvPr id="290" name="droppedImage.pdf" descr="droppedImage.pdf"/>
          <p:cNvPicPr>
            <a:picLocks noChangeAspect="1"/>
          </p:cNvPicPr>
          <p:nvPr/>
        </p:nvPicPr>
        <p:blipFill>
          <a:blip r:embed="rId2">
            <a:extLst/>
          </a:blip>
          <a:stretch>
            <a:fillRect/>
          </a:stretch>
        </p:blipFill>
        <p:spPr>
          <a:xfrm>
            <a:off x="1299841" y="1816100"/>
            <a:ext cx="10405118" cy="6121400"/>
          </a:xfrm>
          <a:prstGeom prst="rect">
            <a:avLst/>
          </a:prstGeom>
          <a:ln w="12700">
            <a:miter lim="400000"/>
          </a:ln>
        </p:spPr>
      </p:pic>
      <p:sp>
        <p:nvSpPr>
          <p:cNvPr id="291"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90"/>
                                        </p:tgtEl>
                                        <p:attrNameLst>
                                          <p:attrName>style.visibility</p:attrName>
                                        </p:attrNameLst>
                                      </p:cBhvr>
                                      <p:to>
                                        <p:strVal val="visible"/>
                                      </p:to>
                                    </p:set>
                                    <p:animEffect filter="dissolve" transition="in">
                                      <p:cBhvr>
                                        <p:cTn id="7" dur="1000"/>
                                        <p:tgtEl>
                                          <p:spTgt spid="290"/>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88"/>
                                        </p:tgtEl>
                                        <p:attrNameLst>
                                          <p:attrName>style.visibility</p:attrName>
                                        </p:attrNameLst>
                                      </p:cBhvr>
                                      <p:to>
                                        <p:strVal val="visible"/>
                                      </p:to>
                                    </p:set>
                                    <p:animEffect filter="dissolve" transition="in">
                                      <p:cBhvr>
                                        <p:cTn id="11" dur="1000"/>
                                        <p:tgtEl>
                                          <p:spTgt spid="288"/>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89"/>
                                        </p:tgtEl>
                                        <p:attrNameLst>
                                          <p:attrName>style.visibility</p:attrName>
                                        </p:attrNameLst>
                                      </p:cBhvr>
                                      <p:to>
                                        <p:strVal val="visible"/>
                                      </p:to>
                                    </p:set>
                                    <p:animEffect filter="dissolve" transition="in">
                                      <p:cBhvr>
                                        <p:cTn id="15" dur="1000"/>
                                        <p:tgtEl>
                                          <p:spTgt spid="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0" grpId="1"/>
      <p:bldP build="whole" bldLvl="1" animBg="1" rev="0" advAuto="0" spid="288" grpId="2"/>
      <p:bldP build="whole" bldLvl="1" animBg="1" rev="0" advAuto="0" spid="289" grpId="3"/>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La vitesse de la lumière n’est pas infinie!"/>
          <p:cNvSpPr txBox="1"/>
          <p:nvPr>
            <p:ph type="title"/>
          </p:nvPr>
        </p:nvSpPr>
        <p:spPr>
          <a:xfrm>
            <a:off x="1270000" y="7597993"/>
            <a:ext cx="10464800" cy="1422401"/>
          </a:xfrm>
          <a:prstGeom prst="rect">
            <a:avLst/>
          </a:prstGeom>
        </p:spPr>
        <p:txBody>
          <a:bodyPr/>
          <a:lstStyle>
            <a:lvl1pPr defTabSz="327152">
              <a:defRPr sz="4480"/>
            </a:lvl1pPr>
          </a:lstStyle>
          <a:p>
            <a:pPr/>
            <a:r>
              <a:t>La vitesse de la lumière n’est pas infinie!</a:t>
            </a:r>
          </a:p>
        </p:txBody>
      </p:sp>
      <p:sp>
        <p:nvSpPr>
          <p:cNvPr id="294" name="Eclipses des satellites de Jupiter (Ole Römer, 1676)"/>
          <p:cNvSpPr txBox="1"/>
          <p:nvPr>
            <p:ph type="body" sz="quarter" idx="1"/>
          </p:nvPr>
        </p:nvSpPr>
        <p:spPr>
          <a:xfrm>
            <a:off x="1270000" y="8880592"/>
            <a:ext cx="10464800" cy="1219201"/>
          </a:xfrm>
          <a:prstGeom prst="rect">
            <a:avLst/>
          </a:prstGeom>
        </p:spPr>
        <p:txBody>
          <a:bodyPr/>
          <a:lstStyle/>
          <a:p>
            <a:pPr/>
            <a:r>
              <a:t>Eclipses des satellites de Jupiter (Ole Römer, 1676)</a:t>
            </a:r>
          </a:p>
        </p:txBody>
      </p:sp>
      <p:pic>
        <p:nvPicPr>
          <p:cNvPr id="295" name="Ole_Rømer.jpg" descr="Ole_Rømer.jpg"/>
          <p:cNvPicPr>
            <a:picLocks noChangeAspect="1"/>
          </p:cNvPicPr>
          <p:nvPr/>
        </p:nvPicPr>
        <p:blipFill>
          <a:blip r:embed="rId2">
            <a:extLst/>
          </a:blip>
          <a:stretch>
            <a:fillRect/>
          </a:stretch>
        </p:blipFill>
        <p:spPr>
          <a:xfrm>
            <a:off x="10021279" y="38100"/>
            <a:ext cx="2945422" cy="3372294"/>
          </a:xfrm>
          <a:prstGeom prst="rect">
            <a:avLst/>
          </a:prstGeom>
          <a:ln w="12700">
            <a:miter lim="400000"/>
          </a:ln>
        </p:spPr>
      </p:pic>
      <p:grpSp>
        <p:nvGrpSpPr>
          <p:cNvPr id="298" name="Groupe"/>
          <p:cNvGrpSpPr/>
          <p:nvPr/>
        </p:nvGrpSpPr>
        <p:grpSpPr>
          <a:xfrm>
            <a:off x="1737596" y="40154"/>
            <a:ext cx="8140746" cy="8192488"/>
            <a:chOff x="0" y="0"/>
            <a:chExt cx="8140744" cy="8192486"/>
          </a:xfrm>
        </p:grpSpPr>
        <p:sp>
          <p:nvSpPr>
            <p:cNvPr id="296" name="Carré"/>
            <p:cNvSpPr/>
            <p:nvPr/>
          </p:nvSpPr>
          <p:spPr>
            <a:xfrm>
              <a:off x="0" y="51742"/>
              <a:ext cx="8140745" cy="8140745"/>
            </a:xfrm>
            <a:prstGeom prst="rect">
              <a:avLst/>
            </a:prstGeom>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50800" tIns="50800" rIns="50800" bIns="50800" numCol="1" anchor="ctr">
              <a:noAutofit/>
            </a:bodyPr>
            <a:lstStyle/>
            <a:p>
              <a:pPr defTabSz="800100">
                <a:defRPr sz="2400">
                  <a:effectLst>
                    <a:outerShdw sx="100000" sy="100000" kx="0" ky="0" algn="b" rotWithShape="0" blurRad="25400" dist="23998" dir="2700000">
                      <a:srgbClr val="000000">
                        <a:alpha val="31034"/>
                      </a:srgbClr>
                    </a:outerShdw>
                  </a:effectLst>
                  <a:latin typeface="Gill Sans"/>
                  <a:ea typeface="Gill Sans"/>
                  <a:cs typeface="Gill Sans"/>
                  <a:sym typeface="Gill Sans"/>
                </a:defRPr>
              </a:pPr>
            </a:p>
          </p:txBody>
        </p:sp>
        <p:pic>
          <p:nvPicPr>
            <p:cNvPr id="297" name="planetes_sup.gif" descr="planetes_sup.gif"/>
            <p:cNvPicPr>
              <a:picLocks noChangeAspect="1"/>
            </p:cNvPicPr>
            <p:nvPr/>
          </p:nvPicPr>
          <p:blipFill>
            <a:blip r:embed="rId3">
              <a:extLst/>
            </a:blip>
            <a:stretch>
              <a:fillRect/>
            </a:stretch>
          </p:blipFill>
          <p:spPr>
            <a:xfrm>
              <a:off x="602166" y="0"/>
              <a:ext cx="6969416" cy="7951024"/>
            </a:xfrm>
            <a:prstGeom prst="rect">
              <a:avLst/>
            </a:prstGeom>
            <a:ln w="12700" cap="flat">
              <a:noFill/>
              <a:miter lim="400000"/>
            </a:ln>
            <a:effectLst/>
          </p:spPr>
        </p:pic>
      </p:grpSp>
      <p:pic>
        <p:nvPicPr>
          <p:cNvPr id="299" name="romer2.png" descr="romer2.png"/>
          <p:cNvPicPr>
            <a:picLocks noChangeAspect="1"/>
          </p:cNvPicPr>
          <p:nvPr/>
        </p:nvPicPr>
        <p:blipFill>
          <a:blip r:embed="rId4">
            <a:extLst/>
          </a:blip>
          <a:stretch>
            <a:fillRect/>
          </a:stretch>
        </p:blipFill>
        <p:spPr>
          <a:xfrm>
            <a:off x="10036568" y="3543405"/>
            <a:ext cx="2898558" cy="3921577"/>
          </a:xfrm>
          <a:prstGeom prst="rect">
            <a:avLst/>
          </a:prstGeom>
          <a:ln w="12700">
            <a:miter lim="400000"/>
          </a:ln>
        </p:spPr>
      </p:pic>
      <p:sp>
        <p:nvSpPr>
          <p:cNvPr id="300"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95"/>
                                        </p:tgtEl>
                                        <p:attrNameLst>
                                          <p:attrName>style.visibility</p:attrName>
                                        </p:attrNameLst>
                                      </p:cBhvr>
                                      <p:to>
                                        <p:strVal val="visible"/>
                                      </p:to>
                                    </p:set>
                                    <p:animEffect filter="dissolve" transition="in">
                                      <p:cBhvr>
                                        <p:cTn id="7" dur="1000"/>
                                        <p:tgtEl>
                                          <p:spTgt spid="295"/>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99"/>
                                        </p:tgtEl>
                                        <p:attrNameLst>
                                          <p:attrName>style.visibility</p:attrName>
                                        </p:attrNameLst>
                                      </p:cBhvr>
                                      <p:to>
                                        <p:strVal val="visible"/>
                                      </p:to>
                                    </p:set>
                                    <p:animEffect filter="dissolve" transition="in">
                                      <p:cBhvr>
                                        <p:cTn id="11" dur="1000"/>
                                        <p:tgtEl>
                                          <p:spTgt spid="299"/>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98"/>
                                        </p:tgtEl>
                                        <p:attrNameLst>
                                          <p:attrName>style.visibility</p:attrName>
                                        </p:attrNameLst>
                                      </p:cBhvr>
                                      <p:to>
                                        <p:strVal val="visible"/>
                                      </p:to>
                                    </p:set>
                                    <p:animEffect filter="dissolve" transition="in">
                                      <p:cBhvr>
                                        <p:cTn id="15" dur="1000"/>
                                        <p:tgtEl>
                                          <p:spTgt spid="298"/>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293"/>
                                        </p:tgtEl>
                                        <p:attrNameLst>
                                          <p:attrName>style.visibility</p:attrName>
                                        </p:attrNameLst>
                                      </p:cBhvr>
                                      <p:to>
                                        <p:strVal val="visible"/>
                                      </p:to>
                                    </p:set>
                                    <p:animEffect filter="dissolve" transition="in">
                                      <p:cBhvr>
                                        <p:cTn id="19" dur="1000"/>
                                        <p:tgtEl>
                                          <p:spTgt spid="293"/>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294"/>
                                        </p:tgtEl>
                                        <p:attrNameLst>
                                          <p:attrName>style.visibility</p:attrName>
                                        </p:attrNameLst>
                                      </p:cBhvr>
                                      <p:to>
                                        <p:strVal val="visible"/>
                                      </p:to>
                                    </p:set>
                                    <p:animEffect filter="dissolve" transition="in">
                                      <p:cBhvr>
                                        <p:cTn id="23"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5" grpId="1"/>
      <p:bldP build="whole" bldLvl="1" animBg="1" rev="0" advAuto="0" spid="298" grpId="3"/>
      <p:bldP build="whole" bldLvl="1" animBg="1" rev="0" advAuto="0" spid="294" grpId="5"/>
      <p:bldP build="whole" bldLvl="1" animBg="1" rev="0" advAuto="0" spid="293" grpId="4"/>
      <p:bldP build="whole" bldLvl="1" animBg="1" rev="0" advAuto="0" spid="299"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Philosophiae naturalis principia mathematica (Newton, 1687)"/>
          <p:cNvSpPr txBox="1"/>
          <p:nvPr>
            <p:ph type="title"/>
          </p:nvPr>
        </p:nvSpPr>
        <p:spPr>
          <a:xfrm>
            <a:off x="47990" y="7597993"/>
            <a:ext cx="12908820" cy="1422401"/>
          </a:xfrm>
          <a:prstGeom prst="rect">
            <a:avLst/>
          </a:prstGeom>
        </p:spPr>
        <p:txBody>
          <a:bodyPr/>
          <a:lstStyle>
            <a:lvl1pPr defTabSz="315468">
              <a:defRPr sz="4320"/>
            </a:lvl1pPr>
          </a:lstStyle>
          <a:p>
            <a:pPr/>
            <a:r>
              <a:t>Philosophiae naturalis principia mathematica (Newton, 1687)</a:t>
            </a:r>
          </a:p>
        </p:txBody>
      </p:sp>
      <p:sp>
        <p:nvSpPr>
          <p:cNvPr id="303" name="1ère publication à 20 ans, Invention du télescope"/>
          <p:cNvSpPr txBox="1"/>
          <p:nvPr>
            <p:ph type="body" sz="quarter" idx="1"/>
          </p:nvPr>
        </p:nvSpPr>
        <p:spPr>
          <a:xfrm>
            <a:off x="1270000" y="8880592"/>
            <a:ext cx="10464800" cy="1219201"/>
          </a:xfrm>
          <a:prstGeom prst="rect">
            <a:avLst/>
          </a:prstGeom>
        </p:spPr>
        <p:txBody>
          <a:bodyPr/>
          <a:lstStyle/>
          <a:p>
            <a:pPr/>
            <a:r>
              <a:t>1ère publication à 20 ans, Invention du télescope</a:t>
            </a:r>
          </a:p>
        </p:txBody>
      </p:sp>
      <p:pic>
        <p:nvPicPr>
          <p:cNvPr id="304" name="droppedImage.pdf" descr="droppedImage.pdf"/>
          <p:cNvPicPr>
            <a:picLocks noChangeAspect="0"/>
          </p:cNvPicPr>
          <p:nvPr/>
        </p:nvPicPr>
        <p:blipFill>
          <a:blip r:embed="rId2">
            <a:extLst/>
          </a:blip>
          <a:srcRect l="0" t="1579" r="0" b="1395"/>
          <a:stretch>
            <a:fillRect/>
          </a:stretch>
        </p:blipFill>
        <p:spPr>
          <a:xfrm>
            <a:off x="216663" y="1940852"/>
            <a:ext cx="4102101" cy="5461001"/>
          </a:xfrm>
          <a:prstGeom prst="rect">
            <a:avLst/>
          </a:prstGeom>
          <a:ln w="25400">
            <a:solidFill>
              <a:srgbClr val="FFFFFF"/>
            </a:solidFill>
            <a:miter lim="400000"/>
          </a:ln>
        </p:spPr>
      </p:pic>
      <p:pic>
        <p:nvPicPr>
          <p:cNvPr id="305" name="NewtonsTelescopeReplica.jpg" descr="NewtonsTelescopeReplica.jpg"/>
          <p:cNvPicPr>
            <a:picLocks noChangeAspect="1"/>
          </p:cNvPicPr>
          <p:nvPr/>
        </p:nvPicPr>
        <p:blipFill>
          <a:blip r:embed="rId3">
            <a:extLst/>
          </a:blip>
          <a:stretch>
            <a:fillRect/>
          </a:stretch>
        </p:blipFill>
        <p:spPr>
          <a:xfrm>
            <a:off x="4508500" y="3141873"/>
            <a:ext cx="3987800" cy="3469854"/>
          </a:xfrm>
          <a:prstGeom prst="rect">
            <a:avLst/>
          </a:prstGeom>
          <a:ln w="12700">
            <a:miter lim="400000"/>
          </a:ln>
        </p:spPr>
      </p:pic>
      <p:pic>
        <p:nvPicPr>
          <p:cNvPr id="306" name="Prinicipia-title.png" descr="Prinicipia-title.png"/>
          <p:cNvPicPr>
            <a:picLocks noChangeAspect="1"/>
          </p:cNvPicPr>
          <p:nvPr/>
        </p:nvPicPr>
        <p:blipFill>
          <a:blip r:embed="rId4">
            <a:extLst/>
          </a:blip>
          <a:stretch>
            <a:fillRect/>
          </a:stretch>
        </p:blipFill>
        <p:spPr>
          <a:xfrm>
            <a:off x="8673336" y="1659163"/>
            <a:ext cx="4292601" cy="6024380"/>
          </a:xfrm>
          <a:prstGeom prst="rect">
            <a:avLst/>
          </a:prstGeom>
          <a:ln w="12700">
            <a:miter lim="400000"/>
          </a:ln>
        </p:spPr>
      </p:pic>
      <p:sp>
        <p:nvSpPr>
          <p:cNvPr id="307"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04"/>
                                        </p:tgtEl>
                                        <p:attrNameLst>
                                          <p:attrName>style.visibility</p:attrName>
                                        </p:attrNameLst>
                                      </p:cBhvr>
                                      <p:to>
                                        <p:strVal val="visible"/>
                                      </p:to>
                                    </p:set>
                                    <p:animEffect filter="dissolve" transition="in">
                                      <p:cBhvr>
                                        <p:cTn id="7" dur="1000"/>
                                        <p:tgtEl>
                                          <p:spTgt spid="30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06"/>
                                        </p:tgtEl>
                                        <p:attrNameLst>
                                          <p:attrName>style.visibility</p:attrName>
                                        </p:attrNameLst>
                                      </p:cBhvr>
                                      <p:to>
                                        <p:strVal val="visible"/>
                                      </p:to>
                                    </p:set>
                                    <p:animEffect filter="dissolve" transition="in">
                                      <p:cBhvr>
                                        <p:cTn id="11" dur="1000"/>
                                        <p:tgtEl>
                                          <p:spTgt spid="306"/>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305"/>
                                        </p:tgtEl>
                                        <p:attrNameLst>
                                          <p:attrName>style.visibility</p:attrName>
                                        </p:attrNameLst>
                                      </p:cBhvr>
                                      <p:to>
                                        <p:strVal val="visible"/>
                                      </p:to>
                                    </p:set>
                                    <p:animEffect filter="dissolve" transition="in">
                                      <p:cBhvr>
                                        <p:cTn id="15" dur="1000"/>
                                        <p:tgtEl>
                                          <p:spTgt spid="305"/>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302"/>
                                        </p:tgtEl>
                                        <p:attrNameLst>
                                          <p:attrName>style.visibility</p:attrName>
                                        </p:attrNameLst>
                                      </p:cBhvr>
                                      <p:to>
                                        <p:strVal val="visible"/>
                                      </p:to>
                                    </p:set>
                                    <p:animEffect filter="dissolve" transition="in">
                                      <p:cBhvr>
                                        <p:cTn id="19" dur="1000"/>
                                        <p:tgtEl>
                                          <p:spTgt spid="302"/>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303"/>
                                        </p:tgtEl>
                                        <p:attrNameLst>
                                          <p:attrName>style.visibility</p:attrName>
                                        </p:attrNameLst>
                                      </p:cBhvr>
                                      <p:to>
                                        <p:strVal val="visible"/>
                                      </p:to>
                                    </p:set>
                                    <p:animEffect filter="dissolve" transition="in">
                                      <p:cBhvr>
                                        <p:cTn id="23" dur="10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5" grpId="3"/>
      <p:bldP build="whole" bldLvl="1" animBg="1" rev="0" advAuto="0" spid="302" grpId="4"/>
      <p:bldP build="whole" bldLvl="1" animBg="1" rev="0" advAuto="0" spid="304" grpId="1"/>
      <p:bldP build="whole" bldLvl="1" animBg="1" rev="0" advAuto="0" spid="303" grpId="5"/>
      <p:bldP build="whole" bldLvl="1" animBg="1" rev="0" advAuto="0" spid="306"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Les premiers télescopes"/>
          <p:cNvSpPr txBox="1"/>
          <p:nvPr>
            <p:ph type="title"/>
          </p:nvPr>
        </p:nvSpPr>
        <p:spPr>
          <a:xfrm>
            <a:off x="1270000" y="7597993"/>
            <a:ext cx="10464800" cy="1422401"/>
          </a:xfrm>
          <a:prstGeom prst="rect">
            <a:avLst/>
          </a:prstGeom>
        </p:spPr>
        <p:txBody>
          <a:bodyPr/>
          <a:lstStyle>
            <a:lvl1pPr defTabSz="537463">
              <a:defRPr sz="7360"/>
            </a:lvl1pPr>
          </a:lstStyle>
          <a:p>
            <a:pPr/>
            <a:r>
              <a:t>Les premiers télescopes</a:t>
            </a:r>
          </a:p>
        </p:txBody>
      </p:sp>
      <p:sp>
        <p:nvSpPr>
          <p:cNvPr id="310" name="Télescope de Sir William Herschel (1789, ø1.26m, F12m)"/>
          <p:cNvSpPr txBox="1"/>
          <p:nvPr>
            <p:ph type="body" sz="quarter" idx="1"/>
          </p:nvPr>
        </p:nvSpPr>
        <p:spPr>
          <a:xfrm>
            <a:off x="1270000" y="8880592"/>
            <a:ext cx="10464800" cy="1219201"/>
          </a:xfrm>
          <a:prstGeom prst="rect">
            <a:avLst/>
          </a:prstGeom>
        </p:spPr>
        <p:txBody>
          <a:bodyPr/>
          <a:lstStyle/>
          <a:p>
            <a:pPr/>
            <a:r>
              <a:t>Télescope de Sir William Herschel (1789, ø1.26m, F12m)</a:t>
            </a:r>
          </a:p>
        </p:txBody>
      </p:sp>
      <p:pic>
        <p:nvPicPr>
          <p:cNvPr id="311" name="uranus-aurora.png" descr="uranus-aurora.png"/>
          <p:cNvPicPr>
            <a:picLocks noChangeAspect="1"/>
          </p:cNvPicPr>
          <p:nvPr/>
        </p:nvPicPr>
        <p:blipFill>
          <a:blip r:embed="rId2">
            <a:extLst/>
          </a:blip>
          <a:stretch>
            <a:fillRect/>
          </a:stretch>
        </p:blipFill>
        <p:spPr>
          <a:xfrm>
            <a:off x="9102729" y="-1502794"/>
            <a:ext cx="8153401" cy="6883401"/>
          </a:xfrm>
          <a:prstGeom prst="rect">
            <a:avLst/>
          </a:prstGeom>
          <a:ln w="12700">
            <a:miter lim="400000"/>
          </a:ln>
        </p:spPr>
      </p:pic>
      <p:pic>
        <p:nvPicPr>
          <p:cNvPr id="312" name="droppedImage.pdf" descr="droppedImage.pdf"/>
          <p:cNvPicPr>
            <a:picLocks noChangeAspect="0"/>
          </p:cNvPicPr>
          <p:nvPr/>
        </p:nvPicPr>
        <p:blipFill>
          <a:blip r:embed="rId3">
            <a:extLst/>
          </a:blip>
          <a:stretch>
            <a:fillRect/>
          </a:stretch>
        </p:blipFill>
        <p:spPr>
          <a:xfrm>
            <a:off x="3581143" y="1244617"/>
            <a:ext cx="5842558" cy="6463726"/>
          </a:xfrm>
          <a:prstGeom prst="rect">
            <a:avLst/>
          </a:prstGeom>
          <a:ln w="25400">
            <a:solidFill>
              <a:srgbClr val="FFFFFF"/>
            </a:solidFill>
            <a:miter lim="400000"/>
          </a:ln>
        </p:spPr>
      </p:pic>
      <p:sp>
        <p:nvSpPr>
          <p:cNvPr id="313" name="Uranus, 1781"/>
          <p:cNvSpPr txBox="1"/>
          <p:nvPr/>
        </p:nvSpPr>
        <p:spPr>
          <a:xfrm>
            <a:off x="9804187" y="3814835"/>
            <a:ext cx="301134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Uranus, 1781</a:t>
            </a:r>
          </a:p>
        </p:txBody>
      </p:sp>
      <p:sp>
        <p:nvSpPr>
          <p:cNvPr id="314"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12"/>
                                        </p:tgtEl>
                                        <p:attrNameLst>
                                          <p:attrName>style.visibility</p:attrName>
                                        </p:attrNameLst>
                                      </p:cBhvr>
                                      <p:to>
                                        <p:strVal val="visible"/>
                                      </p:to>
                                    </p:set>
                                    <p:animEffect filter="dissolve" transition="in">
                                      <p:cBhvr>
                                        <p:cTn id="7" dur="1000"/>
                                        <p:tgtEl>
                                          <p:spTgt spid="312"/>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09"/>
                                        </p:tgtEl>
                                        <p:attrNameLst>
                                          <p:attrName>style.visibility</p:attrName>
                                        </p:attrNameLst>
                                      </p:cBhvr>
                                      <p:to>
                                        <p:strVal val="visible"/>
                                      </p:to>
                                    </p:set>
                                    <p:animEffect filter="dissolve" transition="in">
                                      <p:cBhvr>
                                        <p:cTn id="11" dur="1000"/>
                                        <p:tgtEl>
                                          <p:spTgt spid="309"/>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310"/>
                                        </p:tgtEl>
                                        <p:attrNameLst>
                                          <p:attrName>style.visibility</p:attrName>
                                        </p:attrNameLst>
                                      </p:cBhvr>
                                      <p:to>
                                        <p:strVal val="visible"/>
                                      </p:to>
                                    </p:set>
                                    <p:animEffect filter="dissolve" transition="in">
                                      <p:cBhvr>
                                        <p:cTn id="15" dur="1000"/>
                                        <p:tgtEl>
                                          <p:spTgt spid="310"/>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311"/>
                                        </p:tgtEl>
                                        <p:attrNameLst>
                                          <p:attrName>style.visibility</p:attrName>
                                        </p:attrNameLst>
                                      </p:cBhvr>
                                      <p:to>
                                        <p:strVal val="visible"/>
                                      </p:to>
                                    </p:set>
                                    <p:animEffect filter="dissolve" transition="in">
                                      <p:cBhvr>
                                        <p:cTn id="20" dur="1000"/>
                                        <p:tgtEl>
                                          <p:spTgt spid="311"/>
                                        </p:tgtEl>
                                      </p:cBhvr>
                                    </p:animEffect>
                                  </p:childTnLst>
                                </p:cTn>
                              </p:par>
                            </p:childTnLst>
                          </p:cTn>
                        </p:par>
                        <p:par>
                          <p:cTn id="21" fill="hold">
                            <p:stCondLst>
                              <p:cond delay="1000"/>
                            </p:stCondLst>
                            <p:childTnLst>
                              <p:par>
                                <p:cTn id="22" presetClass="entr" nodeType="afterEffect" presetID="9" grpId="5" fill="hold">
                                  <p:stCondLst>
                                    <p:cond delay="0"/>
                                  </p:stCondLst>
                                  <p:iterate type="el" backwards="0">
                                    <p:tmAbs val="0"/>
                                  </p:iterate>
                                  <p:childTnLst>
                                    <p:set>
                                      <p:cBhvr>
                                        <p:cTn id="23" fill="hold"/>
                                        <p:tgtEl>
                                          <p:spTgt spid="313"/>
                                        </p:tgtEl>
                                        <p:attrNameLst>
                                          <p:attrName>style.visibility</p:attrName>
                                        </p:attrNameLst>
                                      </p:cBhvr>
                                      <p:to>
                                        <p:strVal val="visible"/>
                                      </p:to>
                                    </p:set>
                                    <p:animEffect filter="dissolve" transition="in">
                                      <p:cBhvr>
                                        <p:cTn id="24" dur="10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9" grpId="2"/>
      <p:bldP build="whole" bldLvl="1" animBg="1" rev="0" advAuto="0" spid="310" grpId="3"/>
      <p:bldP build="whole" bldLvl="1" animBg="1" rev="0" advAuto="0" spid="312" grpId="1"/>
      <p:bldP build="whole" bldLvl="1" animBg="1" rev="0" advAuto="0" spid="311" grpId="4"/>
      <p:bldP build="whole" bldLvl="1" animBg="1" rev="0" advAuto="0" spid="313" grpId="5"/>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Découverte de Neptune (1846)"/>
          <p:cNvSpPr txBox="1"/>
          <p:nvPr>
            <p:ph type="title"/>
          </p:nvPr>
        </p:nvSpPr>
        <p:spPr>
          <a:xfrm>
            <a:off x="1270000" y="7597993"/>
            <a:ext cx="10464800" cy="1422401"/>
          </a:xfrm>
          <a:prstGeom prst="rect">
            <a:avLst/>
          </a:prstGeom>
        </p:spPr>
        <p:txBody>
          <a:bodyPr/>
          <a:lstStyle>
            <a:lvl1pPr defTabSz="426466">
              <a:defRPr sz="5840"/>
            </a:lvl1pPr>
          </a:lstStyle>
          <a:p>
            <a:pPr/>
            <a:r>
              <a:t>Découverte de Neptune (1846)</a:t>
            </a:r>
          </a:p>
        </p:txBody>
      </p:sp>
      <p:sp>
        <p:nvSpPr>
          <p:cNvPr id="317" name="Position prédite par Urbain Le Verrier, observée par Galle à Berlin"/>
          <p:cNvSpPr txBox="1"/>
          <p:nvPr>
            <p:ph type="body" sz="quarter" idx="1"/>
          </p:nvPr>
        </p:nvSpPr>
        <p:spPr>
          <a:xfrm>
            <a:off x="338425" y="8880592"/>
            <a:ext cx="12327950" cy="1219201"/>
          </a:xfrm>
          <a:prstGeom prst="rect">
            <a:avLst/>
          </a:prstGeom>
        </p:spPr>
        <p:txBody>
          <a:bodyPr/>
          <a:lstStyle/>
          <a:p>
            <a:pPr/>
            <a:r>
              <a:t>Position prédite par Urbain Le Verrier, observée par Galle à Berlin </a:t>
            </a:r>
          </a:p>
        </p:txBody>
      </p:sp>
      <p:pic>
        <p:nvPicPr>
          <p:cNvPr id="318" name="362px-Gravitational_perturbation.svg.png" descr="362px-Gravitational_perturbation.svg.png"/>
          <p:cNvPicPr>
            <a:picLocks noChangeAspect="1"/>
          </p:cNvPicPr>
          <p:nvPr/>
        </p:nvPicPr>
        <p:blipFill>
          <a:blip r:embed="rId2">
            <a:extLst/>
          </a:blip>
          <a:stretch>
            <a:fillRect/>
          </a:stretch>
        </p:blipFill>
        <p:spPr>
          <a:xfrm>
            <a:off x="-277798" y="2193605"/>
            <a:ext cx="6888770" cy="5366390"/>
          </a:xfrm>
          <a:prstGeom prst="rect">
            <a:avLst/>
          </a:prstGeom>
          <a:ln w="12700">
            <a:miter lim="400000"/>
          </a:ln>
        </p:spPr>
      </p:pic>
      <p:pic>
        <p:nvPicPr>
          <p:cNvPr id="319" name="Sternwarte_Berlin_Schinkel.jpg" descr="Sternwarte_Berlin_Schinkel.jpg"/>
          <p:cNvPicPr>
            <a:picLocks noChangeAspect="1"/>
          </p:cNvPicPr>
          <p:nvPr/>
        </p:nvPicPr>
        <p:blipFill>
          <a:blip r:embed="rId3">
            <a:extLst/>
          </a:blip>
          <a:stretch>
            <a:fillRect/>
          </a:stretch>
        </p:blipFill>
        <p:spPr>
          <a:xfrm>
            <a:off x="6362884" y="2203450"/>
            <a:ext cx="6718301" cy="5346700"/>
          </a:xfrm>
          <a:prstGeom prst="rect">
            <a:avLst/>
          </a:prstGeom>
          <a:ln w="12700">
            <a:miter lim="400000"/>
          </a:ln>
        </p:spPr>
      </p:pic>
      <p:pic>
        <p:nvPicPr>
          <p:cNvPr id="320" name="Neptune_Full.jpg" descr="Neptune_Full.jpg"/>
          <p:cNvPicPr>
            <a:picLocks noChangeAspect="1"/>
          </p:cNvPicPr>
          <p:nvPr/>
        </p:nvPicPr>
        <p:blipFill>
          <a:blip r:embed="rId4">
            <a:extLst/>
          </a:blip>
          <a:stretch>
            <a:fillRect/>
          </a:stretch>
        </p:blipFill>
        <p:spPr>
          <a:xfrm>
            <a:off x="4048833" y="-231478"/>
            <a:ext cx="4907134" cy="4907134"/>
          </a:xfrm>
          <a:prstGeom prst="rect">
            <a:avLst/>
          </a:prstGeom>
          <a:ln w="12700">
            <a:miter lim="400000"/>
          </a:ln>
        </p:spPr>
      </p:pic>
      <p:sp>
        <p:nvSpPr>
          <p:cNvPr id="321"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18"/>
                                        </p:tgtEl>
                                        <p:attrNameLst>
                                          <p:attrName>style.visibility</p:attrName>
                                        </p:attrNameLst>
                                      </p:cBhvr>
                                      <p:to>
                                        <p:strVal val="visible"/>
                                      </p:to>
                                    </p:set>
                                    <p:animEffect filter="dissolve" transition="in">
                                      <p:cBhvr>
                                        <p:cTn id="7" dur="1000"/>
                                        <p:tgtEl>
                                          <p:spTgt spid="31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19"/>
                                        </p:tgtEl>
                                        <p:attrNameLst>
                                          <p:attrName>style.visibility</p:attrName>
                                        </p:attrNameLst>
                                      </p:cBhvr>
                                      <p:to>
                                        <p:strVal val="visible"/>
                                      </p:to>
                                    </p:set>
                                    <p:animEffect filter="dissolve" transition="in">
                                      <p:cBhvr>
                                        <p:cTn id="11" dur="1000"/>
                                        <p:tgtEl>
                                          <p:spTgt spid="319"/>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316"/>
                                        </p:tgtEl>
                                        <p:attrNameLst>
                                          <p:attrName>style.visibility</p:attrName>
                                        </p:attrNameLst>
                                      </p:cBhvr>
                                      <p:to>
                                        <p:strVal val="visible"/>
                                      </p:to>
                                    </p:set>
                                    <p:animEffect filter="dissolve" transition="in">
                                      <p:cBhvr>
                                        <p:cTn id="15" dur="1000"/>
                                        <p:tgtEl>
                                          <p:spTgt spid="316"/>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317"/>
                                        </p:tgtEl>
                                        <p:attrNameLst>
                                          <p:attrName>style.visibility</p:attrName>
                                        </p:attrNameLst>
                                      </p:cBhvr>
                                      <p:to>
                                        <p:strVal val="visible"/>
                                      </p:to>
                                    </p:set>
                                    <p:animEffect filter="dissolve" transition="in">
                                      <p:cBhvr>
                                        <p:cTn id="19" dur="1000"/>
                                        <p:tgtEl>
                                          <p:spTgt spid="317"/>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320"/>
                                        </p:tgtEl>
                                        <p:attrNameLst>
                                          <p:attrName>style.visibility</p:attrName>
                                        </p:attrNameLst>
                                      </p:cBhvr>
                                      <p:to>
                                        <p:strVal val="visible"/>
                                      </p:to>
                                    </p:set>
                                    <p:animEffect filter="dissolve" transition="in">
                                      <p:cBhvr>
                                        <p:cTn id="24" dur="5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0" grpId="5"/>
      <p:bldP build="whole" bldLvl="1" animBg="1" rev="0" advAuto="0" spid="319" grpId="2"/>
      <p:bldP build="whole" bldLvl="1" animBg="1" rev="0" advAuto="0" spid="318" grpId="1"/>
      <p:bldP build="whole" bldLvl="1" animBg="1" rev="0" advAuto="0" spid="316" grpId="3"/>
      <p:bldP build="whole" bldLvl="1" animBg="1" rev="0" advAuto="0" spid="317" grpId="4"/>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Limite de certaines observations"/>
          <p:cNvSpPr txBox="1"/>
          <p:nvPr>
            <p:ph type="title"/>
          </p:nvPr>
        </p:nvSpPr>
        <p:spPr>
          <a:xfrm>
            <a:off x="1270000" y="7597993"/>
            <a:ext cx="10464800" cy="1422401"/>
          </a:xfrm>
          <a:prstGeom prst="rect">
            <a:avLst/>
          </a:prstGeom>
        </p:spPr>
        <p:txBody>
          <a:bodyPr/>
          <a:lstStyle>
            <a:lvl1pPr defTabSz="408940">
              <a:defRPr sz="5600"/>
            </a:lvl1pPr>
          </a:lstStyle>
          <a:p>
            <a:pPr/>
            <a:r>
              <a:t>Limite de certaines observations</a:t>
            </a:r>
          </a:p>
        </p:txBody>
      </p:sp>
      <p:sp>
        <p:nvSpPr>
          <p:cNvPr id="324" name="Des canali de Schiaparelli aux canaux de Lowell (1895)"/>
          <p:cNvSpPr txBox="1"/>
          <p:nvPr>
            <p:ph type="body" sz="quarter" idx="1"/>
          </p:nvPr>
        </p:nvSpPr>
        <p:spPr>
          <a:xfrm>
            <a:off x="1270000" y="8880592"/>
            <a:ext cx="10464800" cy="1219201"/>
          </a:xfrm>
          <a:prstGeom prst="rect">
            <a:avLst/>
          </a:prstGeom>
        </p:spPr>
        <p:txBody>
          <a:bodyPr/>
          <a:lstStyle/>
          <a:p>
            <a:pPr/>
            <a:r>
              <a:t>Des </a:t>
            </a:r>
            <a:r>
              <a:rPr i="1">
                <a:latin typeface="Helvetica"/>
                <a:ea typeface="Helvetica"/>
                <a:cs typeface="Helvetica"/>
                <a:sym typeface="Helvetica"/>
              </a:rPr>
              <a:t>canali</a:t>
            </a:r>
            <a:r>
              <a:t> de Schiaparelli aux </a:t>
            </a:r>
            <a:r>
              <a:rPr i="1">
                <a:latin typeface="Helvetica"/>
                <a:ea typeface="Helvetica"/>
                <a:cs typeface="Helvetica"/>
                <a:sym typeface="Helvetica"/>
              </a:rPr>
              <a:t>canaux</a:t>
            </a:r>
            <a:r>
              <a:t> de Lowell (1895)</a:t>
            </a:r>
          </a:p>
        </p:txBody>
      </p:sp>
      <p:pic>
        <p:nvPicPr>
          <p:cNvPr id="325" name="droppedImage.pdf" descr="droppedImage.pdf"/>
          <p:cNvPicPr>
            <a:picLocks noChangeAspect="0"/>
          </p:cNvPicPr>
          <p:nvPr/>
        </p:nvPicPr>
        <p:blipFill>
          <a:blip r:embed="rId2">
            <a:extLst/>
          </a:blip>
          <a:srcRect l="686" t="0" r="687" b="0"/>
          <a:stretch>
            <a:fillRect/>
          </a:stretch>
        </p:blipFill>
        <p:spPr>
          <a:xfrm>
            <a:off x="7435376" y="2066939"/>
            <a:ext cx="5326876" cy="4737160"/>
          </a:xfrm>
          <a:prstGeom prst="rect">
            <a:avLst/>
          </a:prstGeom>
          <a:ln w="25400">
            <a:solidFill>
              <a:srgbClr val="FFFFFF"/>
            </a:solidFill>
            <a:miter lim="400000"/>
          </a:ln>
        </p:spPr>
      </p:pic>
      <p:pic>
        <p:nvPicPr>
          <p:cNvPr id="326" name="Karte_Mars_Schiaparelli_MKL1888.png" descr="Karte_Mars_Schiaparelli_MKL1888.png"/>
          <p:cNvPicPr>
            <a:picLocks noChangeAspect="1"/>
          </p:cNvPicPr>
          <p:nvPr/>
        </p:nvPicPr>
        <p:blipFill>
          <a:blip r:embed="rId3">
            <a:extLst/>
          </a:blip>
          <a:stretch>
            <a:fillRect/>
          </a:stretch>
        </p:blipFill>
        <p:spPr>
          <a:xfrm>
            <a:off x="130404" y="239728"/>
            <a:ext cx="7075501" cy="3909884"/>
          </a:xfrm>
          <a:prstGeom prst="rect">
            <a:avLst/>
          </a:prstGeom>
          <a:ln w="12700">
            <a:miter lim="400000"/>
          </a:ln>
        </p:spPr>
      </p:pic>
      <p:pic>
        <p:nvPicPr>
          <p:cNvPr id="327" name="Lowell_Mars_channels.jpg" descr="Lowell_Mars_channels.jpg"/>
          <p:cNvPicPr>
            <a:picLocks noChangeAspect="1"/>
          </p:cNvPicPr>
          <p:nvPr/>
        </p:nvPicPr>
        <p:blipFill>
          <a:blip r:embed="rId4">
            <a:extLst/>
          </a:blip>
          <a:stretch>
            <a:fillRect/>
          </a:stretch>
        </p:blipFill>
        <p:spPr>
          <a:xfrm>
            <a:off x="151917" y="4187579"/>
            <a:ext cx="7032475" cy="3595353"/>
          </a:xfrm>
          <a:prstGeom prst="rect">
            <a:avLst/>
          </a:prstGeom>
          <a:ln w="12700">
            <a:miter lim="400000"/>
          </a:ln>
        </p:spPr>
      </p:pic>
      <p:sp>
        <p:nvSpPr>
          <p:cNvPr id="328"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26"/>
                                        </p:tgtEl>
                                        <p:attrNameLst>
                                          <p:attrName>style.visibility</p:attrName>
                                        </p:attrNameLst>
                                      </p:cBhvr>
                                      <p:to>
                                        <p:strVal val="visible"/>
                                      </p:to>
                                    </p:set>
                                    <p:animEffect filter="dissolve" transition="in">
                                      <p:cBhvr>
                                        <p:cTn id="7" dur="1000"/>
                                        <p:tgtEl>
                                          <p:spTgt spid="32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23"/>
                                        </p:tgtEl>
                                        <p:attrNameLst>
                                          <p:attrName>style.visibility</p:attrName>
                                        </p:attrNameLst>
                                      </p:cBhvr>
                                      <p:to>
                                        <p:strVal val="visible"/>
                                      </p:to>
                                    </p:set>
                                    <p:animEffect filter="dissolve" transition="in">
                                      <p:cBhvr>
                                        <p:cTn id="11" dur="1000"/>
                                        <p:tgtEl>
                                          <p:spTgt spid="323"/>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324"/>
                                        </p:tgtEl>
                                        <p:attrNameLst>
                                          <p:attrName>style.visibility</p:attrName>
                                        </p:attrNameLst>
                                      </p:cBhvr>
                                      <p:to>
                                        <p:strVal val="visible"/>
                                      </p:to>
                                    </p:set>
                                    <p:animEffect filter="dissolve" transition="in">
                                      <p:cBhvr>
                                        <p:cTn id="15" dur="1000"/>
                                        <p:tgtEl>
                                          <p:spTgt spid="324"/>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327"/>
                                        </p:tgtEl>
                                        <p:attrNameLst>
                                          <p:attrName>style.visibility</p:attrName>
                                        </p:attrNameLst>
                                      </p:cBhvr>
                                      <p:to>
                                        <p:strVal val="visible"/>
                                      </p:to>
                                    </p:set>
                                    <p:animEffect filter="dissolve" transition="in">
                                      <p:cBhvr>
                                        <p:cTn id="20" dur="1000"/>
                                        <p:tgtEl>
                                          <p:spTgt spid="327"/>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325"/>
                                        </p:tgtEl>
                                        <p:attrNameLst>
                                          <p:attrName>style.visibility</p:attrName>
                                        </p:attrNameLst>
                                      </p:cBhvr>
                                      <p:to>
                                        <p:strVal val="visible"/>
                                      </p:to>
                                    </p:set>
                                    <p:animEffect filter="dissolve" transition="in">
                                      <p:cBhvr>
                                        <p:cTn id="25" dur="1000"/>
                                        <p:tgtEl>
                                          <p:spTgt spid="3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4" grpId="3"/>
      <p:bldP build="whole" bldLvl="1" animBg="1" rev="0" advAuto="0" spid="326" grpId="1"/>
      <p:bldP build="whole" bldLvl="1" animBg="1" rev="0" advAuto="0" spid="327" grpId="4"/>
      <p:bldP build="whole" bldLvl="1" animBg="1" rev="0" advAuto="0" spid="323" grpId="2"/>
      <p:bldP build="whole" bldLvl="1" animBg="1" rev="0" advAuto="0" spid="325" grpId="5"/>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Les dernières lunettes"/>
          <p:cNvSpPr txBox="1"/>
          <p:nvPr>
            <p:ph type="title"/>
          </p:nvPr>
        </p:nvSpPr>
        <p:spPr>
          <a:xfrm>
            <a:off x="1270000" y="7597993"/>
            <a:ext cx="10464800" cy="1422401"/>
          </a:xfrm>
          <a:prstGeom prst="rect">
            <a:avLst/>
          </a:prstGeom>
        </p:spPr>
        <p:txBody>
          <a:bodyPr/>
          <a:lstStyle/>
          <a:p>
            <a:pPr/>
            <a:r>
              <a:t>Les dernières lunettes</a:t>
            </a:r>
          </a:p>
        </p:txBody>
      </p:sp>
      <p:sp>
        <p:nvSpPr>
          <p:cNvPr id="331" name="Observatoire de Yerkes (Chicago, 1897): ø 1m, focale 18m, 80 tonnes"/>
          <p:cNvSpPr txBox="1"/>
          <p:nvPr>
            <p:ph type="body" sz="quarter" idx="1"/>
          </p:nvPr>
        </p:nvSpPr>
        <p:spPr>
          <a:xfrm>
            <a:off x="56352" y="8880592"/>
            <a:ext cx="12988911" cy="1219201"/>
          </a:xfrm>
          <a:prstGeom prst="rect">
            <a:avLst/>
          </a:prstGeom>
        </p:spPr>
        <p:txBody>
          <a:bodyPr/>
          <a:lstStyle/>
          <a:p>
            <a:pPr/>
            <a:r>
              <a:t>Observatoire de Yerkes (Chicago, 1897): ø 1m, focale 18m, 80 tonnes</a:t>
            </a:r>
          </a:p>
        </p:txBody>
      </p:sp>
      <p:sp>
        <p:nvSpPr>
          <p:cNvPr id="332"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pic>
        <p:nvPicPr>
          <p:cNvPr id="333" name="Yerkes_40_inch_Refractor_Telescope-1897.jpg" descr="Yerkes_40_inch_Refractor_Telescope-1897.jpg"/>
          <p:cNvPicPr>
            <a:picLocks noChangeAspect="1"/>
          </p:cNvPicPr>
          <p:nvPr/>
        </p:nvPicPr>
        <p:blipFill>
          <a:blip r:embed="rId2">
            <a:extLst/>
          </a:blip>
          <a:stretch>
            <a:fillRect/>
          </a:stretch>
        </p:blipFill>
        <p:spPr>
          <a:xfrm>
            <a:off x="3363061" y="330869"/>
            <a:ext cx="6160396" cy="744025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33"/>
                                        </p:tgtEl>
                                        <p:attrNameLst>
                                          <p:attrName>style.visibility</p:attrName>
                                        </p:attrNameLst>
                                      </p:cBhvr>
                                      <p:to>
                                        <p:strVal val="visible"/>
                                      </p:to>
                                    </p:set>
                                    <p:animEffect filter="dissolve" transition="in">
                                      <p:cBhvr>
                                        <p:cTn id="7" dur="1000"/>
                                        <p:tgtEl>
                                          <p:spTgt spid="333"/>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30"/>
                                        </p:tgtEl>
                                        <p:attrNameLst>
                                          <p:attrName>style.visibility</p:attrName>
                                        </p:attrNameLst>
                                      </p:cBhvr>
                                      <p:to>
                                        <p:strVal val="visible"/>
                                      </p:to>
                                    </p:set>
                                    <p:animEffect filter="dissolve" transition="in">
                                      <p:cBhvr>
                                        <p:cTn id="11" dur="1000"/>
                                        <p:tgtEl>
                                          <p:spTgt spid="330"/>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331"/>
                                        </p:tgtEl>
                                        <p:attrNameLst>
                                          <p:attrName>style.visibility</p:attrName>
                                        </p:attrNameLst>
                                      </p:cBhvr>
                                      <p:to>
                                        <p:strVal val="visible"/>
                                      </p:to>
                                    </p:set>
                                    <p:animEffect filter="dissolve" transition="in">
                                      <p:cBhvr>
                                        <p:cTn id="15" dur="10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0" grpId="2"/>
      <p:bldP build="whole" bldLvl="1" animBg="1" rev="0" advAuto="0" spid="331" grpId="3"/>
      <p:bldP build="whole" bldLvl="1" animBg="1" rev="0" advAuto="0" spid="333"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Découverte: l’infrarouge (Herschel, 1800)"/>
          <p:cNvSpPr txBox="1"/>
          <p:nvPr>
            <p:ph type="title"/>
          </p:nvPr>
        </p:nvSpPr>
        <p:spPr>
          <a:xfrm>
            <a:off x="1270000" y="7597993"/>
            <a:ext cx="10464800" cy="1422401"/>
          </a:xfrm>
          <a:prstGeom prst="rect">
            <a:avLst/>
          </a:prstGeom>
        </p:spPr>
        <p:txBody>
          <a:bodyPr/>
          <a:lstStyle>
            <a:lvl1pPr defTabSz="321310">
              <a:defRPr sz="4400"/>
            </a:lvl1pPr>
          </a:lstStyle>
          <a:p>
            <a:pPr/>
            <a:r>
              <a:t>Découverte: l’infrarouge (Herschel, 1800)</a:t>
            </a:r>
          </a:p>
        </p:txBody>
      </p:sp>
      <p:sp>
        <p:nvSpPr>
          <p:cNvPr id="336" name="Preuve de l’existence de lumière invisible à nos yeux!"/>
          <p:cNvSpPr txBox="1"/>
          <p:nvPr>
            <p:ph type="body" sz="quarter" idx="1"/>
          </p:nvPr>
        </p:nvSpPr>
        <p:spPr>
          <a:xfrm>
            <a:off x="1270000" y="8880592"/>
            <a:ext cx="10464800" cy="1219201"/>
          </a:xfrm>
          <a:prstGeom prst="rect">
            <a:avLst/>
          </a:prstGeom>
        </p:spPr>
        <p:txBody>
          <a:bodyPr/>
          <a:lstStyle/>
          <a:p>
            <a:pPr/>
            <a:r>
              <a:t>Preuve de l’existence de lumière invisible à nos yeux!</a:t>
            </a:r>
          </a:p>
        </p:txBody>
      </p:sp>
      <p:pic>
        <p:nvPicPr>
          <p:cNvPr id="337" name="Image" descr="Image"/>
          <p:cNvPicPr>
            <a:picLocks noChangeAspect="1"/>
          </p:cNvPicPr>
          <p:nvPr/>
        </p:nvPicPr>
        <p:blipFill>
          <a:blip r:embed="rId2">
            <a:extLst/>
          </a:blip>
          <a:stretch>
            <a:fillRect/>
          </a:stretch>
        </p:blipFill>
        <p:spPr>
          <a:xfrm>
            <a:off x="16299" y="5854"/>
            <a:ext cx="12972202" cy="2968068"/>
          </a:xfrm>
          <a:prstGeom prst="rect">
            <a:avLst/>
          </a:prstGeom>
          <a:ln w="12700">
            <a:miter lim="400000"/>
          </a:ln>
        </p:spPr>
      </p:pic>
      <p:sp>
        <p:nvSpPr>
          <p:cNvPr id="338"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pic>
        <p:nvPicPr>
          <p:cNvPr id="339" name="Rectangle" descr="Rectangle"/>
          <p:cNvPicPr>
            <a:picLocks noChangeAspect="0"/>
          </p:cNvPicPr>
          <p:nvPr/>
        </p:nvPicPr>
        <p:blipFill>
          <a:blip r:embed="rId3">
            <a:extLst/>
          </a:blip>
          <a:stretch>
            <a:fillRect/>
          </a:stretch>
        </p:blipFill>
        <p:spPr>
          <a:xfrm>
            <a:off x="5390296" y="383981"/>
            <a:ext cx="1109571" cy="2907353"/>
          </a:xfrm>
          <a:prstGeom prst="rect">
            <a:avLst/>
          </a:prstGeom>
          <a:effectLst>
            <a:outerShdw sx="100000" sy="100000" kx="0" ky="0" algn="b" rotWithShape="0" blurRad="76200" dist="0" dir="18900000">
              <a:srgbClr val="000000">
                <a:alpha val="80000"/>
              </a:srgbClr>
            </a:outerShdw>
          </a:effectLst>
        </p:spPr>
      </p:pic>
      <p:pic>
        <p:nvPicPr>
          <p:cNvPr id="340" name="Rectangle" descr="Rectangle"/>
          <p:cNvPicPr>
            <a:picLocks noChangeAspect="0"/>
          </p:cNvPicPr>
          <p:nvPr/>
        </p:nvPicPr>
        <p:blipFill>
          <a:blip r:embed="rId4">
            <a:extLst/>
          </a:blip>
          <a:stretch>
            <a:fillRect/>
          </a:stretch>
        </p:blipFill>
        <p:spPr>
          <a:xfrm>
            <a:off x="5390296" y="383981"/>
            <a:ext cx="2224207" cy="2907353"/>
          </a:xfrm>
          <a:prstGeom prst="rect">
            <a:avLst/>
          </a:prstGeom>
          <a:effectLst>
            <a:outerShdw sx="100000" sy="100000" kx="0" ky="0" algn="b" rotWithShape="0" blurRad="76200" dist="0" dir="18900000">
              <a:srgbClr val="000000">
                <a:alpha val="80000"/>
              </a:srgbClr>
            </a:outerShdw>
          </a:effectLst>
        </p:spPr>
      </p:pic>
      <p:pic>
        <p:nvPicPr>
          <p:cNvPr id="341" name="droppedImage.pdf" descr="droppedImage.pdf"/>
          <p:cNvPicPr>
            <a:picLocks noChangeAspect="0"/>
          </p:cNvPicPr>
          <p:nvPr/>
        </p:nvPicPr>
        <p:blipFill>
          <a:blip r:embed="rId5">
            <a:extLst/>
          </a:blip>
          <a:srcRect l="2363" t="0" r="2229" b="0"/>
          <a:stretch>
            <a:fillRect/>
          </a:stretch>
        </p:blipFill>
        <p:spPr>
          <a:xfrm>
            <a:off x="3935610" y="1469429"/>
            <a:ext cx="5133711" cy="6814762"/>
          </a:xfrm>
          <a:prstGeom prst="rect">
            <a:avLst/>
          </a:prstGeom>
          <a:ln w="25400">
            <a:solidFill>
              <a:srgbClr val="FFFFFF"/>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337"/>
                                        </p:tgtEl>
                                        <p:attrNameLst>
                                          <p:attrName>style.visibility</p:attrName>
                                        </p:attrNameLst>
                                      </p:cBhvr>
                                      <p:to>
                                        <p:strVal val="visible"/>
                                      </p:to>
                                    </p:set>
                                    <p:animEffect filter="box(out)" transition="in">
                                      <p:cBhvr>
                                        <p:cTn id="7" dur="1000"/>
                                        <p:tgtEl>
                                          <p:spTgt spid="33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39"/>
                                        </p:tgtEl>
                                        <p:attrNameLst>
                                          <p:attrName>style.visibility</p:attrName>
                                        </p:attrNameLst>
                                      </p:cBhvr>
                                      <p:to>
                                        <p:strVal val="visible"/>
                                      </p:to>
                                    </p:set>
                                    <p:animEffect filter="dissolve" transition="in">
                                      <p:cBhvr>
                                        <p:cTn id="12" dur="1000"/>
                                        <p:tgtEl>
                                          <p:spTgt spid="339"/>
                                        </p:tgtEl>
                                      </p:cBhvr>
                                    </p:animEffect>
                                  </p:childTnLst>
                                </p:cTn>
                              </p:par>
                            </p:childTnLst>
                          </p:cTn>
                        </p:par>
                      </p:childTnLst>
                    </p:cTn>
                  </p:par>
                  <p:par>
                    <p:cTn id="13" fill="hold">
                      <p:stCondLst>
                        <p:cond delay="indefinite"/>
                      </p:stCondLst>
                      <p:childTnLst>
                        <p:par>
                          <p:cTn id="14" fill="hold">
                            <p:stCondLst>
                              <p:cond delay="0"/>
                            </p:stCondLst>
                            <p:childTnLst>
                              <p:par>
                                <p:cTn id="15" presetClass="exit" nodeType="clickEffect" presetID="9" grpId="3" fill="hold">
                                  <p:stCondLst>
                                    <p:cond delay="0"/>
                                  </p:stCondLst>
                                  <p:iterate type="el" backwards="0">
                                    <p:tmAbs val="0"/>
                                  </p:iterate>
                                  <p:childTnLst>
                                    <p:animEffect filter="dissolve" transition="out">
                                      <p:cBhvr>
                                        <p:cTn id="16" dur="1000" fill="hold"/>
                                        <p:tgtEl>
                                          <p:spTgt spid="339"/>
                                        </p:tgtEl>
                                      </p:cBhvr>
                                    </p:animEffect>
                                    <p:set>
                                      <p:cBhvr>
                                        <p:cTn id="17" fill="hold">
                                          <p:stCondLst>
                                            <p:cond delay="999"/>
                                          </p:stCondLst>
                                        </p:cTn>
                                        <p:tgtEl>
                                          <p:spTgt spid="339"/>
                                        </p:tgtEl>
                                        <p:attrNameLst>
                                          <p:attrName>style.visibility</p:attrName>
                                        </p:attrNameLst>
                                      </p:cBhvr>
                                      <p:to>
                                        <p:strVal val="hidden"/>
                                      </p:to>
                                    </p:set>
                                  </p:childTnLst>
                                </p:cTn>
                              </p:par>
                            </p:childTnLst>
                          </p:cTn>
                        </p:par>
                        <p:par>
                          <p:cTn id="18" fill="hold">
                            <p:stCondLst>
                              <p:cond delay="1000"/>
                            </p:stCondLst>
                            <p:childTnLst>
                              <p:par>
                                <p:cTn id="19" presetClass="entr" nodeType="afterEffect" presetID="9" grpId="4" fill="hold">
                                  <p:stCondLst>
                                    <p:cond delay="0"/>
                                  </p:stCondLst>
                                  <p:iterate type="el" backwards="0">
                                    <p:tmAbs val="0"/>
                                  </p:iterate>
                                  <p:childTnLst>
                                    <p:set>
                                      <p:cBhvr>
                                        <p:cTn id="20" fill="hold"/>
                                        <p:tgtEl>
                                          <p:spTgt spid="340"/>
                                        </p:tgtEl>
                                        <p:attrNameLst>
                                          <p:attrName>style.visibility</p:attrName>
                                        </p:attrNameLst>
                                      </p:cBhvr>
                                      <p:to>
                                        <p:strVal val="visible"/>
                                      </p:to>
                                    </p:set>
                                    <p:animEffect filter="dissolve" transition="in">
                                      <p:cBhvr>
                                        <p:cTn id="21" dur="1000"/>
                                        <p:tgtEl>
                                          <p:spTgt spid="340"/>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9" grpId="5" fill="hold">
                                  <p:stCondLst>
                                    <p:cond delay="0"/>
                                  </p:stCondLst>
                                  <p:iterate type="el" backwards="0">
                                    <p:tmAbs val="0"/>
                                  </p:iterate>
                                  <p:childTnLst>
                                    <p:set>
                                      <p:cBhvr>
                                        <p:cTn id="25" fill="hold"/>
                                        <p:tgtEl>
                                          <p:spTgt spid="341"/>
                                        </p:tgtEl>
                                        <p:attrNameLst>
                                          <p:attrName>style.visibility</p:attrName>
                                        </p:attrNameLst>
                                      </p:cBhvr>
                                      <p:to>
                                        <p:strVal val="visible"/>
                                      </p:to>
                                    </p:set>
                                    <p:animEffect filter="dissolve" transition="in">
                                      <p:cBhvr>
                                        <p:cTn id="26" dur="1000"/>
                                        <p:tgtEl>
                                          <p:spTgt spid="341"/>
                                        </p:tgtEl>
                                      </p:cBhvr>
                                    </p:animEffect>
                                  </p:childTnLst>
                                </p:cTn>
                              </p:par>
                            </p:childTnLst>
                          </p:cTn>
                        </p:par>
                        <p:par>
                          <p:cTn id="27" fill="hold">
                            <p:stCondLst>
                              <p:cond delay="1000"/>
                            </p:stCondLst>
                            <p:childTnLst>
                              <p:par>
                                <p:cTn id="28" presetClass="entr" nodeType="afterEffect" presetID="9" grpId="6" fill="hold">
                                  <p:stCondLst>
                                    <p:cond delay="0"/>
                                  </p:stCondLst>
                                  <p:iterate type="el" backwards="0">
                                    <p:tmAbs val="0"/>
                                  </p:iterate>
                                  <p:childTnLst>
                                    <p:set>
                                      <p:cBhvr>
                                        <p:cTn id="29" fill="hold"/>
                                        <p:tgtEl>
                                          <p:spTgt spid="335"/>
                                        </p:tgtEl>
                                        <p:attrNameLst>
                                          <p:attrName>style.visibility</p:attrName>
                                        </p:attrNameLst>
                                      </p:cBhvr>
                                      <p:to>
                                        <p:strVal val="visible"/>
                                      </p:to>
                                    </p:set>
                                    <p:animEffect filter="dissolve" transition="in">
                                      <p:cBhvr>
                                        <p:cTn id="30" dur="1000"/>
                                        <p:tgtEl>
                                          <p:spTgt spid="335"/>
                                        </p:tgtEl>
                                      </p:cBhvr>
                                    </p:animEffect>
                                  </p:childTnLst>
                                </p:cTn>
                              </p:par>
                            </p:childTnLst>
                          </p:cTn>
                        </p:par>
                        <p:par>
                          <p:cTn id="31" fill="hold">
                            <p:stCondLst>
                              <p:cond delay="2000"/>
                            </p:stCondLst>
                            <p:childTnLst>
                              <p:par>
                                <p:cTn id="32" presetClass="entr" nodeType="afterEffect" presetID="9" grpId="7" fill="hold">
                                  <p:stCondLst>
                                    <p:cond delay="0"/>
                                  </p:stCondLst>
                                  <p:iterate type="el" backwards="0">
                                    <p:tmAbs val="0"/>
                                  </p:iterate>
                                  <p:childTnLst>
                                    <p:set>
                                      <p:cBhvr>
                                        <p:cTn id="33" fill="hold"/>
                                        <p:tgtEl>
                                          <p:spTgt spid="336"/>
                                        </p:tgtEl>
                                        <p:attrNameLst>
                                          <p:attrName>style.visibility</p:attrName>
                                        </p:attrNameLst>
                                      </p:cBhvr>
                                      <p:to>
                                        <p:strVal val="visible"/>
                                      </p:to>
                                    </p:set>
                                    <p:animEffect filter="dissolve" transition="in">
                                      <p:cBhvr>
                                        <p:cTn id="34" dur="10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7" grpId="1"/>
      <p:bldP build="whole" bldLvl="1" animBg="1" rev="0" advAuto="0" spid="336" grpId="7"/>
      <p:bldP build="whole" bldLvl="1" animBg="1" rev="0" advAuto="0" spid="341" grpId="5"/>
      <p:bldP build="whole" bldLvl="1" animBg="1" rev="0" advAuto="0" spid="339" grpId="2"/>
      <p:bldP build="whole" bldLvl="1" animBg="1" rev="0" advAuto="0" spid="339" grpId="3"/>
      <p:bldP build="whole" bldLvl="1" animBg="1" rev="0" advAuto="0" spid="340" grpId="4"/>
      <p:bldP build="whole" bldLvl="1" animBg="1" rev="0" advAuto="0" spid="335" grpId="6"/>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Le centre galactique vu en infrarouge"/>
          <p:cNvSpPr txBox="1"/>
          <p:nvPr>
            <p:ph type="title"/>
          </p:nvPr>
        </p:nvSpPr>
        <p:spPr>
          <a:xfrm>
            <a:off x="1270000" y="7597993"/>
            <a:ext cx="10464800" cy="1422401"/>
          </a:xfrm>
          <a:prstGeom prst="rect">
            <a:avLst/>
          </a:prstGeom>
        </p:spPr>
        <p:txBody>
          <a:bodyPr/>
          <a:lstStyle>
            <a:lvl1pPr defTabSz="350520">
              <a:defRPr sz="4800"/>
            </a:lvl1pPr>
          </a:lstStyle>
          <a:p>
            <a:pPr/>
            <a:r>
              <a:t>Le centre galactique vu en infrarouge</a:t>
            </a:r>
          </a:p>
        </p:txBody>
      </p:sp>
      <p:sp>
        <p:nvSpPr>
          <p:cNvPr id="344" name="Satellite Spitzer"/>
          <p:cNvSpPr txBox="1"/>
          <p:nvPr>
            <p:ph type="body" sz="quarter" idx="1"/>
          </p:nvPr>
        </p:nvSpPr>
        <p:spPr>
          <a:xfrm>
            <a:off x="1270000" y="8880592"/>
            <a:ext cx="10464800" cy="1219201"/>
          </a:xfrm>
          <a:prstGeom prst="rect">
            <a:avLst/>
          </a:prstGeom>
        </p:spPr>
        <p:txBody>
          <a:bodyPr/>
          <a:lstStyle/>
          <a:p>
            <a:pPr/>
            <a:r>
              <a:t>Satellite </a:t>
            </a:r>
            <a:r>
              <a:rPr i="1">
                <a:latin typeface="Helvetica"/>
                <a:ea typeface="Helvetica"/>
                <a:cs typeface="Helvetica"/>
                <a:sym typeface="Helvetica"/>
              </a:rPr>
              <a:t>Spitzer</a:t>
            </a:r>
          </a:p>
        </p:txBody>
      </p:sp>
      <p:pic>
        <p:nvPicPr>
          <p:cNvPr id="345" name="gcenter_hstspitzer_1080.jpg" descr="gcenter_hstspitzer_1080.jpg"/>
          <p:cNvPicPr>
            <a:picLocks noChangeAspect="1"/>
          </p:cNvPicPr>
          <p:nvPr/>
        </p:nvPicPr>
        <p:blipFill>
          <a:blip r:embed="rId2">
            <a:extLst/>
          </a:blip>
          <a:stretch>
            <a:fillRect/>
          </a:stretch>
        </p:blipFill>
        <p:spPr>
          <a:xfrm>
            <a:off x="-1" y="1808427"/>
            <a:ext cx="13004801" cy="6141157"/>
          </a:xfrm>
          <a:prstGeom prst="rect">
            <a:avLst/>
          </a:prstGeom>
          <a:ln w="12700">
            <a:miter lim="400000"/>
          </a:ln>
        </p:spPr>
      </p:pic>
      <p:pic>
        <p:nvPicPr>
          <p:cNvPr id="346" name="droppedImage.pdf" descr="droppedImage.pdf"/>
          <p:cNvPicPr>
            <a:picLocks noChangeAspect="1"/>
          </p:cNvPicPr>
          <p:nvPr/>
        </p:nvPicPr>
        <p:blipFill>
          <a:blip r:embed="rId3">
            <a:extLst/>
          </a:blip>
          <a:stretch>
            <a:fillRect/>
          </a:stretch>
        </p:blipFill>
        <p:spPr>
          <a:xfrm>
            <a:off x="10191848" y="83603"/>
            <a:ext cx="2825751" cy="2127251"/>
          </a:xfrm>
          <a:prstGeom prst="rect">
            <a:avLst/>
          </a:prstGeom>
          <a:ln w="12700">
            <a:miter lim="400000"/>
          </a:ln>
        </p:spPr>
      </p:pic>
      <p:sp>
        <p:nvSpPr>
          <p:cNvPr id="347"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46"/>
                                        </p:tgtEl>
                                        <p:attrNameLst>
                                          <p:attrName>style.visibility</p:attrName>
                                        </p:attrNameLst>
                                      </p:cBhvr>
                                      <p:to>
                                        <p:strVal val="visible"/>
                                      </p:to>
                                    </p:set>
                                    <p:animEffect filter="dissolve" transition="in">
                                      <p:cBhvr>
                                        <p:cTn id="7" dur="1000"/>
                                        <p:tgtEl>
                                          <p:spTgt spid="34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45"/>
                                        </p:tgtEl>
                                        <p:attrNameLst>
                                          <p:attrName>style.visibility</p:attrName>
                                        </p:attrNameLst>
                                      </p:cBhvr>
                                      <p:to>
                                        <p:strVal val="visible"/>
                                      </p:to>
                                    </p:set>
                                    <p:animEffect filter="dissolve" transition="in">
                                      <p:cBhvr>
                                        <p:cTn id="11" dur="1000"/>
                                        <p:tgtEl>
                                          <p:spTgt spid="345"/>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343"/>
                                        </p:tgtEl>
                                        <p:attrNameLst>
                                          <p:attrName>style.visibility</p:attrName>
                                        </p:attrNameLst>
                                      </p:cBhvr>
                                      <p:to>
                                        <p:strVal val="visible"/>
                                      </p:to>
                                    </p:set>
                                    <p:animEffect filter="dissolve" transition="in">
                                      <p:cBhvr>
                                        <p:cTn id="15" dur="1000"/>
                                        <p:tgtEl>
                                          <p:spTgt spid="343"/>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344"/>
                                        </p:tgtEl>
                                        <p:attrNameLst>
                                          <p:attrName>style.visibility</p:attrName>
                                        </p:attrNameLst>
                                      </p:cBhvr>
                                      <p:to>
                                        <p:strVal val="visible"/>
                                      </p:to>
                                    </p:set>
                                    <p:animEffect filter="dissolve" transition="in">
                                      <p:cBhvr>
                                        <p:cTn id="19" dur="10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6" grpId="1"/>
      <p:bldP build="whole" bldLvl="1" animBg="1" rev="0" advAuto="0" spid="344" grpId="4"/>
      <p:bldP build="whole" bldLvl="1" animBg="1" rev="0" advAuto="0" spid="343" grpId="3"/>
      <p:bldP build="whole" bldLvl="1" animBg="1" rev="0" advAuto="0" spid="345"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Découverte des ondes radio"/>
          <p:cNvSpPr txBox="1"/>
          <p:nvPr>
            <p:ph type="title"/>
          </p:nvPr>
        </p:nvSpPr>
        <p:spPr>
          <a:xfrm>
            <a:off x="1270000" y="7597993"/>
            <a:ext cx="10464800" cy="1422401"/>
          </a:xfrm>
          <a:prstGeom prst="rect">
            <a:avLst/>
          </a:prstGeom>
        </p:spPr>
        <p:txBody>
          <a:bodyPr/>
          <a:lstStyle>
            <a:lvl1pPr defTabSz="467359">
              <a:defRPr sz="6400"/>
            </a:lvl1pPr>
          </a:lstStyle>
          <a:p>
            <a:pPr/>
            <a:r>
              <a:t>Découverte des ondes radio</a:t>
            </a:r>
          </a:p>
        </p:txBody>
      </p:sp>
      <p:sp>
        <p:nvSpPr>
          <p:cNvPr id="350" name="Ondes électro-magnétiques (Maxwell 1865, Hertz 1888)"/>
          <p:cNvSpPr txBox="1"/>
          <p:nvPr>
            <p:ph type="body" sz="quarter" idx="1"/>
          </p:nvPr>
        </p:nvSpPr>
        <p:spPr>
          <a:xfrm>
            <a:off x="1270000" y="8880592"/>
            <a:ext cx="10464800" cy="1219201"/>
          </a:xfrm>
          <a:prstGeom prst="rect">
            <a:avLst/>
          </a:prstGeom>
        </p:spPr>
        <p:txBody>
          <a:bodyPr/>
          <a:lstStyle/>
          <a:p>
            <a:pPr/>
            <a:r>
              <a:t>Ondes électro-magnétiques (Maxwell 1865, Hertz 1888)</a:t>
            </a:r>
          </a:p>
        </p:txBody>
      </p:sp>
      <p:pic>
        <p:nvPicPr>
          <p:cNvPr id="351" name="Image" descr="Image"/>
          <p:cNvPicPr>
            <a:picLocks noChangeAspect="1"/>
          </p:cNvPicPr>
          <p:nvPr/>
        </p:nvPicPr>
        <p:blipFill>
          <a:blip r:embed="rId2">
            <a:extLst/>
          </a:blip>
          <a:stretch>
            <a:fillRect/>
          </a:stretch>
        </p:blipFill>
        <p:spPr>
          <a:xfrm>
            <a:off x="16299" y="5854"/>
            <a:ext cx="12972202" cy="2968068"/>
          </a:xfrm>
          <a:prstGeom prst="rect">
            <a:avLst/>
          </a:prstGeom>
          <a:ln w="12700">
            <a:miter lim="400000"/>
          </a:ln>
        </p:spPr>
      </p:pic>
      <p:pic>
        <p:nvPicPr>
          <p:cNvPr id="352" name="alma-eight_close.jpg" descr="alma-eight_close.jpg"/>
          <p:cNvPicPr>
            <a:picLocks noChangeAspect="1"/>
          </p:cNvPicPr>
          <p:nvPr/>
        </p:nvPicPr>
        <p:blipFill>
          <a:blip r:embed="rId3">
            <a:extLst/>
          </a:blip>
          <a:stretch>
            <a:fillRect/>
          </a:stretch>
        </p:blipFill>
        <p:spPr>
          <a:xfrm>
            <a:off x="3205808" y="3201231"/>
            <a:ext cx="6593184" cy="4944889"/>
          </a:xfrm>
          <a:prstGeom prst="rect">
            <a:avLst/>
          </a:prstGeom>
          <a:ln w="12700">
            <a:miter lim="400000"/>
          </a:ln>
        </p:spPr>
      </p:pic>
      <p:sp>
        <p:nvSpPr>
          <p:cNvPr id="353"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pic>
        <p:nvPicPr>
          <p:cNvPr id="354" name="Rectangle" descr="Rectangle"/>
          <p:cNvPicPr>
            <a:picLocks noChangeAspect="0"/>
          </p:cNvPicPr>
          <p:nvPr/>
        </p:nvPicPr>
        <p:blipFill>
          <a:blip r:embed="rId4">
            <a:extLst/>
          </a:blip>
          <a:stretch>
            <a:fillRect/>
          </a:stretch>
        </p:blipFill>
        <p:spPr>
          <a:xfrm>
            <a:off x="5390296" y="383981"/>
            <a:ext cx="2224207" cy="2907353"/>
          </a:xfrm>
          <a:prstGeom prst="rect">
            <a:avLst/>
          </a:prstGeom>
          <a:effectLst>
            <a:outerShdw sx="100000" sy="100000" kx="0" ky="0" algn="b" rotWithShape="0" blurRad="76200" dist="0" dir="18900000">
              <a:srgbClr val="000000">
                <a:alpha val="80000"/>
              </a:srgbClr>
            </a:outerShdw>
          </a:effectLst>
        </p:spPr>
      </p:pic>
      <p:pic>
        <p:nvPicPr>
          <p:cNvPr id="355" name="Rectangle" descr="Rectangle"/>
          <p:cNvPicPr>
            <a:picLocks noChangeAspect="0"/>
          </p:cNvPicPr>
          <p:nvPr/>
        </p:nvPicPr>
        <p:blipFill>
          <a:blip r:embed="rId5">
            <a:extLst/>
          </a:blip>
          <a:stretch>
            <a:fillRect/>
          </a:stretch>
        </p:blipFill>
        <p:spPr>
          <a:xfrm>
            <a:off x="5390296" y="383981"/>
            <a:ext cx="7392573" cy="2907353"/>
          </a:xfrm>
          <a:prstGeom prst="rect">
            <a:avLst/>
          </a:prstGeom>
          <a:effectLst>
            <a:outerShdw sx="100000" sy="100000" kx="0" ky="0" algn="b" rotWithShape="0" blurRad="76200" dist="0" dir="18900000">
              <a:srgbClr val="000000">
                <a:alpha val="8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51"/>
                                        </p:tgtEl>
                                        <p:attrNameLst>
                                          <p:attrName>style.visibility</p:attrName>
                                        </p:attrNameLst>
                                      </p:cBhvr>
                                      <p:to>
                                        <p:strVal val="visible"/>
                                      </p:to>
                                    </p:set>
                                    <p:animEffect filter="dissolve" transition="in">
                                      <p:cBhvr>
                                        <p:cTn id="7" dur="1000"/>
                                        <p:tgtEl>
                                          <p:spTgt spid="35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54"/>
                                        </p:tgtEl>
                                        <p:attrNameLst>
                                          <p:attrName>style.visibility</p:attrName>
                                        </p:attrNameLst>
                                      </p:cBhvr>
                                      <p:to>
                                        <p:strVal val="visible"/>
                                      </p:to>
                                    </p:set>
                                    <p:animEffect filter="dissolve" transition="in">
                                      <p:cBhvr>
                                        <p:cTn id="11" dur="1000"/>
                                        <p:tgtEl>
                                          <p:spTgt spid="354"/>
                                        </p:tgtEl>
                                      </p:cBhvr>
                                    </p:animEffect>
                                  </p:childTnLst>
                                </p:cTn>
                              </p:par>
                            </p:childTnLst>
                          </p:cTn>
                        </p:par>
                      </p:childTnLst>
                    </p:cTn>
                  </p:par>
                  <p:par>
                    <p:cTn id="12" fill="hold">
                      <p:stCondLst>
                        <p:cond delay="indefinite"/>
                      </p:stCondLst>
                      <p:childTnLst>
                        <p:par>
                          <p:cTn id="13" fill="hold">
                            <p:stCondLst>
                              <p:cond delay="0"/>
                            </p:stCondLst>
                            <p:childTnLst>
                              <p:par>
                                <p:cTn id="14" presetClass="exit" nodeType="clickEffect" presetID="9" grpId="3" fill="hold">
                                  <p:stCondLst>
                                    <p:cond delay="0"/>
                                  </p:stCondLst>
                                  <p:iterate type="el" backwards="0">
                                    <p:tmAbs val="0"/>
                                  </p:iterate>
                                  <p:childTnLst>
                                    <p:animEffect filter="dissolve" transition="out">
                                      <p:cBhvr>
                                        <p:cTn id="15" dur="1000" fill="hold"/>
                                        <p:tgtEl>
                                          <p:spTgt spid="354"/>
                                        </p:tgtEl>
                                      </p:cBhvr>
                                    </p:animEffect>
                                    <p:set>
                                      <p:cBhvr>
                                        <p:cTn id="16" fill="hold">
                                          <p:stCondLst>
                                            <p:cond delay="999"/>
                                          </p:stCondLst>
                                        </p:cTn>
                                        <p:tgtEl>
                                          <p:spTgt spid="354"/>
                                        </p:tgtEl>
                                        <p:attrNameLst>
                                          <p:attrName>style.visibility</p:attrName>
                                        </p:attrNameLst>
                                      </p:cBhvr>
                                      <p:to>
                                        <p:strVal val="hidden"/>
                                      </p:to>
                                    </p:set>
                                  </p:childTnLst>
                                </p:cTn>
                              </p:par>
                            </p:childTnLst>
                          </p:cTn>
                        </p:par>
                        <p:par>
                          <p:cTn id="17" fill="hold">
                            <p:stCondLst>
                              <p:cond delay="1000"/>
                            </p:stCondLst>
                            <p:childTnLst>
                              <p:par>
                                <p:cTn id="18" presetClass="entr" nodeType="afterEffect" presetID="9" grpId="4" fill="hold">
                                  <p:stCondLst>
                                    <p:cond delay="0"/>
                                  </p:stCondLst>
                                  <p:iterate type="el" backwards="0">
                                    <p:tmAbs val="0"/>
                                  </p:iterate>
                                  <p:childTnLst>
                                    <p:set>
                                      <p:cBhvr>
                                        <p:cTn id="19" fill="hold"/>
                                        <p:tgtEl>
                                          <p:spTgt spid="355"/>
                                        </p:tgtEl>
                                        <p:attrNameLst>
                                          <p:attrName>style.visibility</p:attrName>
                                        </p:attrNameLst>
                                      </p:cBhvr>
                                      <p:to>
                                        <p:strVal val="visible"/>
                                      </p:to>
                                    </p:set>
                                    <p:animEffect filter="dissolve" transition="in">
                                      <p:cBhvr>
                                        <p:cTn id="20" dur="1000"/>
                                        <p:tgtEl>
                                          <p:spTgt spid="355"/>
                                        </p:tgtEl>
                                      </p:cBhvr>
                                    </p:animEffect>
                                  </p:childTnLst>
                                </p:cTn>
                              </p:par>
                            </p:childTnLst>
                          </p:cTn>
                        </p:par>
                        <p:par>
                          <p:cTn id="21" fill="hold">
                            <p:stCondLst>
                              <p:cond delay="2000"/>
                            </p:stCondLst>
                            <p:childTnLst>
                              <p:par>
                                <p:cTn id="22" presetClass="entr" nodeType="afterEffect" presetID="9" grpId="5" fill="hold">
                                  <p:stCondLst>
                                    <p:cond delay="0"/>
                                  </p:stCondLst>
                                  <p:iterate type="el" backwards="0">
                                    <p:tmAbs val="0"/>
                                  </p:iterate>
                                  <p:childTnLst>
                                    <p:set>
                                      <p:cBhvr>
                                        <p:cTn id="23" fill="hold"/>
                                        <p:tgtEl>
                                          <p:spTgt spid="352"/>
                                        </p:tgtEl>
                                        <p:attrNameLst>
                                          <p:attrName>style.visibility</p:attrName>
                                        </p:attrNameLst>
                                      </p:cBhvr>
                                      <p:to>
                                        <p:strVal val="visible"/>
                                      </p:to>
                                    </p:set>
                                    <p:animEffect filter="dissolve" transition="in">
                                      <p:cBhvr>
                                        <p:cTn id="24" dur="1000"/>
                                        <p:tgtEl>
                                          <p:spTgt spid="352"/>
                                        </p:tgtEl>
                                      </p:cBhvr>
                                    </p:animEffect>
                                  </p:childTnLst>
                                </p:cTn>
                              </p:par>
                            </p:childTnLst>
                          </p:cTn>
                        </p:par>
                        <p:par>
                          <p:cTn id="25" fill="hold">
                            <p:stCondLst>
                              <p:cond delay="3000"/>
                            </p:stCondLst>
                            <p:childTnLst>
                              <p:par>
                                <p:cTn id="26" presetClass="entr" nodeType="afterEffect" presetID="9" grpId="6" fill="hold">
                                  <p:stCondLst>
                                    <p:cond delay="0"/>
                                  </p:stCondLst>
                                  <p:iterate type="el" backwards="0">
                                    <p:tmAbs val="0"/>
                                  </p:iterate>
                                  <p:childTnLst>
                                    <p:set>
                                      <p:cBhvr>
                                        <p:cTn id="27" fill="hold"/>
                                        <p:tgtEl>
                                          <p:spTgt spid="349"/>
                                        </p:tgtEl>
                                        <p:attrNameLst>
                                          <p:attrName>style.visibility</p:attrName>
                                        </p:attrNameLst>
                                      </p:cBhvr>
                                      <p:to>
                                        <p:strVal val="visible"/>
                                      </p:to>
                                    </p:set>
                                    <p:animEffect filter="dissolve" transition="in">
                                      <p:cBhvr>
                                        <p:cTn id="28" dur="1000"/>
                                        <p:tgtEl>
                                          <p:spTgt spid="349"/>
                                        </p:tgtEl>
                                      </p:cBhvr>
                                    </p:animEffect>
                                  </p:childTnLst>
                                </p:cTn>
                              </p:par>
                            </p:childTnLst>
                          </p:cTn>
                        </p:par>
                        <p:par>
                          <p:cTn id="29" fill="hold">
                            <p:stCondLst>
                              <p:cond delay="4000"/>
                            </p:stCondLst>
                            <p:childTnLst>
                              <p:par>
                                <p:cTn id="30" presetClass="entr" nodeType="afterEffect" presetID="9" grpId="7" fill="hold">
                                  <p:stCondLst>
                                    <p:cond delay="0"/>
                                  </p:stCondLst>
                                  <p:iterate type="el" backwards="0">
                                    <p:tmAbs val="0"/>
                                  </p:iterate>
                                  <p:childTnLst>
                                    <p:set>
                                      <p:cBhvr>
                                        <p:cTn id="31" fill="hold"/>
                                        <p:tgtEl>
                                          <p:spTgt spid="350"/>
                                        </p:tgtEl>
                                        <p:attrNameLst>
                                          <p:attrName>style.visibility</p:attrName>
                                        </p:attrNameLst>
                                      </p:cBhvr>
                                      <p:to>
                                        <p:strVal val="visible"/>
                                      </p:to>
                                    </p:set>
                                    <p:animEffect filter="dissolve" transition="in">
                                      <p:cBhvr>
                                        <p:cTn id="32" dur="10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0" grpId="7"/>
      <p:bldP build="whole" bldLvl="1" animBg="1" rev="0" advAuto="0" spid="349" grpId="6"/>
      <p:bldP build="whole" bldLvl="1" animBg="1" rev="0" advAuto="0" spid="352" grpId="5"/>
      <p:bldP build="whole" bldLvl="1" animBg="1" rev="0" advAuto="0" spid="355" grpId="4"/>
      <p:bldP build="whole" bldLvl="1" animBg="1" rev="0" advAuto="0" spid="354" grpId="2"/>
      <p:bldP build="whole" bldLvl="1" animBg="1" rev="0" advAuto="0" spid="354" grpId="3"/>
      <p:bldP build="whole" bldLvl="1" animBg="1" rev="0" advAuto="0" spid="351"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Les premiers observatoires…"/>
          <p:cNvSpPr txBox="1"/>
          <p:nvPr>
            <p:ph type="title"/>
          </p:nvPr>
        </p:nvSpPr>
        <p:spPr>
          <a:xfrm>
            <a:off x="1270000" y="7597993"/>
            <a:ext cx="10464800" cy="1422401"/>
          </a:xfrm>
          <a:prstGeom prst="rect">
            <a:avLst/>
          </a:prstGeom>
        </p:spPr>
        <p:txBody>
          <a:bodyPr/>
          <a:lstStyle>
            <a:lvl1pPr defTabSz="449833">
              <a:defRPr sz="6160"/>
            </a:lvl1pPr>
          </a:lstStyle>
          <a:p>
            <a:pPr/>
            <a:r>
              <a:t>Les premiers observatoires…</a:t>
            </a:r>
          </a:p>
        </p:txBody>
      </p:sp>
      <p:sp>
        <p:nvSpPr>
          <p:cNvPr id="178" name="Mésopotamie, Stonehenge, Chichen Itzá"/>
          <p:cNvSpPr txBox="1"/>
          <p:nvPr>
            <p:ph type="body" sz="quarter" idx="1"/>
          </p:nvPr>
        </p:nvSpPr>
        <p:spPr>
          <a:xfrm>
            <a:off x="1270000" y="8880592"/>
            <a:ext cx="10464800" cy="1219201"/>
          </a:xfrm>
          <a:prstGeom prst="rect">
            <a:avLst/>
          </a:prstGeom>
        </p:spPr>
        <p:txBody>
          <a:bodyPr/>
          <a:lstStyle/>
          <a:p>
            <a:pPr/>
            <a:r>
              <a:t>Mésopotamie, Stonehenge, Chichen Itzá</a:t>
            </a:r>
          </a:p>
        </p:txBody>
      </p:sp>
      <p:pic>
        <p:nvPicPr>
          <p:cNvPr id="179" name="droppedImage.pdf" descr="droppedImage.pdf"/>
          <p:cNvPicPr>
            <a:picLocks noChangeAspect="0"/>
          </p:cNvPicPr>
          <p:nvPr/>
        </p:nvPicPr>
        <p:blipFill>
          <a:blip r:embed="rId2">
            <a:extLst/>
          </a:blip>
          <a:srcRect l="5206" t="0" r="5195" b="0"/>
          <a:stretch>
            <a:fillRect/>
          </a:stretch>
        </p:blipFill>
        <p:spPr>
          <a:xfrm>
            <a:off x="4222750" y="3012447"/>
            <a:ext cx="4559300" cy="3728706"/>
          </a:xfrm>
          <a:prstGeom prst="rect">
            <a:avLst/>
          </a:prstGeom>
          <a:ln w="25400">
            <a:solidFill>
              <a:srgbClr val="FFFFFF"/>
            </a:solidFill>
            <a:miter lim="400000"/>
          </a:ln>
        </p:spPr>
      </p:pic>
      <p:pic>
        <p:nvPicPr>
          <p:cNvPr id="180" name="caracol1321844813913.png" descr="caracol1321844813913.png"/>
          <p:cNvPicPr>
            <a:picLocks noChangeAspect="1"/>
          </p:cNvPicPr>
          <p:nvPr/>
        </p:nvPicPr>
        <p:blipFill>
          <a:blip r:embed="rId3">
            <a:extLst/>
          </a:blip>
          <a:stretch>
            <a:fillRect/>
          </a:stretch>
        </p:blipFill>
        <p:spPr>
          <a:xfrm>
            <a:off x="8871310" y="5046942"/>
            <a:ext cx="4044835" cy="3120527"/>
          </a:xfrm>
          <a:prstGeom prst="rect">
            <a:avLst/>
          </a:prstGeom>
          <a:ln w="12700">
            <a:miter lim="400000"/>
          </a:ln>
        </p:spPr>
      </p:pic>
      <p:pic>
        <p:nvPicPr>
          <p:cNvPr id="181" name="droppedImage.pdf" descr="droppedImage.pdf"/>
          <p:cNvPicPr>
            <a:picLocks noChangeAspect="0"/>
          </p:cNvPicPr>
          <p:nvPr/>
        </p:nvPicPr>
        <p:blipFill>
          <a:blip r:embed="rId4">
            <a:extLst/>
          </a:blip>
          <a:srcRect l="629" t="0" r="744" b="0"/>
          <a:stretch>
            <a:fillRect/>
          </a:stretch>
        </p:blipFill>
        <p:spPr>
          <a:xfrm>
            <a:off x="123568" y="155195"/>
            <a:ext cx="5098293" cy="2672385"/>
          </a:xfrm>
          <a:prstGeom prst="rect">
            <a:avLst/>
          </a:prstGeom>
          <a:ln w="25400">
            <a:solidFill>
              <a:srgbClr val="FFFFFF"/>
            </a:solidFill>
            <a:miter lim="400000"/>
          </a:ln>
        </p:spPr>
      </p:pic>
      <p:sp>
        <p:nvSpPr>
          <p:cNvPr id="182"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81"/>
                                        </p:tgtEl>
                                        <p:attrNameLst>
                                          <p:attrName>style.visibility</p:attrName>
                                        </p:attrNameLst>
                                      </p:cBhvr>
                                      <p:to>
                                        <p:strVal val="visible"/>
                                      </p:to>
                                    </p:set>
                                    <p:animEffect filter="dissolve" transition="in">
                                      <p:cBhvr>
                                        <p:cTn id="7" dur="1000"/>
                                        <p:tgtEl>
                                          <p:spTgt spid="18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79"/>
                                        </p:tgtEl>
                                        <p:attrNameLst>
                                          <p:attrName>style.visibility</p:attrName>
                                        </p:attrNameLst>
                                      </p:cBhvr>
                                      <p:to>
                                        <p:strVal val="visible"/>
                                      </p:to>
                                    </p:set>
                                    <p:animEffect filter="dissolve" transition="in">
                                      <p:cBhvr>
                                        <p:cTn id="11" dur="1000"/>
                                        <p:tgtEl>
                                          <p:spTgt spid="179"/>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180"/>
                                        </p:tgtEl>
                                        <p:attrNameLst>
                                          <p:attrName>style.visibility</p:attrName>
                                        </p:attrNameLst>
                                      </p:cBhvr>
                                      <p:to>
                                        <p:strVal val="visible"/>
                                      </p:to>
                                    </p:set>
                                    <p:animEffect filter="dissolve" transition="in">
                                      <p:cBhvr>
                                        <p:cTn id="15" dur="1000"/>
                                        <p:tgtEl>
                                          <p:spTgt spid="180"/>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177"/>
                                        </p:tgtEl>
                                        <p:attrNameLst>
                                          <p:attrName>style.visibility</p:attrName>
                                        </p:attrNameLst>
                                      </p:cBhvr>
                                      <p:to>
                                        <p:strVal val="visible"/>
                                      </p:to>
                                    </p:set>
                                    <p:animEffect filter="dissolve" transition="in">
                                      <p:cBhvr>
                                        <p:cTn id="19" dur="1000"/>
                                        <p:tgtEl>
                                          <p:spTgt spid="177"/>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178"/>
                                        </p:tgtEl>
                                        <p:attrNameLst>
                                          <p:attrName>style.visibility</p:attrName>
                                        </p:attrNameLst>
                                      </p:cBhvr>
                                      <p:to>
                                        <p:strVal val="visible"/>
                                      </p:to>
                                    </p:set>
                                    <p:animEffect filter="dissolve" transition="in">
                                      <p:cBhvr>
                                        <p:cTn id="23"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1" grpId="1"/>
      <p:bldP build="whole" bldLvl="1" animBg="1" rev="0" advAuto="0" spid="180" grpId="3"/>
      <p:bldP build="whole" bldLvl="1" animBg="1" rev="0" advAuto="0" spid="178" grpId="5"/>
      <p:bldP build="whole" bldLvl="1" animBg="1" rev="0" advAuto="0" spid="177" grpId="4"/>
      <p:bldP build="whole" bldLvl="1" animBg="1" rev="0" advAuto="0" spid="179" grpId="2"/>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Le centre galactique vu en radio"/>
          <p:cNvSpPr txBox="1"/>
          <p:nvPr>
            <p:ph type="title"/>
          </p:nvPr>
        </p:nvSpPr>
        <p:spPr>
          <a:xfrm>
            <a:off x="1270000" y="7597993"/>
            <a:ext cx="10464800" cy="1422401"/>
          </a:xfrm>
          <a:prstGeom prst="rect">
            <a:avLst/>
          </a:prstGeom>
        </p:spPr>
        <p:txBody>
          <a:bodyPr/>
          <a:lstStyle>
            <a:lvl1pPr defTabSz="408940">
              <a:defRPr sz="5600"/>
            </a:lvl1pPr>
          </a:lstStyle>
          <a:p>
            <a:pPr/>
            <a:r>
              <a:t>Le centre galactique vu en radio</a:t>
            </a:r>
          </a:p>
        </p:txBody>
      </p:sp>
      <p:sp>
        <p:nvSpPr>
          <p:cNvPr id="358" name="Observatoire radio MeerKAT-SKA (square km array)"/>
          <p:cNvSpPr txBox="1"/>
          <p:nvPr>
            <p:ph type="body" sz="quarter" idx="1"/>
          </p:nvPr>
        </p:nvSpPr>
        <p:spPr>
          <a:xfrm>
            <a:off x="1270000" y="8880592"/>
            <a:ext cx="10464800" cy="1219201"/>
          </a:xfrm>
          <a:prstGeom prst="rect">
            <a:avLst/>
          </a:prstGeom>
        </p:spPr>
        <p:txBody>
          <a:bodyPr/>
          <a:lstStyle/>
          <a:p>
            <a:pPr/>
            <a:r>
              <a:t>Observatoire radio MeerKAT-SKA (square km array)</a:t>
            </a:r>
          </a:p>
        </p:txBody>
      </p:sp>
      <p:pic>
        <p:nvPicPr>
          <p:cNvPr id="359" name="2017_meerkat_01-1030x578.jpg" descr="2017_meerkat_01-1030x578.jpg"/>
          <p:cNvPicPr>
            <a:picLocks noChangeAspect="1"/>
          </p:cNvPicPr>
          <p:nvPr/>
        </p:nvPicPr>
        <p:blipFill>
          <a:blip r:embed="rId2">
            <a:extLst/>
          </a:blip>
          <a:stretch>
            <a:fillRect/>
          </a:stretch>
        </p:blipFill>
        <p:spPr>
          <a:xfrm>
            <a:off x="0" y="-1633278"/>
            <a:ext cx="13004801" cy="7297840"/>
          </a:xfrm>
          <a:prstGeom prst="rect">
            <a:avLst/>
          </a:prstGeom>
          <a:ln w="12700">
            <a:miter lim="400000"/>
          </a:ln>
        </p:spPr>
      </p:pic>
      <p:pic>
        <p:nvPicPr>
          <p:cNvPr id="360" name="MeerKAT_GalacticCentre_image-1024x532.png" descr="MeerKAT_GalacticCentre_image-1024x532.png"/>
          <p:cNvPicPr>
            <a:picLocks noChangeAspect="1"/>
          </p:cNvPicPr>
          <p:nvPr/>
        </p:nvPicPr>
        <p:blipFill>
          <a:blip r:embed="rId3">
            <a:extLst/>
          </a:blip>
          <a:stretch>
            <a:fillRect/>
          </a:stretch>
        </p:blipFill>
        <p:spPr>
          <a:xfrm>
            <a:off x="-1" y="1498600"/>
            <a:ext cx="13004801" cy="6756400"/>
          </a:xfrm>
          <a:prstGeom prst="rect">
            <a:avLst/>
          </a:prstGeom>
          <a:ln w="12700">
            <a:miter lim="400000"/>
          </a:ln>
        </p:spPr>
      </p:pic>
      <p:sp>
        <p:nvSpPr>
          <p:cNvPr id="361"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59"/>
                                        </p:tgtEl>
                                        <p:attrNameLst>
                                          <p:attrName>style.visibility</p:attrName>
                                        </p:attrNameLst>
                                      </p:cBhvr>
                                      <p:to>
                                        <p:strVal val="visible"/>
                                      </p:to>
                                    </p:set>
                                    <p:animEffect filter="dissolve" transition="in">
                                      <p:cBhvr>
                                        <p:cTn id="7" dur="1000"/>
                                        <p:tgtEl>
                                          <p:spTgt spid="359"/>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57"/>
                                        </p:tgtEl>
                                        <p:attrNameLst>
                                          <p:attrName>style.visibility</p:attrName>
                                        </p:attrNameLst>
                                      </p:cBhvr>
                                      <p:to>
                                        <p:strVal val="visible"/>
                                      </p:to>
                                    </p:set>
                                    <p:animEffect filter="dissolve" transition="in">
                                      <p:cBhvr>
                                        <p:cTn id="11" dur="1000"/>
                                        <p:tgtEl>
                                          <p:spTgt spid="357"/>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358"/>
                                        </p:tgtEl>
                                        <p:attrNameLst>
                                          <p:attrName>style.visibility</p:attrName>
                                        </p:attrNameLst>
                                      </p:cBhvr>
                                      <p:to>
                                        <p:strVal val="visible"/>
                                      </p:to>
                                    </p:set>
                                    <p:animEffect filter="dissolve" transition="in">
                                      <p:cBhvr>
                                        <p:cTn id="15" dur="1000"/>
                                        <p:tgtEl>
                                          <p:spTgt spid="358"/>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360"/>
                                        </p:tgtEl>
                                        <p:attrNameLst>
                                          <p:attrName>style.visibility</p:attrName>
                                        </p:attrNameLst>
                                      </p:cBhvr>
                                      <p:to>
                                        <p:strVal val="visible"/>
                                      </p:to>
                                    </p:set>
                                    <p:animEffect filter="dissolve" transition="in">
                                      <p:cBhvr>
                                        <p:cTn id="20" dur="1000"/>
                                        <p:tgtEl>
                                          <p:spTgt spid="3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8" grpId="3"/>
      <p:bldP build="whole" bldLvl="1" animBg="1" rev="0" advAuto="0" spid="359" grpId="1"/>
      <p:bldP build="whole" bldLvl="1" animBg="1" rev="0" advAuto="0" spid="360" grpId="4"/>
      <p:bldP build="whole" bldLvl="1" animBg="1" rev="0" advAuto="0" spid="357" grpId="2"/>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Découverte des rayons X"/>
          <p:cNvSpPr txBox="1"/>
          <p:nvPr>
            <p:ph type="title"/>
          </p:nvPr>
        </p:nvSpPr>
        <p:spPr>
          <a:xfrm>
            <a:off x="1270000" y="7597993"/>
            <a:ext cx="10464800" cy="1422401"/>
          </a:xfrm>
          <a:prstGeom prst="rect">
            <a:avLst/>
          </a:prstGeom>
        </p:spPr>
        <p:txBody>
          <a:bodyPr/>
          <a:lstStyle>
            <a:lvl1pPr defTabSz="525779">
              <a:defRPr sz="7200"/>
            </a:lvl1pPr>
          </a:lstStyle>
          <a:p>
            <a:pPr/>
            <a:r>
              <a:t>Découverte des rayons X</a:t>
            </a:r>
          </a:p>
        </p:txBody>
      </p:sp>
      <p:sp>
        <p:nvSpPr>
          <p:cNvPr id="364" name="Röntgenstrahlung (1er prix Nobel de physique 1901)"/>
          <p:cNvSpPr txBox="1"/>
          <p:nvPr>
            <p:ph type="body" sz="quarter" idx="1"/>
          </p:nvPr>
        </p:nvSpPr>
        <p:spPr>
          <a:xfrm>
            <a:off x="1270000" y="8880592"/>
            <a:ext cx="10464800" cy="1219201"/>
          </a:xfrm>
          <a:prstGeom prst="rect">
            <a:avLst/>
          </a:prstGeom>
        </p:spPr>
        <p:txBody>
          <a:bodyPr/>
          <a:lstStyle/>
          <a:p>
            <a:pPr/>
            <a:r>
              <a:t>Röntgenstrahlung (1</a:t>
            </a:r>
            <a:r>
              <a:rPr baseline="31999"/>
              <a:t>er</a:t>
            </a:r>
            <a:r>
              <a:t> prix Nobel de physique 1901)</a:t>
            </a:r>
          </a:p>
        </p:txBody>
      </p:sp>
      <p:pic>
        <p:nvPicPr>
          <p:cNvPr id="365" name="Image" descr="Image"/>
          <p:cNvPicPr>
            <a:picLocks noChangeAspect="1"/>
          </p:cNvPicPr>
          <p:nvPr/>
        </p:nvPicPr>
        <p:blipFill>
          <a:blip r:embed="rId2">
            <a:extLst/>
          </a:blip>
          <a:stretch>
            <a:fillRect/>
          </a:stretch>
        </p:blipFill>
        <p:spPr>
          <a:xfrm>
            <a:off x="16299" y="5854"/>
            <a:ext cx="12972202" cy="2968068"/>
          </a:xfrm>
          <a:prstGeom prst="rect">
            <a:avLst/>
          </a:prstGeom>
          <a:ln w="12700">
            <a:miter lim="400000"/>
          </a:ln>
        </p:spPr>
      </p:pic>
      <p:pic>
        <p:nvPicPr>
          <p:cNvPr id="366" name="droppedImage.pdf" descr="droppedImage.pdf"/>
          <p:cNvPicPr>
            <a:picLocks noChangeAspect="0"/>
          </p:cNvPicPr>
          <p:nvPr/>
        </p:nvPicPr>
        <p:blipFill>
          <a:blip r:embed="rId3">
            <a:extLst/>
          </a:blip>
          <a:srcRect l="0" t="5581" r="0" b="5525"/>
          <a:stretch>
            <a:fillRect/>
          </a:stretch>
        </p:blipFill>
        <p:spPr>
          <a:xfrm>
            <a:off x="993334" y="3026030"/>
            <a:ext cx="3698976" cy="4900319"/>
          </a:xfrm>
          <a:prstGeom prst="rect">
            <a:avLst/>
          </a:prstGeom>
          <a:ln w="25400">
            <a:solidFill>
              <a:srgbClr val="FFFFFF"/>
            </a:solidFill>
            <a:miter lim="400000"/>
          </a:ln>
        </p:spPr>
      </p:pic>
      <p:pic>
        <p:nvPicPr>
          <p:cNvPr id="367" name="droppedImage.pdf" descr="droppedImage.pdf"/>
          <p:cNvPicPr>
            <a:picLocks noChangeAspect="1"/>
          </p:cNvPicPr>
          <p:nvPr/>
        </p:nvPicPr>
        <p:blipFill>
          <a:blip r:embed="rId4">
            <a:extLst/>
          </a:blip>
          <a:stretch>
            <a:fillRect/>
          </a:stretch>
        </p:blipFill>
        <p:spPr>
          <a:xfrm>
            <a:off x="5113900" y="3279289"/>
            <a:ext cx="2777000" cy="1853738"/>
          </a:xfrm>
          <a:prstGeom prst="rect">
            <a:avLst/>
          </a:prstGeom>
          <a:ln w="12700">
            <a:miter lim="400000"/>
          </a:ln>
        </p:spPr>
      </p:pic>
      <p:pic>
        <p:nvPicPr>
          <p:cNvPr id="368" name="droppedImage.pdf" descr="droppedImage.pdf"/>
          <p:cNvPicPr>
            <a:picLocks noChangeAspect="1"/>
          </p:cNvPicPr>
          <p:nvPr/>
        </p:nvPicPr>
        <p:blipFill>
          <a:blip r:embed="rId5">
            <a:extLst/>
          </a:blip>
          <a:stretch>
            <a:fillRect/>
          </a:stretch>
        </p:blipFill>
        <p:spPr>
          <a:xfrm>
            <a:off x="5193121" y="5224323"/>
            <a:ext cx="2618558" cy="2683214"/>
          </a:xfrm>
          <a:prstGeom prst="rect">
            <a:avLst/>
          </a:prstGeom>
          <a:ln w="12700">
            <a:miter lim="400000"/>
          </a:ln>
        </p:spPr>
      </p:pic>
      <p:pic>
        <p:nvPicPr>
          <p:cNvPr id="369" name="440px-Wilhelm_Conrad_Röntgen-cropped.JPG" descr="440px-Wilhelm_Conrad_Röntgen-cropped.JPG"/>
          <p:cNvPicPr>
            <a:picLocks noChangeAspect="1"/>
          </p:cNvPicPr>
          <p:nvPr/>
        </p:nvPicPr>
        <p:blipFill>
          <a:blip r:embed="rId6">
            <a:extLst/>
          </a:blip>
          <a:stretch>
            <a:fillRect/>
          </a:stretch>
        </p:blipFill>
        <p:spPr>
          <a:xfrm>
            <a:off x="8299890" y="3087273"/>
            <a:ext cx="3668763" cy="4777730"/>
          </a:xfrm>
          <a:prstGeom prst="rect">
            <a:avLst/>
          </a:prstGeom>
          <a:ln w="12700">
            <a:miter lim="400000"/>
          </a:ln>
        </p:spPr>
      </p:pic>
      <p:sp>
        <p:nvSpPr>
          <p:cNvPr id="370"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pic>
        <p:nvPicPr>
          <p:cNvPr id="371" name="Rectangle" descr="Rectangle"/>
          <p:cNvPicPr>
            <a:picLocks noChangeAspect="0"/>
          </p:cNvPicPr>
          <p:nvPr/>
        </p:nvPicPr>
        <p:blipFill>
          <a:blip r:embed="rId7">
            <a:extLst/>
          </a:blip>
          <a:stretch>
            <a:fillRect/>
          </a:stretch>
        </p:blipFill>
        <p:spPr>
          <a:xfrm>
            <a:off x="5390296" y="383981"/>
            <a:ext cx="7392573" cy="2907353"/>
          </a:xfrm>
          <a:prstGeom prst="rect">
            <a:avLst/>
          </a:prstGeom>
          <a:effectLst>
            <a:outerShdw sx="100000" sy="100000" kx="0" ky="0" algn="b" rotWithShape="0" blurRad="76200" dist="0" dir="18900000">
              <a:srgbClr val="000000">
                <a:alpha val="80000"/>
              </a:srgbClr>
            </a:outerShdw>
          </a:effectLst>
        </p:spPr>
      </p:pic>
      <p:pic>
        <p:nvPicPr>
          <p:cNvPr id="372" name="Rectangle" descr="Rectangle"/>
          <p:cNvPicPr>
            <a:picLocks noChangeAspect="0"/>
          </p:cNvPicPr>
          <p:nvPr/>
        </p:nvPicPr>
        <p:blipFill>
          <a:blip r:embed="rId8">
            <a:extLst/>
          </a:blip>
          <a:stretch>
            <a:fillRect/>
          </a:stretch>
        </p:blipFill>
        <p:spPr>
          <a:xfrm>
            <a:off x="1651017" y="383981"/>
            <a:ext cx="11131852" cy="2907353"/>
          </a:xfrm>
          <a:prstGeom prst="rect">
            <a:avLst/>
          </a:prstGeom>
          <a:effectLst>
            <a:outerShdw sx="100000" sy="100000" kx="0" ky="0" algn="b" rotWithShape="0" blurRad="76200" dist="0" dir="18900000">
              <a:srgbClr val="000000">
                <a:alpha val="8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65"/>
                                        </p:tgtEl>
                                        <p:attrNameLst>
                                          <p:attrName>style.visibility</p:attrName>
                                        </p:attrNameLst>
                                      </p:cBhvr>
                                      <p:to>
                                        <p:strVal val="visible"/>
                                      </p:to>
                                    </p:set>
                                    <p:animEffect filter="dissolve" transition="in">
                                      <p:cBhvr>
                                        <p:cTn id="7" dur="1000"/>
                                        <p:tgtEl>
                                          <p:spTgt spid="365"/>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71"/>
                                        </p:tgtEl>
                                        <p:attrNameLst>
                                          <p:attrName>style.visibility</p:attrName>
                                        </p:attrNameLst>
                                      </p:cBhvr>
                                      <p:to>
                                        <p:strVal val="visible"/>
                                      </p:to>
                                    </p:set>
                                    <p:animEffect filter="dissolve" transition="in">
                                      <p:cBhvr>
                                        <p:cTn id="11" dur="1000"/>
                                        <p:tgtEl>
                                          <p:spTgt spid="371"/>
                                        </p:tgtEl>
                                      </p:cBhvr>
                                    </p:animEffect>
                                  </p:childTnLst>
                                </p:cTn>
                              </p:par>
                            </p:childTnLst>
                          </p:cTn>
                        </p:par>
                      </p:childTnLst>
                    </p:cTn>
                  </p:par>
                  <p:par>
                    <p:cTn id="12" fill="hold">
                      <p:stCondLst>
                        <p:cond delay="indefinite"/>
                      </p:stCondLst>
                      <p:childTnLst>
                        <p:par>
                          <p:cTn id="13" fill="hold">
                            <p:stCondLst>
                              <p:cond delay="0"/>
                            </p:stCondLst>
                            <p:childTnLst>
                              <p:par>
                                <p:cTn id="14" presetClass="exit" nodeType="clickEffect" presetID="9" grpId="3" fill="hold">
                                  <p:stCondLst>
                                    <p:cond delay="0"/>
                                  </p:stCondLst>
                                  <p:iterate type="el" backwards="0">
                                    <p:tmAbs val="0"/>
                                  </p:iterate>
                                  <p:childTnLst>
                                    <p:animEffect filter="dissolve" transition="out">
                                      <p:cBhvr>
                                        <p:cTn id="15" dur="1000" fill="hold"/>
                                        <p:tgtEl>
                                          <p:spTgt spid="371"/>
                                        </p:tgtEl>
                                      </p:cBhvr>
                                    </p:animEffect>
                                    <p:set>
                                      <p:cBhvr>
                                        <p:cTn id="16" fill="hold">
                                          <p:stCondLst>
                                            <p:cond delay="999"/>
                                          </p:stCondLst>
                                        </p:cTn>
                                        <p:tgtEl>
                                          <p:spTgt spid="371"/>
                                        </p:tgtEl>
                                        <p:attrNameLst>
                                          <p:attrName>style.visibility</p:attrName>
                                        </p:attrNameLst>
                                      </p:cBhvr>
                                      <p:to>
                                        <p:strVal val="hidden"/>
                                      </p:to>
                                    </p:set>
                                  </p:childTnLst>
                                </p:cTn>
                              </p:par>
                            </p:childTnLst>
                          </p:cTn>
                        </p:par>
                        <p:par>
                          <p:cTn id="17" fill="hold">
                            <p:stCondLst>
                              <p:cond delay="1000"/>
                            </p:stCondLst>
                            <p:childTnLst>
                              <p:par>
                                <p:cTn id="18" presetClass="entr" nodeType="afterEffect" presetID="9" grpId="4" fill="hold">
                                  <p:stCondLst>
                                    <p:cond delay="0"/>
                                  </p:stCondLst>
                                  <p:iterate type="el" backwards="0">
                                    <p:tmAbs val="0"/>
                                  </p:iterate>
                                  <p:childTnLst>
                                    <p:set>
                                      <p:cBhvr>
                                        <p:cTn id="19" fill="hold"/>
                                        <p:tgtEl>
                                          <p:spTgt spid="372"/>
                                        </p:tgtEl>
                                        <p:attrNameLst>
                                          <p:attrName>style.visibility</p:attrName>
                                        </p:attrNameLst>
                                      </p:cBhvr>
                                      <p:to>
                                        <p:strVal val="visible"/>
                                      </p:to>
                                    </p:set>
                                    <p:animEffect filter="dissolve" transition="in">
                                      <p:cBhvr>
                                        <p:cTn id="20" dur="1000"/>
                                        <p:tgtEl>
                                          <p:spTgt spid="372"/>
                                        </p:tgtEl>
                                      </p:cBhvr>
                                    </p:animEffect>
                                  </p:childTnLst>
                                </p:cTn>
                              </p:par>
                            </p:childTnLst>
                          </p:cTn>
                        </p:par>
                        <p:par>
                          <p:cTn id="21" fill="hold">
                            <p:stCondLst>
                              <p:cond delay="2000"/>
                            </p:stCondLst>
                            <p:childTnLst>
                              <p:par>
                                <p:cTn id="22" presetClass="entr" nodeType="afterEffect" presetID="9" grpId="5" fill="hold">
                                  <p:stCondLst>
                                    <p:cond delay="0"/>
                                  </p:stCondLst>
                                  <p:iterate type="el" backwards="0">
                                    <p:tmAbs val="0"/>
                                  </p:iterate>
                                  <p:childTnLst>
                                    <p:set>
                                      <p:cBhvr>
                                        <p:cTn id="23" fill="hold"/>
                                        <p:tgtEl>
                                          <p:spTgt spid="366"/>
                                        </p:tgtEl>
                                        <p:attrNameLst>
                                          <p:attrName>style.visibility</p:attrName>
                                        </p:attrNameLst>
                                      </p:cBhvr>
                                      <p:to>
                                        <p:strVal val="visible"/>
                                      </p:to>
                                    </p:set>
                                    <p:animEffect filter="dissolve" transition="in">
                                      <p:cBhvr>
                                        <p:cTn id="24" dur="1000"/>
                                        <p:tgtEl>
                                          <p:spTgt spid="366"/>
                                        </p:tgtEl>
                                      </p:cBhvr>
                                    </p:animEffect>
                                  </p:childTnLst>
                                </p:cTn>
                              </p:par>
                            </p:childTnLst>
                          </p:cTn>
                        </p:par>
                        <p:par>
                          <p:cTn id="25" fill="hold">
                            <p:stCondLst>
                              <p:cond delay="3000"/>
                            </p:stCondLst>
                            <p:childTnLst>
                              <p:par>
                                <p:cTn id="26" presetClass="entr" nodeType="afterEffect" presetID="9" grpId="6" fill="hold">
                                  <p:stCondLst>
                                    <p:cond delay="0"/>
                                  </p:stCondLst>
                                  <p:iterate type="el" backwards="0">
                                    <p:tmAbs val="0"/>
                                  </p:iterate>
                                  <p:childTnLst>
                                    <p:set>
                                      <p:cBhvr>
                                        <p:cTn id="27" fill="hold"/>
                                        <p:tgtEl>
                                          <p:spTgt spid="367"/>
                                        </p:tgtEl>
                                        <p:attrNameLst>
                                          <p:attrName>style.visibility</p:attrName>
                                        </p:attrNameLst>
                                      </p:cBhvr>
                                      <p:to>
                                        <p:strVal val="visible"/>
                                      </p:to>
                                    </p:set>
                                    <p:animEffect filter="dissolve" transition="in">
                                      <p:cBhvr>
                                        <p:cTn id="28" dur="1000"/>
                                        <p:tgtEl>
                                          <p:spTgt spid="367"/>
                                        </p:tgtEl>
                                      </p:cBhvr>
                                    </p:animEffect>
                                  </p:childTnLst>
                                </p:cTn>
                              </p:par>
                            </p:childTnLst>
                          </p:cTn>
                        </p:par>
                        <p:par>
                          <p:cTn id="29" fill="hold">
                            <p:stCondLst>
                              <p:cond delay="4000"/>
                            </p:stCondLst>
                            <p:childTnLst>
                              <p:par>
                                <p:cTn id="30" presetClass="entr" nodeType="afterEffect" presetID="9" grpId="7" fill="hold">
                                  <p:stCondLst>
                                    <p:cond delay="0"/>
                                  </p:stCondLst>
                                  <p:iterate type="el" backwards="0">
                                    <p:tmAbs val="0"/>
                                  </p:iterate>
                                  <p:childTnLst>
                                    <p:set>
                                      <p:cBhvr>
                                        <p:cTn id="31" fill="hold"/>
                                        <p:tgtEl>
                                          <p:spTgt spid="368"/>
                                        </p:tgtEl>
                                        <p:attrNameLst>
                                          <p:attrName>style.visibility</p:attrName>
                                        </p:attrNameLst>
                                      </p:cBhvr>
                                      <p:to>
                                        <p:strVal val="visible"/>
                                      </p:to>
                                    </p:set>
                                    <p:animEffect filter="dissolve" transition="in">
                                      <p:cBhvr>
                                        <p:cTn id="32" dur="1000"/>
                                        <p:tgtEl>
                                          <p:spTgt spid="368"/>
                                        </p:tgtEl>
                                      </p:cBhvr>
                                    </p:animEffect>
                                  </p:childTnLst>
                                </p:cTn>
                              </p:par>
                            </p:childTnLst>
                          </p:cTn>
                        </p:par>
                        <p:par>
                          <p:cTn id="33" fill="hold">
                            <p:stCondLst>
                              <p:cond delay="5000"/>
                            </p:stCondLst>
                            <p:childTnLst>
                              <p:par>
                                <p:cTn id="34" presetClass="entr" nodeType="afterEffect" presetID="9" grpId="8" fill="hold">
                                  <p:stCondLst>
                                    <p:cond delay="0"/>
                                  </p:stCondLst>
                                  <p:iterate type="el" backwards="0">
                                    <p:tmAbs val="0"/>
                                  </p:iterate>
                                  <p:childTnLst>
                                    <p:set>
                                      <p:cBhvr>
                                        <p:cTn id="35" fill="hold"/>
                                        <p:tgtEl>
                                          <p:spTgt spid="369"/>
                                        </p:tgtEl>
                                        <p:attrNameLst>
                                          <p:attrName>style.visibility</p:attrName>
                                        </p:attrNameLst>
                                      </p:cBhvr>
                                      <p:to>
                                        <p:strVal val="visible"/>
                                      </p:to>
                                    </p:set>
                                    <p:animEffect filter="dissolve" transition="in">
                                      <p:cBhvr>
                                        <p:cTn id="36" dur="1000"/>
                                        <p:tgtEl>
                                          <p:spTgt spid="369"/>
                                        </p:tgtEl>
                                      </p:cBhvr>
                                    </p:animEffect>
                                  </p:childTnLst>
                                </p:cTn>
                              </p:par>
                            </p:childTnLst>
                          </p:cTn>
                        </p:par>
                        <p:par>
                          <p:cTn id="37" fill="hold">
                            <p:stCondLst>
                              <p:cond delay="6000"/>
                            </p:stCondLst>
                            <p:childTnLst>
                              <p:par>
                                <p:cTn id="38" presetClass="entr" nodeType="afterEffect" presetID="9" grpId="9" fill="hold">
                                  <p:stCondLst>
                                    <p:cond delay="0"/>
                                  </p:stCondLst>
                                  <p:iterate type="el" backwards="0">
                                    <p:tmAbs val="0"/>
                                  </p:iterate>
                                  <p:childTnLst>
                                    <p:set>
                                      <p:cBhvr>
                                        <p:cTn id="39" fill="hold"/>
                                        <p:tgtEl>
                                          <p:spTgt spid="363"/>
                                        </p:tgtEl>
                                        <p:attrNameLst>
                                          <p:attrName>style.visibility</p:attrName>
                                        </p:attrNameLst>
                                      </p:cBhvr>
                                      <p:to>
                                        <p:strVal val="visible"/>
                                      </p:to>
                                    </p:set>
                                    <p:animEffect filter="dissolve" transition="in">
                                      <p:cBhvr>
                                        <p:cTn id="40" dur="1000"/>
                                        <p:tgtEl>
                                          <p:spTgt spid="363"/>
                                        </p:tgtEl>
                                      </p:cBhvr>
                                    </p:animEffect>
                                  </p:childTnLst>
                                </p:cTn>
                              </p:par>
                            </p:childTnLst>
                          </p:cTn>
                        </p:par>
                        <p:par>
                          <p:cTn id="41" fill="hold">
                            <p:stCondLst>
                              <p:cond delay="7000"/>
                            </p:stCondLst>
                            <p:childTnLst>
                              <p:par>
                                <p:cTn id="42" presetClass="entr" nodeType="afterEffect" presetID="9" grpId="10" fill="hold">
                                  <p:stCondLst>
                                    <p:cond delay="0"/>
                                  </p:stCondLst>
                                  <p:iterate type="el" backwards="0">
                                    <p:tmAbs val="0"/>
                                  </p:iterate>
                                  <p:childTnLst>
                                    <p:set>
                                      <p:cBhvr>
                                        <p:cTn id="43" fill="hold"/>
                                        <p:tgtEl>
                                          <p:spTgt spid="364"/>
                                        </p:tgtEl>
                                        <p:attrNameLst>
                                          <p:attrName>style.visibility</p:attrName>
                                        </p:attrNameLst>
                                      </p:cBhvr>
                                      <p:to>
                                        <p:strVal val="visible"/>
                                      </p:to>
                                    </p:set>
                                    <p:animEffect filter="dissolve" transition="in">
                                      <p:cBhvr>
                                        <p:cTn id="44" dur="10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2" grpId="4"/>
      <p:bldP build="whole" bldLvl="1" animBg="1" rev="0" advAuto="0" spid="371" grpId="2"/>
      <p:bldP build="whole" bldLvl="1" animBg="1" rev="0" advAuto="0" spid="371" grpId="3"/>
      <p:bldP build="whole" bldLvl="1" animBg="1" rev="0" advAuto="0" spid="366" grpId="5"/>
      <p:bldP build="whole" bldLvl="1" animBg="1" rev="0" advAuto="0" spid="367" grpId="6"/>
      <p:bldP build="whole" bldLvl="1" animBg="1" rev="0" advAuto="0" spid="368" grpId="7"/>
      <p:bldP build="whole" bldLvl="1" animBg="1" rev="0" advAuto="0" spid="369" grpId="8"/>
      <p:bldP build="whole" bldLvl="1" animBg="1" rev="0" advAuto="0" spid="363" grpId="9"/>
      <p:bldP build="whole" bldLvl="1" animBg="1" rev="0" advAuto="0" spid="364" grpId="10"/>
      <p:bldP build="whole" bldLvl="1" animBg="1" rev="0" advAuto="0" spid="365"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4" name="Image" descr="Image"/>
          <p:cNvPicPr>
            <a:picLocks noChangeAspect="1"/>
          </p:cNvPicPr>
          <p:nvPr/>
        </p:nvPicPr>
        <p:blipFill>
          <a:blip r:embed="rId2">
            <a:extLst/>
          </a:blip>
          <a:stretch>
            <a:fillRect/>
          </a:stretch>
        </p:blipFill>
        <p:spPr>
          <a:xfrm>
            <a:off x="6241929" y="-1161662"/>
            <a:ext cx="6902154" cy="4960924"/>
          </a:xfrm>
          <a:prstGeom prst="rect">
            <a:avLst/>
          </a:prstGeom>
          <a:ln w="12700">
            <a:miter lim="400000"/>
          </a:ln>
        </p:spPr>
      </p:pic>
      <p:sp>
        <p:nvSpPr>
          <p:cNvPr id="375" name="Le centre galactique vu en rayons X"/>
          <p:cNvSpPr txBox="1"/>
          <p:nvPr>
            <p:ph type="title"/>
          </p:nvPr>
        </p:nvSpPr>
        <p:spPr>
          <a:xfrm>
            <a:off x="1270000" y="7597993"/>
            <a:ext cx="10464800" cy="1422401"/>
          </a:xfrm>
          <a:prstGeom prst="rect">
            <a:avLst/>
          </a:prstGeom>
        </p:spPr>
        <p:txBody>
          <a:bodyPr/>
          <a:lstStyle>
            <a:lvl1pPr defTabSz="368045">
              <a:defRPr sz="5040"/>
            </a:lvl1pPr>
          </a:lstStyle>
          <a:p>
            <a:pPr/>
            <a:r>
              <a:t>Le centre galactique vu en rayons X</a:t>
            </a:r>
          </a:p>
        </p:txBody>
      </p:sp>
      <p:sp>
        <p:nvSpPr>
          <p:cNvPr id="376" name="Satellite Chandra"/>
          <p:cNvSpPr txBox="1"/>
          <p:nvPr>
            <p:ph type="body" sz="quarter" idx="1"/>
          </p:nvPr>
        </p:nvSpPr>
        <p:spPr>
          <a:xfrm>
            <a:off x="1270000" y="8880592"/>
            <a:ext cx="10464800" cy="1219201"/>
          </a:xfrm>
          <a:prstGeom prst="rect">
            <a:avLst/>
          </a:prstGeom>
        </p:spPr>
        <p:txBody>
          <a:bodyPr/>
          <a:lstStyle/>
          <a:p>
            <a:pPr/>
            <a:r>
              <a:t>Satellite </a:t>
            </a:r>
            <a:r>
              <a:rPr i="1">
                <a:latin typeface="Helvetica"/>
                <a:ea typeface="Helvetica"/>
                <a:cs typeface="Helvetica"/>
                <a:sym typeface="Helvetica"/>
              </a:rPr>
              <a:t>Chandra</a:t>
            </a:r>
          </a:p>
        </p:txBody>
      </p:sp>
      <p:pic>
        <p:nvPicPr>
          <p:cNvPr id="377" name="droppedImage.pdf" descr="droppedImage.pdf"/>
          <p:cNvPicPr>
            <a:picLocks noChangeAspect="1"/>
          </p:cNvPicPr>
          <p:nvPr/>
        </p:nvPicPr>
        <p:blipFill>
          <a:blip r:embed="rId3">
            <a:extLst/>
          </a:blip>
          <a:stretch>
            <a:fillRect/>
          </a:stretch>
        </p:blipFill>
        <p:spPr>
          <a:xfrm>
            <a:off x="-6414" y="2373410"/>
            <a:ext cx="13017628" cy="5006780"/>
          </a:xfrm>
          <a:prstGeom prst="rect">
            <a:avLst/>
          </a:prstGeom>
          <a:ln w="12700">
            <a:miter lim="400000"/>
          </a:ln>
        </p:spPr>
      </p:pic>
      <p:sp>
        <p:nvSpPr>
          <p:cNvPr id="378"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74"/>
                                        </p:tgtEl>
                                        <p:attrNameLst>
                                          <p:attrName>style.visibility</p:attrName>
                                        </p:attrNameLst>
                                      </p:cBhvr>
                                      <p:to>
                                        <p:strVal val="visible"/>
                                      </p:to>
                                    </p:set>
                                    <p:animEffect filter="dissolve" transition="in">
                                      <p:cBhvr>
                                        <p:cTn id="7" dur="500"/>
                                        <p:tgtEl>
                                          <p:spTgt spid="374"/>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377"/>
                                        </p:tgtEl>
                                        <p:attrNameLst>
                                          <p:attrName>style.visibility</p:attrName>
                                        </p:attrNameLst>
                                      </p:cBhvr>
                                      <p:to>
                                        <p:strVal val="visible"/>
                                      </p:to>
                                    </p:set>
                                    <p:animEffect filter="dissolve" transition="in">
                                      <p:cBhvr>
                                        <p:cTn id="11" dur="1000"/>
                                        <p:tgtEl>
                                          <p:spTgt spid="377"/>
                                        </p:tgtEl>
                                      </p:cBhvr>
                                    </p:animEffect>
                                  </p:childTnLst>
                                </p:cTn>
                              </p:par>
                            </p:childTnLst>
                          </p:cTn>
                        </p:par>
                        <p:par>
                          <p:cTn id="12" fill="hold">
                            <p:stCondLst>
                              <p:cond delay="1500"/>
                            </p:stCondLst>
                            <p:childTnLst>
                              <p:par>
                                <p:cTn id="13" presetClass="entr" nodeType="afterEffect" presetID="9" grpId="3" fill="hold">
                                  <p:stCondLst>
                                    <p:cond delay="0"/>
                                  </p:stCondLst>
                                  <p:iterate type="el" backwards="0">
                                    <p:tmAbs val="0"/>
                                  </p:iterate>
                                  <p:childTnLst>
                                    <p:set>
                                      <p:cBhvr>
                                        <p:cTn id="14" fill="hold"/>
                                        <p:tgtEl>
                                          <p:spTgt spid="375"/>
                                        </p:tgtEl>
                                        <p:attrNameLst>
                                          <p:attrName>style.visibility</p:attrName>
                                        </p:attrNameLst>
                                      </p:cBhvr>
                                      <p:to>
                                        <p:strVal val="visible"/>
                                      </p:to>
                                    </p:set>
                                    <p:animEffect filter="dissolve" transition="in">
                                      <p:cBhvr>
                                        <p:cTn id="15" dur="1000"/>
                                        <p:tgtEl>
                                          <p:spTgt spid="375"/>
                                        </p:tgtEl>
                                      </p:cBhvr>
                                    </p:animEffect>
                                  </p:childTnLst>
                                </p:cTn>
                              </p:par>
                            </p:childTnLst>
                          </p:cTn>
                        </p:par>
                        <p:par>
                          <p:cTn id="16" fill="hold">
                            <p:stCondLst>
                              <p:cond delay="2500"/>
                            </p:stCondLst>
                            <p:childTnLst>
                              <p:par>
                                <p:cTn id="17" presetClass="entr" nodeType="afterEffect" presetID="9" grpId="4" fill="hold">
                                  <p:stCondLst>
                                    <p:cond delay="0"/>
                                  </p:stCondLst>
                                  <p:iterate type="el" backwards="0">
                                    <p:tmAbs val="0"/>
                                  </p:iterate>
                                  <p:childTnLst>
                                    <p:set>
                                      <p:cBhvr>
                                        <p:cTn id="18" fill="hold"/>
                                        <p:tgtEl>
                                          <p:spTgt spid="376"/>
                                        </p:tgtEl>
                                        <p:attrNameLst>
                                          <p:attrName>style.visibility</p:attrName>
                                        </p:attrNameLst>
                                      </p:cBhvr>
                                      <p:to>
                                        <p:strVal val="visible"/>
                                      </p:to>
                                    </p:set>
                                    <p:animEffect filter="dissolve" transition="in">
                                      <p:cBhvr>
                                        <p:cTn id="19" dur="10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4" grpId="1"/>
      <p:bldP build="whole" bldLvl="1" animBg="1" rev="0" advAuto="0" spid="377" grpId="2"/>
      <p:bldP build="whole" bldLvl="1" animBg="1" rev="0" advAuto="0" spid="375" grpId="3"/>
      <p:bldP build="whole" bldLvl="1" animBg="1" rev="0" advAuto="0" spid="376" grpId="4"/>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droppedImage.pdf" descr="droppedImage.pdf"/>
          <p:cNvPicPr>
            <a:picLocks noChangeAspect="1"/>
          </p:cNvPicPr>
          <p:nvPr/>
        </p:nvPicPr>
        <p:blipFill>
          <a:blip r:embed="rId2">
            <a:extLst/>
          </a:blip>
          <a:stretch>
            <a:fillRect/>
          </a:stretch>
        </p:blipFill>
        <p:spPr>
          <a:xfrm>
            <a:off x="12700" y="-318600"/>
            <a:ext cx="12979400" cy="10065850"/>
          </a:xfrm>
          <a:prstGeom prst="rect">
            <a:avLst/>
          </a:prstGeom>
          <a:ln w="12700">
            <a:miter lim="400000"/>
          </a:ln>
        </p:spPr>
      </p:pic>
      <p:sp>
        <p:nvSpPr>
          <p:cNvPr id="381" name="Le centre galactique en multi-lambda"/>
          <p:cNvSpPr txBox="1"/>
          <p:nvPr>
            <p:ph type="title"/>
          </p:nvPr>
        </p:nvSpPr>
        <p:spPr>
          <a:xfrm>
            <a:off x="1270000" y="7597993"/>
            <a:ext cx="10464800" cy="1422401"/>
          </a:xfrm>
          <a:prstGeom prst="rect">
            <a:avLst/>
          </a:prstGeom>
        </p:spPr>
        <p:txBody>
          <a:bodyPr/>
          <a:lstStyle>
            <a:lvl1pPr defTabSz="356362">
              <a:defRPr sz="4880"/>
            </a:lvl1pPr>
          </a:lstStyle>
          <a:p>
            <a:pPr/>
            <a:r>
              <a:t>Le centre galactique en multi-lambda</a:t>
            </a:r>
          </a:p>
        </p:txBody>
      </p:sp>
      <p:sp>
        <p:nvSpPr>
          <p:cNvPr id="382" name="visible, radio, infrarouge"/>
          <p:cNvSpPr txBox="1"/>
          <p:nvPr>
            <p:ph type="body" sz="quarter" idx="1"/>
          </p:nvPr>
        </p:nvSpPr>
        <p:spPr>
          <a:xfrm>
            <a:off x="1270000" y="8880592"/>
            <a:ext cx="10464800" cy="1219201"/>
          </a:xfrm>
          <a:prstGeom prst="rect">
            <a:avLst/>
          </a:prstGeom>
        </p:spPr>
        <p:txBody>
          <a:bodyPr/>
          <a:lstStyle/>
          <a:p>
            <a:pPr/>
            <a:r>
              <a:t>visible, radio, infrarouge</a:t>
            </a:r>
          </a:p>
        </p:txBody>
      </p:sp>
      <p:pic>
        <p:nvPicPr>
          <p:cNvPr id="383" name="droppedImage.pdf" descr="droppedImage.pdf"/>
          <p:cNvPicPr>
            <a:picLocks noChangeAspect="1"/>
          </p:cNvPicPr>
          <p:nvPr/>
        </p:nvPicPr>
        <p:blipFill>
          <a:blip r:embed="rId3">
            <a:extLst/>
          </a:blip>
          <a:stretch>
            <a:fillRect/>
          </a:stretch>
        </p:blipFill>
        <p:spPr>
          <a:xfrm>
            <a:off x="12700" y="-50800"/>
            <a:ext cx="5473701" cy="4841838"/>
          </a:xfrm>
          <a:prstGeom prst="rect">
            <a:avLst/>
          </a:prstGeom>
          <a:ln w="12700">
            <a:miter lim="400000"/>
          </a:ln>
        </p:spPr>
      </p:pic>
      <p:pic>
        <p:nvPicPr>
          <p:cNvPr id="384" name="droppedImage.pdf" descr="droppedImage.pdf"/>
          <p:cNvPicPr>
            <a:picLocks noChangeAspect="1"/>
          </p:cNvPicPr>
          <p:nvPr/>
        </p:nvPicPr>
        <p:blipFill>
          <a:blip r:embed="rId4">
            <a:extLst/>
          </a:blip>
          <a:stretch>
            <a:fillRect/>
          </a:stretch>
        </p:blipFill>
        <p:spPr>
          <a:xfrm>
            <a:off x="4747660" y="-12700"/>
            <a:ext cx="4091540" cy="6502400"/>
          </a:xfrm>
          <a:prstGeom prst="rect">
            <a:avLst/>
          </a:prstGeom>
          <a:ln w="12700">
            <a:miter lim="400000"/>
          </a:ln>
        </p:spPr>
      </p:pic>
      <p:pic>
        <p:nvPicPr>
          <p:cNvPr id="385" name="droppedImage.pdf" descr="droppedImage.pdf"/>
          <p:cNvPicPr>
            <a:picLocks noChangeAspect="1"/>
          </p:cNvPicPr>
          <p:nvPr/>
        </p:nvPicPr>
        <p:blipFill>
          <a:blip r:embed="rId5">
            <a:extLst/>
          </a:blip>
          <a:stretch>
            <a:fillRect/>
          </a:stretch>
        </p:blipFill>
        <p:spPr>
          <a:xfrm>
            <a:off x="8242300" y="-12700"/>
            <a:ext cx="4743450" cy="3803650"/>
          </a:xfrm>
          <a:prstGeom prst="rect">
            <a:avLst/>
          </a:prstGeom>
          <a:ln w="12700">
            <a:miter lim="400000"/>
          </a:ln>
        </p:spPr>
      </p:pic>
      <p:pic>
        <p:nvPicPr>
          <p:cNvPr id="386" name="droppedImage.pdf" descr="droppedImage.pdf"/>
          <p:cNvPicPr>
            <a:picLocks noChangeAspect="1"/>
          </p:cNvPicPr>
          <p:nvPr/>
        </p:nvPicPr>
        <p:blipFill>
          <a:blip r:embed="rId6">
            <a:extLst/>
          </a:blip>
          <a:stretch>
            <a:fillRect/>
          </a:stretch>
        </p:blipFill>
        <p:spPr>
          <a:xfrm>
            <a:off x="12700" y="4756150"/>
            <a:ext cx="4740267" cy="4991100"/>
          </a:xfrm>
          <a:prstGeom prst="rect">
            <a:avLst/>
          </a:prstGeom>
          <a:ln w="12700">
            <a:miter lim="400000"/>
          </a:ln>
        </p:spPr>
      </p:pic>
      <p:pic>
        <p:nvPicPr>
          <p:cNvPr id="387" name="droppedImage.pdf" descr="droppedImage.pdf"/>
          <p:cNvPicPr>
            <a:picLocks noChangeAspect="1"/>
          </p:cNvPicPr>
          <p:nvPr/>
        </p:nvPicPr>
        <p:blipFill>
          <a:blip r:embed="rId7">
            <a:extLst/>
          </a:blip>
          <a:stretch>
            <a:fillRect/>
          </a:stretch>
        </p:blipFill>
        <p:spPr>
          <a:xfrm>
            <a:off x="3784600" y="5994400"/>
            <a:ext cx="4933950" cy="3400425"/>
          </a:xfrm>
          <a:prstGeom prst="rect">
            <a:avLst/>
          </a:prstGeom>
          <a:ln w="12700">
            <a:miter lim="400000"/>
          </a:ln>
        </p:spPr>
      </p:pic>
      <p:pic>
        <p:nvPicPr>
          <p:cNvPr id="388" name="galcenter-1-567.mov" descr="galcenter-1-567.mov"/>
          <p:cNvPicPr>
            <a:picLocks noChangeAspect="0"/>
          </p:cNvPicPr>
          <p:nvPr>
            <a:videoFile r:link="rId8"/>
            <p:extLst>
              <p:ext uri="{DAA4B4D4-6D71-4841-9C94-3DE7FCFB9230}">
                <p14:media xmlns:p14="http://schemas.microsoft.com/office/powerpoint/2010/main" r:embed="rId9"/>
              </p:ext>
            </p:extLst>
          </p:nvPr>
        </p:nvPicPr>
        <p:blipFill>
          <a:blip r:embed="rId10">
            <a:extLst/>
          </a:blip>
          <a:stretch>
            <a:fillRect/>
          </a:stretch>
        </p:blipFill>
        <p:spPr>
          <a:xfrm>
            <a:off x="7416800" y="3783724"/>
            <a:ext cx="5410200" cy="5969876"/>
          </a:xfrm>
          <a:prstGeom prst="rect">
            <a:avLst/>
          </a:prstGeom>
          <a:ln w="12700">
            <a:miter lim="400000"/>
          </a:ln>
        </p:spPr>
      </p:pic>
      <p:sp>
        <p:nvSpPr>
          <p:cNvPr id="389"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80"/>
                                        </p:tgtEl>
                                        <p:attrNameLst>
                                          <p:attrName>style.visibility</p:attrName>
                                        </p:attrNameLst>
                                      </p:cBhvr>
                                      <p:to>
                                        <p:strVal val="visible"/>
                                      </p:to>
                                    </p:set>
                                    <p:animEffect filter="dissolve" transition="in">
                                      <p:cBhvr>
                                        <p:cTn id="7" dur="1000"/>
                                        <p:tgtEl>
                                          <p:spTgt spid="380"/>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381"/>
                                        </p:tgtEl>
                                        <p:attrNameLst>
                                          <p:attrName>style.visibility</p:attrName>
                                        </p:attrNameLst>
                                      </p:cBhvr>
                                      <p:to>
                                        <p:strVal val="visible"/>
                                      </p:to>
                                    </p:set>
                                    <p:animEffect filter="dissolve" transition="in">
                                      <p:cBhvr>
                                        <p:cTn id="11" dur="1000"/>
                                        <p:tgtEl>
                                          <p:spTgt spid="381"/>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382"/>
                                        </p:tgtEl>
                                        <p:attrNameLst>
                                          <p:attrName>style.visibility</p:attrName>
                                        </p:attrNameLst>
                                      </p:cBhvr>
                                      <p:to>
                                        <p:strVal val="visible"/>
                                      </p:to>
                                    </p:set>
                                    <p:animEffect filter="dissolve" transition="in">
                                      <p:cBhvr>
                                        <p:cTn id="15" dur="1000"/>
                                        <p:tgtEl>
                                          <p:spTgt spid="382"/>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383"/>
                                        </p:tgtEl>
                                        <p:attrNameLst>
                                          <p:attrName>style.visibility</p:attrName>
                                        </p:attrNameLst>
                                      </p:cBhvr>
                                      <p:to>
                                        <p:strVal val="visible"/>
                                      </p:to>
                                    </p:set>
                                    <p:animEffect filter="dissolve" transition="in">
                                      <p:cBhvr>
                                        <p:cTn id="20" dur="1000"/>
                                        <p:tgtEl>
                                          <p:spTgt spid="383"/>
                                        </p:tgtEl>
                                      </p:cBhvr>
                                    </p:animEffect>
                                  </p:childTnLst>
                                </p:cTn>
                              </p:par>
                            </p:childTnLst>
                          </p:cTn>
                        </p:par>
                        <p:par>
                          <p:cTn id="21" fill="hold">
                            <p:stCondLst>
                              <p:cond delay="1000"/>
                            </p:stCondLst>
                            <p:childTnLst>
                              <p:par>
                                <p:cTn id="22" presetClass="entr" nodeType="afterEffect" presetID="9" grpId="5" fill="hold">
                                  <p:stCondLst>
                                    <p:cond delay="0"/>
                                  </p:stCondLst>
                                  <p:iterate type="el" backwards="0">
                                    <p:tmAbs val="0"/>
                                  </p:iterate>
                                  <p:childTnLst>
                                    <p:set>
                                      <p:cBhvr>
                                        <p:cTn id="23" fill="hold"/>
                                        <p:tgtEl>
                                          <p:spTgt spid="384"/>
                                        </p:tgtEl>
                                        <p:attrNameLst>
                                          <p:attrName>style.visibility</p:attrName>
                                        </p:attrNameLst>
                                      </p:cBhvr>
                                      <p:to>
                                        <p:strVal val="visible"/>
                                      </p:to>
                                    </p:set>
                                    <p:animEffect filter="dissolve" transition="in">
                                      <p:cBhvr>
                                        <p:cTn id="24" dur="1000"/>
                                        <p:tgtEl>
                                          <p:spTgt spid="384"/>
                                        </p:tgtEl>
                                      </p:cBhvr>
                                    </p:animEffect>
                                  </p:childTnLst>
                                </p:cTn>
                              </p:par>
                            </p:childTnLst>
                          </p:cTn>
                        </p:par>
                        <p:par>
                          <p:cTn id="25" fill="hold">
                            <p:stCondLst>
                              <p:cond delay="2000"/>
                            </p:stCondLst>
                            <p:childTnLst>
                              <p:par>
                                <p:cTn id="26" presetClass="entr" nodeType="afterEffect" presetID="9" grpId="6" fill="hold">
                                  <p:stCondLst>
                                    <p:cond delay="0"/>
                                  </p:stCondLst>
                                  <p:iterate type="el" backwards="0">
                                    <p:tmAbs val="0"/>
                                  </p:iterate>
                                  <p:childTnLst>
                                    <p:set>
                                      <p:cBhvr>
                                        <p:cTn id="27" fill="hold"/>
                                        <p:tgtEl>
                                          <p:spTgt spid="385"/>
                                        </p:tgtEl>
                                        <p:attrNameLst>
                                          <p:attrName>style.visibility</p:attrName>
                                        </p:attrNameLst>
                                      </p:cBhvr>
                                      <p:to>
                                        <p:strVal val="visible"/>
                                      </p:to>
                                    </p:set>
                                    <p:animEffect filter="dissolve" transition="in">
                                      <p:cBhvr>
                                        <p:cTn id="28" dur="1000"/>
                                        <p:tgtEl>
                                          <p:spTgt spid="385"/>
                                        </p:tgtEl>
                                      </p:cBhvr>
                                    </p:animEffect>
                                  </p:childTnLst>
                                </p:cTn>
                              </p:par>
                            </p:childTnLst>
                          </p:cTn>
                        </p:par>
                        <p:par>
                          <p:cTn id="29" fill="hold">
                            <p:stCondLst>
                              <p:cond delay="3000"/>
                            </p:stCondLst>
                            <p:childTnLst>
                              <p:par>
                                <p:cTn id="30" presetClass="entr" nodeType="afterEffect" presetID="9" grpId="7" fill="hold">
                                  <p:stCondLst>
                                    <p:cond delay="0"/>
                                  </p:stCondLst>
                                  <p:iterate type="el" backwards="0">
                                    <p:tmAbs val="0"/>
                                  </p:iterate>
                                  <p:childTnLst>
                                    <p:set>
                                      <p:cBhvr>
                                        <p:cTn id="31" fill="hold"/>
                                        <p:tgtEl>
                                          <p:spTgt spid="386"/>
                                        </p:tgtEl>
                                        <p:attrNameLst>
                                          <p:attrName>style.visibility</p:attrName>
                                        </p:attrNameLst>
                                      </p:cBhvr>
                                      <p:to>
                                        <p:strVal val="visible"/>
                                      </p:to>
                                    </p:set>
                                    <p:animEffect filter="dissolve" transition="in">
                                      <p:cBhvr>
                                        <p:cTn id="32" dur="1000"/>
                                        <p:tgtEl>
                                          <p:spTgt spid="386"/>
                                        </p:tgtEl>
                                      </p:cBhvr>
                                    </p:animEffect>
                                  </p:childTnLst>
                                </p:cTn>
                              </p:par>
                            </p:childTnLst>
                          </p:cTn>
                        </p:par>
                        <p:par>
                          <p:cTn id="33" fill="hold">
                            <p:stCondLst>
                              <p:cond delay="4000"/>
                            </p:stCondLst>
                            <p:childTnLst>
                              <p:par>
                                <p:cTn id="34" presetClass="entr" nodeType="afterEffect" presetID="9" grpId="8" fill="hold">
                                  <p:stCondLst>
                                    <p:cond delay="0"/>
                                  </p:stCondLst>
                                  <p:iterate type="el" backwards="0">
                                    <p:tmAbs val="0"/>
                                  </p:iterate>
                                  <p:childTnLst>
                                    <p:set>
                                      <p:cBhvr>
                                        <p:cTn id="35" fill="hold"/>
                                        <p:tgtEl>
                                          <p:spTgt spid="387"/>
                                        </p:tgtEl>
                                        <p:attrNameLst>
                                          <p:attrName>style.visibility</p:attrName>
                                        </p:attrNameLst>
                                      </p:cBhvr>
                                      <p:to>
                                        <p:strVal val="visible"/>
                                      </p:to>
                                    </p:set>
                                    <p:animEffect filter="dissolve" transition="in">
                                      <p:cBhvr>
                                        <p:cTn id="36" dur="1000"/>
                                        <p:tgtEl>
                                          <p:spTgt spid="387"/>
                                        </p:tgtEl>
                                      </p:cBhvr>
                                    </p:animEffect>
                                  </p:childTnLst>
                                </p:cTn>
                              </p:par>
                            </p:childTnLst>
                          </p:cTn>
                        </p:par>
                        <p:par>
                          <p:cTn id="37" fill="hold">
                            <p:stCondLst>
                              <p:cond delay="5000"/>
                            </p:stCondLst>
                            <p:childTnLst>
                              <p:par>
                                <p:cTn id="38" presetClass="entr" nodeType="afterEffect" presetID="9" grpId="9" fill="hold">
                                  <p:stCondLst>
                                    <p:cond delay="0"/>
                                  </p:stCondLst>
                                  <p:iterate type="el" backwards="0">
                                    <p:tmAbs val="0"/>
                                  </p:iterate>
                                  <p:childTnLst>
                                    <p:set>
                                      <p:cBhvr>
                                        <p:cTn id="39" fill="hold"/>
                                        <p:tgtEl>
                                          <p:spTgt spid="388"/>
                                        </p:tgtEl>
                                        <p:attrNameLst>
                                          <p:attrName>style.visibility</p:attrName>
                                        </p:attrNameLst>
                                      </p:cBhvr>
                                      <p:to>
                                        <p:strVal val="visible"/>
                                      </p:to>
                                    </p:set>
                                    <p:animEffect filter="dissolve" transition="in">
                                      <p:cBhvr>
                                        <p:cTn id="40" dur="1000"/>
                                        <p:tgtEl>
                                          <p:spTgt spid="388"/>
                                        </p:tgtEl>
                                      </p:cBhvr>
                                    </p:animEffect>
                                  </p:childTnLst>
                                </p:cTn>
                              </p:par>
                            </p:childTnLst>
                          </p:cTn>
                        </p:par>
                        <p:par>
                          <p:cTn id="41" fill="hold">
                            <p:stCondLst>
                              <p:cond delay="6000"/>
                            </p:stCondLst>
                            <p:childTnLst>
                              <p:par>
                                <p:cTn id="42" presetClass="mediacall" nodeType="afterEffect" presetSubtype="0" presetID="1" grpId="10" fill="hold">
                                  <p:stCondLst>
                                    <p:cond delay="0"/>
                                  </p:stCondLst>
                                  <p:childTnLst>
                                    <p:cmd type="call" cmd="playFrom(0.0)">
                                      <p:cBhvr>
                                        <p:cTn id="43" dur="19348" fill="hold"/>
                                        <p:tgtEl>
                                          <p:spTgt spid="38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44" fill="hold" display="0">
                  <p:stCondLst>
                    <p:cond delay="indefinite"/>
                  </p:stCondLst>
                </p:cTn>
                <p:tgtEl>
                  <p:spTgt spid="388"/>
                </p:tgtEl>
              </p:cMediaNode>
            </p:video>
          </p:childTnLst>
        </p:cTn>
      </p:par>
    </p:tnLst>
    <p:bldLst>
      <p:bldP build="whole" bldLvl="1" animBg="1" rev="0" advAuto="0" spid="385" grpId="6"/>
      <p:bldP build="whole" bldLvl="1" animBg="1" rev="0" advAuto="0" spid="387" grpId="8"/>
      <p:bldP build="whole" bldLvl="1" animBg="1" rev="0" advAuto="0" spid="380" grpId="1"/>
      <p:bldP build="whole" bldLvl="1" animBg="1" rev="0" advAuto="0" spid="388" grpId="9"/>
      <p:bldP build="whole" bldLvl="1" animBg="1" rev="0" advAuto="0" spid="382" grpId="3"/>
      <p:bldP build="whole" bldLvl="1" animBg="1" rev="0" advAuto="0" spid="384" grpId="5"/>
      <p:bldP build="whole" bldLvl="1" animBg="1" rev="0" advAuto="0" spid="381" grpId="2"/>
      <p:bldP build="whole" bldLvl="1" animBg="1" rev="0" advAuto="0" spid="383" grpId="4"/>
      <p:bldP build="whole" bldLvl="1" animBg="1" rev="0" advAuto="0" spid="386" grpId="7"/>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pic>
        <p:nvPicPr>
          <p:cNvPr id="392" name="Capture d’écran 2017-04-24 à 14.26.26.png" descr="Capture d’écran 2017-04-24 à 14.26.26.png"/>
          <p:cNvPicPr>
            <a:picLocks noChangeAspect="1"/>
          </p:cNvPicPr>
          <p:nvPr/>
        </p:nvPicPr>
        <p:blipFill>
          <a:blip r:embed="rId2">
            <a:extLst/>
          </a:blip>
          <a:stretch>
            <a:fillRect/>
          </a:stretch>
        </p:blipFill>
        <p:spPr>
          <a:xfrm>
            <a:off x="5038304" y="30971"/>
            <a:ext cx="7988301" cy="4470401"/>
          </a:xfrm>
          <a:prstGeom prst="rect">
            <a:avLst/>
          </a:prstGeom>
          <a:ln w="12700">
            <a:miter lim="400000"/>
          </a:ln>
        </p:spPr>
      </p:pic>
      <p:pic>
        <p:nvPicPr>
          <p:cNvPr id="393" name="Capture d’écran 2017-04-24 à 14.26.53.png" descr="Capture d’écran 2017-04-24 à 14.26.53.png"/>
          <p:cNvPicPr>
            <a:picLocks noChangeAspect="1"/>
          </p:cNvPicPr>
          <p:nvPr/>
        </p:nvPicPr>
        <p:blipFill>
          <a:blip r:embed="rId3">
            <a:extLst/>
          </a:blip>
          <a:stretch>
            <a:fillRect/>
          </a:stretch>
        </p:blipFill>
        <p:spPr>
          <a:xfrm>
            <a:off x="4923578" y="4525134"/>
            <a:ext cx="7988301" cy="4470401"/>
          </a:xfrm>
          <a:prstGeom prst="rect">
            <a:avLst/>
          </a:prstGeom>
          <a:ln w="12700">
            <a:miter lim="400000"/>
          </a:ln>
        </p:spPr>
      </p:pic>
      <p:sp>
        <p:nvSpPr>
          <p:cNvPr id="394" name="Trou noir du centre de la Galaxie: M=4 millions de soleils, R=Soleil—Mercure"/>
          <p:cNvSpPr txBox="1"/>
          <p:nvPr/>
        </p:nvSpPr>
        <p:spPr>
          <a:xfrm>
            <a:off x="29363" y="8971398"/>
            <a:ext cx="12946074" cy="5673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888999" indent="-571499" algn="l">
              <a:spcBef>
                <a:spcPts val="2400"/>
              </a:spcBef>
              <a:buSzPct val="171000"/>
              <a:buChar char="•"/>
              <a:defRPr sz="3000">
                <a:latin typeface="Gill Sans"/>
                <a:ea typeface="Gill Sans"/>
                <a:cs typeface="Gill Sans"/>
                <a:sym typeface="Gill Sans"/>
              </a:defRPr>
            </a:lvl1pPr>
          </a:lstStyle>
          <a:p>
            <a:pPr/>
            <a:r>
              <a:t>Trou noir du centre de la Galaxie: M=4 millions de soleils, R=Soleil—Mercure</a:t>
            </a:r>
          </a:p>
        </p:txBody>
      </p:sp>
      <p:sp>
        <p:nvSpPr>
          <p:cNvPr id="395" name="De la 1ère simulation (Luminet, 1979) à Gargantua (K. Thorne, 2015)"/>
          <p:cNvSpPr txBox="1"/>
          <p:nvPr>
            <p:ph type="body" sz="quarter" idx="1"/>
          </p:nvPr>
        </p:nvSpPr>
        <p:spPr>
          <a:xfrm>
            <a:off x="1270000" y="8436535"/>
            <a:ext cx="11510450" cy="567338"/>
          </a:xfrm>
          <a:prstGeom prst="rect">
            <a:avLst/>
          </a:prstGeom>
        </p:spPr>
        <p:txBody>
          <a:bodyPr/>
          <a:lstStyle/>
          <a:p>
            <a:pPr marL="888999" indent="-571499">
              <a:defRPr sz="3000"/>
            </a:pPr>
            <a:r>
              <a:t>De la 1</a:t>
            </a:r>
            <a:r>
              <a:rPr baseline="31999"/>
              <a:t>ère</a:t>
            </a:r>
            <a:r>
              <a:t> simulation (Luminet, 1979) à Gargantua (K. Thorne, 2015)</a:t>
            </a:r>
          </a:p>
        </p:txBody>
      </p:sp>
      <p:pic>
        <p:nvPicPr>
          <p:cNvPr id="396" name="Capture d’écran 2017-03-24 à 14.53.23.png" descr="Capture d’écran 2017-03-24 à 14.53.23.png"/>
          <p:cNvPicPr>
            <a:picLocks noChangeAspect="1"/>
          </p:cNvPicPr>
          <p:nvPr/>
        </p:nvPicPr>
        <p:blipFill>
          <a:blip r:embed="rId4">
            <a:extLst/>
          </a:blip>
          <a:stretch>
            <a:fillRect/>
          </a:stretch>
        </p:blipFill>
        <p:spPr>
          <a:xfrm>
            <a:off x="83340" y="746840"/>
            <a:ext cx="12838120" cy="8259920"/>
          </a:xfrm>
          <a:prstGeom prst="rect">
            <a:avLst/>
          </a:prstGeom>
          <a:ln w="12700">
            <a:miter lim="400000"/>
          </a:ln>
        </p:spPr>
      </p:pic>
      <p:sp>
        <p:nvSpPr>
          <p:cNvPr id="397" name="Trous noirs!"/>
          <p:cNvSpPr txBox="1"/>
          <p:nvPr>
            <p:ph type="title"/>
          </p:nvPr>
        </p:nvSpPr>
        <p:spPr>
          <a:xfrm>
            <a:off x="-13693" y="-37741"/>
            <a:ext cx="6090267" cy="1195534"/>
          </a:xfrm>
          <a:prstGeom prst="rect">
            <a:avLst/>
          </a:prstGeom>
        </p:spPr>
        <p:txBody>
          <a:bodyPr/>
          <a:lstStyle>
            <a:lvl1pPr>
              <a:defRPr sz="6400"/>
            </a:lvl1pPr>
          </a:lstStyle>
          <a:p>
            <a:pPr/>
            <a:r>
              <a:t>Trous noirs!</a:t>
            </a:r>
          </a:p>
        </p:txBody>
      </p:sp>
      <p:pic>
        <p:nvPicPr>
          <p:cNvPr id="398" name="Capture d’écran 2017-03-04 à 22.41.53.png" descr="Capture d’écran 2017-03-04 à 22.41.53.png"/>
          <p:cNvPicPr>
            <a:picLocks noChangeAspect="1"/>
          </p:cNvPicPr>
          <p:nvPr/>
        </p:nvPicPr>
        <p:blipFill>
          <a:blip r:embed="rId5">
            <a:extLst/>
          </a:blip>
          <a:stretch>
            <a:fillRect/>
          </a:stretch>
        </p:blipFill>
        <p:spPr>
          <a:xfrm>
            <a:off x="4171836" y="1941798"/>
            <a:ext cx="8763711" cy="6245594"/>
          </a:xfrm>
          <a:prstGeom prst="rect">
            <a:avLst/>
          </a:prstGeom>
          <a:ln w="12700">
            <a:miter lim="400000"/>
          </a:ln>
        </p:spPr>
      </p:pic>
      <p:pic>
        <p:nvPicPr>
          <p:cNvPr id="399" name="Capture d’écran 2017-04-24 à 14.24.24.png" descr="Capture d’écran 2017-04-24 à 14.24.24.png"/>
          <p:cNvPicPr>
            <a:picLocks noChangeAspect="1"/>
          </p:cNvPicPr>
          <p:nvPr/>
        </p:nvPicPr>
        <p:blipFill>
          <a:blip r:embed="rId6">
            <a:extLst/>
          </a:blip>
          <a:stretch>
            <a:fillRect/>
          </a:stretch>
        </p:blipFill>
        <p:spPr>
          <a:xfrm>
            <a:off x="3360489" y="1941798"/>
            <a:ext cx="9715873" cy="6420926"/>
          </a:xfrm>
          <a:prstGeom prst="rect">
            <a:avLst/>
          </a:prstGeom>
          <a:ln w="12700">
            <a:miter lim="400000"/>
          </a:ln>
        </p:spPr>
      </p:pic>
      <p:sp>
        <p:nvSpPr>
          <p:cNvPr id="400" name="EHT"/>
          <p:cNvSpPr txBox="1"/>
          <p:nvPr/>
        </p:nvSpPr>
        <p:spPr>
          <a:xfrm>
            <a:off x="12022590" y="13335026"/>
            <a:ext cx="102593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EHT</a:t>
            </a:r>
          </a:p>
        </p:txBody>
      </p:sp>
      <p:sp>
        <p:nvSpPr>
          <p:cNvPr id="401" name="Rectangle"/>
          <p:cNvSpPr/>
          <p:nvPr/>
        </p:nvSpPr>
        <p:spPr>
          <a:xfrm>
            <a:off x="10990946" y="6991859"/>
            <a:ext cx="1812534" cy="1195534"/>
          </a:xfrm>
          <a:prstGeom prst="rect">
            <a:avLst/>
          </a:prstGeom>
          <a:solidFill>
            <a:srgbClr val="000000"/>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402" name="EHT"/>
          <p:cNvSpPr txBox="1"/>
          <p:nvPr/>
        </p:nvSpPr>
        <p:spPr>
          <a:xfrm>
            <a:off x="11653668" y="7501591"/>
            <a:ext cx="102593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EHT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92"/>
                                        </p:tgtEl>
                                        <p:attrNameLst>
                                          <p:attrName>style.visibility</p:attrName>
                                        </p:attrNameLst>
                                      </p:cBhvr>
                                      <p:to>
                                        <p:strVal val="visible"/>
                                      </p:to>
                                    </p:set>
                                    <p:animEffect filter="dissolve" transition="in">
                                      <p:cBhvr>
                                        <p:cTn id="7" dur="1000"/>
                                        <p:tgtEl>
                                          <p:spTgt spid="392"/>
                                        </p:tgtEl>
                                      </p:cBhvr>
                                    </p:animEffect>
                                  </p:childTnLst>
                                </p:cTn>
                              </p:par>
                            </p:childTnLst>
                          </p:cTn>
                        </p:par>
                        <p:par>
                          <p:cTn id="8" fill="hold">
                            <p:stCondLst>
                              <p:cond delay="1000"/>
                            </p:stCondLst>
                            <p:childTnLst>
                              <p:par>
                                <p:cTn id="9" presetClass="entr" nodeType="afterEffect" presetSubtype="0" presetID="1" grpId="2" fill="hold">
                                  <p:stCondLst>
                                    <p:cond delay="0"/>
                                  </p:stCondLst>
                                  <p:iterate type="el" backwards="0">
                                    <p:tmAbs val="0"/>
                                  </p:iterate>
                                  <p:childTnLst>
                                    <p:set>
                                      <p:cBhvr>
                                        <p:cTn id="10" fill="hold"/>
                                        <p:tgtEl>
                                          <p:spTgt spid="395"/>
                                        </p:tgtEl>
                                        <p:attrNameLst>
                                          <p:attrName>style.visibility</p:attrName>
                                        </p:attrNameLst>
                                      </p:cBhvr>
                                      <p:to>
                                        <p:strVal val="visible"/>
                                      </p:to>
                                    </p:set>
                                  </p:childTnLst>
                                </p:cTn>
                              </p:par>
                            </p:childTnLst>
                          </p:cTn>
                        </p:par>
                        <p:par>
                          <p:cTn id="11" fill="hold">
                            <p:stCondLst>
                              <p:cond delay="1000"/>
                            </p:stCondLst>
                            <p:childTnLst>
                              <p:par>
                                <p:cTn id="12" presetClass="entr" nodeType="afterEffect" presetID="9" grpId="3" fill="hold">
                                  <p:stCondLst>
                                    <p:cond delay="0"/>
                                  </p:stCondLst>
                                  <p:iterate type="el" backwards="0">
                                    <p:tmAbs val="0"/>
                                  </p:iterate>
                                  <p:childTnLst>
                                    <p:set>
                                      <p:cBhvr>
                                        <p:cTn id="13" fill="hold"/>
                                        <p:tgtEl>
                                          <p:spTgt spid="393"/>
                                        </p:tgtEl>
                                        <p:attrNameLst>
                                          <p:attrName>style.visibility</p:attrName>
                                        </p:attrNameLst>
                                      </p:cBhvr>
                                      <p:to>
                                        <p:strVal val="visible"/>
                                      </p:to>
                                    </p:set>
                                    <p:animEffect filter="dissolve" transition="in">
                                      <p:cBhvr>
                                        <p:cTn id="14" dur="1000"/>
                                        <p:tgtEl>
                                          <p:spTgt spid="393"/>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4" fill="hold">
                                  <p:stCondLst>
                                    <p:cond delay="0"/>
                                  </p:stCondLst>
                                  <p:iterate type="el" backwards="0">
                                    <p:tmAbs val="0"/>
                                  </p:iterate>
                                  <p:childTnLst>
                                    <p:set>
                                      <p:cBhvr>
                                        <p:cTn id="18" fill="hold"/>
                                        <p:tgtEl>
                                          <p:spTgt spid="396"/>
                                        </p:tgtEl>
                                        <p:attrNameLst>
                                          <p:attrName>style.visibility</p:attrName>
                                        </p:attrNameLst>
                                      </p:cBhvr>
                                      <p:to>
                                        <p:strVal val="visible"/>
                                      </p:to>
                                    </p:set>
                                    <p:animEffect filter="dissolve" transition="in">
                                      <p:cBhvr>
                                        <p:cTn id="19" dur="1000"/>
                                        <p:tgtEl>
                                          <p:spTgt spid="396"/>
                                        </p:tgtEl>
                                      </p:cBhvr>
                                    </p:animEffect>
                                  </p:childTnLst>
                                </p:cTn>
                              </p:par>
                            </p:childTnLst>
                          </p:cTn>
                        </p:par>
                        <p:par>
                          <p:cTn id="20" fill="hold">
                            <p:stCondLst>
                              <p:cond delay="1000"/>
                            </p:stCondLst>
                            <p:childTnLst>
                              <p:par>
                                <p:cTn id="21" presetClass="entr" nodeType="afterEffect" presetSubtype="0" presetID="1" grpId="5" fill="hold">
                                  <p:stCondLst>
                                    <p:cond delay="0"/>
                                  </p:stCondLst>
                                  <p:iterate type="el" backwards="0">
                                    <p:tmAbs val="0"/>
                                  </p:iterate>
                                  <p:childTnLst>
                                    <p:set>
                                      <p:cBhvr>
                                        <p:cTn id="22" fill="hold"/>
                                        <p:tgtEl>
                                          <p:spTgt spid="3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6" fill="hold">
                                  <p:stCondLst>
                                    <p:cond delay="0"/>
                                  </p:stCondLst>
                                  <p:iterate type="el" backwards="0">
                                    <p:tmAbs val="0"/>
                                  </p:iterate>
                                  <p:childTnLst>
                                    <p:set>
                                      <p:cBhvr>
                                        <p:cTn id="26" fill="hold"/>
                                        <p:tgtEl>
                                          <p:spTgt spid="398"/>
                                        </p:tgtEl>
                                        <p:attrNameLst>
                                          <p:attrName>style.visibility</p:attrName>
                                        </p:attrNameLst>
                                      </p:cBhvr>
                                      <p:to>
                                        <p:strVal val="visible"/>
                                      </p:to>
                                    </p:set>
                                    <p:animEffect filter="dissolve" transition="in">
                                      <p:cBhvr>
                                        <p:cTn id="27" dur="1000"/>
                                        <p:tgtEl>
                                          <p:spTgt spid="398"/>
                                        </p:tgtEl>
                                      </p:cBhvr>
                                    </p:animEffect>
                                  </p:childTnLst>
                                </p:cTn>
                              </p:par>
                            </p:childTnLst>
                          </p:cTn>
                        </p:par>
                        <p:par>
                          <p:cTn id="28" fill="hold">
                            <p:stCondLst>
                              <p:cond delay="1000"/>
                            </p:stCondLst>
                            <p:childTnLst>
                              <p:par>
                                <p:cTn id="29" presetClass="entr" nodeType="afterEffect" presetSubtype="0" presetID="1" grpId="7" fill="hold">
                                  <p:stCondLst>
                                    <p:cond delay="0"/>
                                  </p:stCondLst>
                                  <p:iterate type="el" backwards="0">
                                    <p:tmAbs val="0"/>
                                  </p:iterate>
                                  <p:childTnLst>
                                    <p:set>
                                      <p:cBhvr>
                                        <p:cTn id="30" fill="hold"/>
                                        <p:tgtEl>
                                          <p:spTgt spid="401"/>
                                        </p:tgtEl>
                                        <p:attrNameLst>
                                          <p:attrName>style.visibility</p:attrName>
                                        </p:attrNameLst>
                                      </p:cBhvr>
                                      <p:to>
                                        <p:strVal val="visible"/>
                                      </p:to>
                                    </p:set>
                                  </p:childTnLst>
                                </p:cTn>
                              </p:par>
                            </p:childTnLst>
                          </p:cTn>
                        </p:par>
                        <p:par>
                          <p:cTn id="31" fill="hold">
                            <p:stCondLst>
                              <p:cond delay="1000"/>
                            </p:stCondLst>
                            <p:childTnLst>
                              <p:par>
                                <p:cTn id="32" presetClass="entr" nodeType="afterEffect" presetSubtype="0" presetID="1" grpId="8" fill="hold">
                                  <p:stCondLst>
                                    <p:cond delay="0"/>
                                  </p:stCondLst>
                                  <p:iterate type="el" backwards="0">
                                    <p:tmAbs val="0"/>
                                  </p:iterate>
                                  <p:childTnLst>
                                    <p:set>
                                      <p:cBhvr>
                                        <p:cTn id="33" fill="hold"/>
                                        <p:tgtEl>
                                          <p:spTgt spid="40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ID="9" grpId="9" fill="hold">
                                  <p:stCondLst>
                                    <p:cond delay="0"/>
                                  </p:stCondLst>
                                  <p:iterate type="el" backwards="0">
                                    <p:tmAbs val="0"/>
                                  </p:iterate>
                                  <p:childTnLst>
                                    <p:set>
                                      <p:cBhvr>
                                        <p:cTn id="37" fill="hold"/>
                                        <p:tgtEl>
                                          <p:spTgt spid="399"/>
                                        </p:tgtEl>
                                        <p:attrNameLst>
                                          <p:attrName>style.visibility</p:attrName>
                                        </p:attrNameLst>
                                      </p:cBhvr>
                                      <p:to>
                                        <p:strVal val="visible"/>
                                      </p:to>
                                    </p:set>
                                    <p:animEffect filter="dissolve" transition="in">
                                      <p:cBhvr>
                                        <p:cTn id="38" dur="1000"/>
                                        <p:tgtEl>
                                          <p:spTgt spid="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8" grpId="6"/>
      <p:bldP build="whole" bldLvl="1" animBg="1" rev="0" advAuto="0" spid="396" grpId="4"/>
      <p:bldP build="whole" bldLvl="1" animBg="1" rev="0" advAuto="0" spid="392" grpId="1"/>
      <p:bldP build="whole" bldLvl="1" animBg="1" rev="0" advAuto="0" spid="395" grpId="2"/>
      <p:bldP build="whole" bldLvl="1" animBg="1" rev="0" advAuto="0" spid="394" grpId="5"/>
      <p:bldP build="whole" bldLvl="1" animBg="1" rev="0" advAuto="0" spid="401" grpId="7"/>
      <p:bldP build="whole" bldLvl="1" animBg="1" rev="0" advAuto="0" spid="402" grpId="8"/>
      <p:bldP build="whole" bldLvl="1" animBg="1" rev="0" advAuto="0" spid="393" grpId="3"/>
      <p:bldP build="whole" bldLvl="1" animBg="1" rev="0" advAuto="0" spid="399" grpId="9"/>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Problème: l’atmosphère filtre les rayons!"/>
          <p:cNvSpPr txBox="1"/>
          <p:nvPr>
            <p:ph type="title"/>
          </p:nvPr>
        </p:nvSpPr>
        <p:spPr>
          <a:xfrm>
            <a:off x="1270000" y="7597993"/>
            <a:ext cx="10464800" cy="1422401"/>
          </a:xfrm>
          <a:prstGeom prst="rect">
            <a:avLst/>
          </a:prstGeom>
        </p:spPr>
        <p:txBody>
          <a:bodyPr/>
          <a:lstStyle>
            <a:lvl1pPr defTabSz="332993">
              <a:defRPr sz="4560"/>
            </a:lvl1pPr>
          </a:lstStyle>
          <a:p>
            <a:pPr/>
            <a:r>
              <a:t>Problème: l’atmosphère filtre les rayons!</a:t>
            </a:r>
          </a:p>
        </p:txBody>
      </p:sp>
      <p:sp>
        <p:nvSpPr>
          <p:cNvPr id="405" name="Difficulté de l’astronomie multi-lambda!"/>
          <p:cNvSpPr txBox="1"/>
          <p:nvPr>
            <p:ph type="body" sz="quarter" idx="1"/>
          </p:nvPr>
        </p:nvSpPr>
        <p:spPr>
          <a:xfrm>
            <a:off x="1270000" y="8880592"/>
            <a:ext cx="10464800" cy="1219201"/>
          </a:xfrm>
          <a:prstGeom prst="rect">
            <a:avLst/>
          </a:prstGeom>
        </p:spPr>
        <p:txBody>
          <a:bodyPr/>
          <a:lstStyle/>
          <a:p>
            <a:pPr/>
            <a:r>
              <a:t>Difficulté de l’astronomie multi-lambda!</a:t>
            </a:r>
          </a:p>
        </p:txBody>
      </p:sp>
      <p:pic>
        <p:nvPicPr>
          <p:cNvPr id="406" name="Image" descr="Image"/>
          <p:cNvPicPr>
            <a:picLocks noChangeAspect="1"/>
          </p:cNvPicPr>
          <p:nvPr/>
        </p:nvPicPr>
        <p:blipFill>
          <a:blip r:embed="rId2">
            <a:extLst/>
          </a:blip>
          <a:stretch>
            <a:fillRect/>
          </a:stretch>
        </p:blipFill>
        <p:spPr>
          <a:xfrm>
            <a:off x="-465360" y="-386610"/>
            <a:ext cx="12972201" cy="2968069"/>
          </a:xfrm>
          <a:prstGeom prst="rect">
            <a:avLst/>
          </a:prstGeom>
          <a:ln w="12700">
            <a:miter lim="400000"/>
          </a:ln>
        </p:spPr>
      </p:pic>
      <p:pic>
        <p:nvPicPr>
          <p:cNvPr id="407" name="droppedImage.pdf" descr="droppedImage.pdf"/>
          <p:cNvPicPr>
            <a:picLocks noChangeAspect="1"/>
          </p:cNvPicPr>
          <p:nvPr/>
        </p:nvPicPr>
        <p:blipFill>
          <a:blip r:embed="rId3">
            <a:extLst/>
          </a:blip>
          <a:stretch>
            <a:fillRect/>
          </a:stretch>
        </p:blipFill>
        <p:spPr>
          <a:xfrm>
            <a:off x="1220549" y="1521714"/>
            <a:ext cx="10563702" cy="6710172"/>
          </a:xfrm>
          <a:prstGeom prst="rect">
            <a:avLst/>
          </a:prstGeom>
          <a:ln w="12700">
            <a:miter lim="400000"/>
          </a:ln>
        </p:spPr>
      </p:pic>
      <p:sp>
        <p:nvSpPr>
          <p:cNvPr id="408"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mc:AlternateContent xmlns:mc="http://schemas.openxmlformats.org/markup-compatibility/2006">
    <mc:Choice xmlns:p14="http://schemas.microsoft.com/office/powerpoint/2010/main" Requires="p14">
      <p:transition spd="slow" advClick="1" p14:dur="2000">
        <p:cover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06"/>
                                        </p:tgtEl>
                                        <p:attrNameLst>
                                          <p:attrName>style.visibility</p:attrName>
                                        </p:attrNameLst>
                                      </p:cBhvr>
                                      <p:to>
                                        <p:strVal val="visible"/>
                                      </p:to>
                                    </p:set>
                                    <p:animEffect filter="dissolve" transition="in">
                                      <p:cBhvr>
                                        <p:cTn id="7" dur="1000"/>
                                        <p:tgtEl>
                                          <p:spTgt spid="40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07"/>
                                        </p:tgtEl>
                                        <p:attrNameLst>
                                          <p:attrName>style.visibility</p:attrName>
                                        </p:attrNameLst>
                                      </p:cBhvr>
                                      <p:to>
                                        <p:strVal val="visible"/>
                                      </p:to>
                                    </p:set>
                                    <p:animEffect filter="dissolve" transition="in">
                                      <p:cBhvr>
                                        <p:cTn id="11" dur="1000"/>
                                        <p:tgtEl>
                                          <p:spTgt spid="407"/>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04"/>
                                        </p:tgtEl>
                                        <p:attrNameLst>
                                          <p:attrName>style.visibility</p:attrName>
                                        </p:attrNameLst>
                                      </p:cBhvr>
                                      <p:to>
                                        <p:strVal val="visible"/>
                                      </p:to>
                                    </p:set>
                                    <p:animEffect filter="dissolve" transition="in">
                                      <p:cBhvr>
                                        <p:cTn id="15" dur="1000"/>
                                        <p:tgtEl>
                                          <p:spTgt spid="404"/>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405"/>
                                        </p:tgtEl>
                                        <p:attrNameLst>
                                          <p:attrName>style.visibility</p:attrName>
                                        </p:attrNameLst>
                                      </p:cBhvr>
                                      <p:to>
                                        <p:strVal val="visible"/>
                                      </p:to>
                                    </p:set>
                                    <p:animEffect filter="dissolve" transition="in">
                                      <p:cBhvr>
                                        <p:cTn id="19" dur="1000"/>
                                        <p:tgtEl>
                                          <p:spTgt spid="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6" grpId="1"/>
      <p:bldP build="whole" bldLvl="1" animBg="1" rev="0" advAuto="0" spid="404" grpId="3"/>
      <p:bldP build="whole" bldLvl="1" animBg="1" rev="0" advAuto="0" spid="405" grpId="4"/>
      <p:bldP build="whole" bldLvl="1" animBg="1" rev="0" advAuto="0" spid="407" grpId="2"/>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0" name="droppedImage.pdf" descr="droppedImage.pdf"/>
          <p:cNvPicPr>
            <a:picLocks noChangeAspect="1"/>
          </p:cNvPicPr>
          <p:nvPr/>
        </p:nvPicPr>
        <p:blipFill>
          <a:blip r:embed="rId2">
            <a:extLst/>
          </a:blip>
          <a:stretch>
            <a:fillRect/>
          </a:stretch>
        </p:blipFill>
        <p:spPr>
          <a:xfrm>
            <a:off x="5741647" y="5158662"/>
            <a:ext cx="7390864" cy="2911476"/>
          </a:xfrm>
          <a:prstGeom prst="rect">
            <a:avLst/>
          </a:prstGeom>
          <a:ln w="12700">
            <a:miter lim="400000"/>
          </a:ln>
        </p:spPr>
      </p:pic>
      <p:sp>
        <p:nvSpPr>
          <p:cNvPr id="411" name="Comment s’affranchir de l’atmosphère?"/>
          <p:cNvSpPr txBox="1"/>
          <p:nvPr>
            <p:ph type="title"/>
          </p:nvPr>
        </p:nvSpPr>
        <p:spPr>
          <a:xfrm>
            <a:off x="1270000" y="7597993"/>
            <a:ext cx="10464800" cy="1422401"/>
          </a:xfrm>
          <a:prstGeom prst="rect">
            <a:avLst/>
          </a:prstGeom>
        </p:spPr>
        <p:txBody>
          <a:bodyPr/>
          <a:lstStyle>
            <a:lvl1pPr defTabSz="338835">
              <a:defRPr sz="4640"/>
            </a:lvl1pPr>
          </a:lstStyle>
          <a:p>
            <a:pPr/>
            <a:r>
              <a:t>Comment s’affranchir de l’atmosphère?</a:t>
            </a:r>
          </a:p>
        </p:txBody>
      </p:sp>
      <p:sp>
        <p:nvSpPr>
          <p:cNvPr id="412" name="Envoi de fusées, ballons, avions, satellites"/>
          <p:cNvSpPr txBox="1"/>
          <p:nvPr>
            <p:ph type="body" sz="quarter" idx="1"/>
          </p:nvPr>
        </p:nvSpPr>
        <p:spPr>
          <a:xfrm>
            <a:off x="1270000" y="8880592"/>
            <a:ext cx="10464800" cy="1219201"/>
          </a:xfrm>
          <a:prstGeom prst="rect">
            <a:avLst/>
          </a:prstGeom>
        </p:spPr>
        <p:txBody>
          <a:bodyPr/>
          <a:lstStyle/>
          <a:p>
            <a:pPr/>
            <a:r>
              <a:t>Envoi de fusées, ballons, avions, satellites</a:t>
            </a:r>
          </a:p>
        </p:txBody>
      </p:sp>
      <p:pic>
        <p:nvPicPr>
          <p:cNvPr id="413" name="Image" descr="Image"/>
          <p:cNvPicPr>
            <a:picLocks noChangeAspect="1"/>
          </p:cNvPicPr>
          <p:nvPr/>
        </p:nvPicPr>
        <p:blipFill>
          <a:blip r:embed="rId3">
            <a:extLst/>
          </a:blip>
          <a:stretch>
            <a:fillRect/>
          </a:stretch>
        </p:blipFill>
        <p:spPr>
          <a:xfrm>
            <a:off x="-465360" y="-386610"/>
            <a:ext cx="12972201" cy="2968069"/>
          </a:xfrm>
          <a:prstGeom prst="rect">
            <a:avLst/>
          </a:prstGeom>
          <a:ln w="12700">
            <a:miter lim="400000"/>
          </a:ln>
        </p:spPr>
      </p:pic>
      <p:pic>
        <p:nvPicPr>
          <p:cNvPr id="414" name="droppedImage.pdf" descr="droppedImage.pdf"/>
          <p:cNvPicPr>
            <a:picLocks noChangeAspect="0"/>
          </p:cNvPicPr>
          <p:nvPr/>
        </p:nvPicPr>
        <p:blipFill>
          <a:blip r:embed="rId4">
            <a:extLst/>
          </a:blip>
          <a:srcRect l="3454" t="0" r="3555" b="0"/>
          <a:stretch>
            <a:fillRect/>
          </a:stretch>
        </p:blipFill>
        <p:spPr>
          <a:xfrm>
            <a:off x="2675108" y="2804199"/>
            <a:ext cx="3836864" cy="5232408"/>
          </a:xfrm>
          <a:prstGeom prst="rect">
            <a:avLst/>
          </a:prstGeom>
          <a:ln w="25400">
            <a:solidFill>
              <a:srgbClr val="FFFFFF"/>
            </a:solidFill>
            <a:miter lim="400000"/>
          </a:ln>
        </p:spPr>
      </p:pic>
      <p:pic>
        <p:nvPicPr>
          <p:cNvPr id="415" name="droppedImage.pdf" descr="droppedImage.pdf"/>
          <p:cNvPicPr>
            <a:picLocks noChangeAspect="1"/>
          </p:cNvPicPr>
          <p:nvPr/>
        </p:nvPicPr>
        <p:blipFill>
          <a:blip r:embed="rId5">
            <a:extLst/>
          </a:blip>
          <a:stretch>
            <a:fillRect/>
          </a:stretch>
        </p:blipFill>
        <p:spPr>
          <a:xfrm>
            <a:off x="-1316085" y="2789650"/>
            <a:ext cx="3862075" cy="5261499"/>
          </a:xfrm>
          <a:prstGeom prst="rect">
            <a:avLst/>
          </a:prstGeom>
          <a:ln w="12700">
            <a:miter lim="400000"/>
          </a:ln>
        </p:spPr>
      </p:pic>
      <p:pic>
        <p:nvPicPr>
          <p:cNvPr id="416" name="droppedImage.pdf" descr="droppedImage.pdf"/>
          <p:cNvPicPr>
            <a:picLocks noChangeAspect="1"/>
          </p:cNvPicPr>
          <p:nvPr/>
        </p:nvPicPr>
        <p:blipFill>
          <a:blip r:embed="rId6">
            <a:extLst/>
          </a:blip>
          <a:stretch>
            <a:fillRect/>
          </a:stretch>
        </p:blipFill>
        <p:spPr>
          <a:xfrm>
            <a:off x="8166283" y="3023431"/>
            <a:ext cx="3826016" cy="2133601"/>
          </a:xfrm>
          <a:prstGeom prst="rect">
            <a:avLst/>
          </a:prstGeom>
          <a:ln w="12700">
            <a:miter lim="400000"/>
          </a:ln>
        </p:spPr>
      </p:pic>
      <p:sp>
        <p:nvSpPr>
          <p:cNvPr id="417"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413"/>
                                        </p:tgtEl>
                                        <p:attrNameLst>
                                          <p:attrName>style.visibility</p:attrName>
                                        </p:attrNameLst>
                                      </p:cBhvr>
                                      <p:to>
                                        <p:strVal val="visible"/>
                                      </p:to>
                                    </p:set>
                                    <p:animEffect filter="box(out)" transition="in">
                                      <p:cBhvr>
                                        <p:cTn id="7" dur="1000"/>
                                        <p:tgtEl>
                                          <p:spTgt spid="413"/>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15"/>
                                        </p:tgtEl>
                                        <p:attrNameLst>
                                          <p:attrName>style.visibility</p:attrName>
                                        </p:attrNameLst>
                                      </p:cBhvr>
                                      <p:to>
                                        <p:strVal val="visible"/>
                                      </p:to>
                                    </p:set>
                                    <p:animEffect filter="dissolve" transition="in">
                                      <p:cBhvr>
                                        <p:cTn id="11" dur="499"/>
                                        <p:tgtEl>
                                          <p:spTgt spid="415"/>
                                        </p:tgtEl>
                                      </p:cBhvr>
                                    </p:animEffect>
                                  </p:childTnLst>
                                </p:cTn>
                              </p:par>
                            </p:childTnLst>
                          </p:cTn>
                        </p:par>
                        <p:par>
                          <p:cTn id="12" fill="hold">
                            <p:stCondLst>
                              <p:cond delay="1499"/>
                            </p:stCondLst>
                            <p:childTnLst>
                              <p:par>
                                <p:cTn id="13" presetClass="entr" nodeType="afterEffect" presetID="9" grpId="3" fill="hold">
                                  <p:stCondLst>
                                    <p:cond delay="0"/>
                                  </p:stCondLst>
                                  <p:iterate type="el" backwards="0">
                                    <p:tmAbs val="0"/>
                                  </p:iterate>
                                  <p:childTnLst>
                                    <p:set>
                                      <p:cBhvr>
                                        <p:cTn id="14" fill="hold"/>
                                        <p:tgtEl>
                                          <p:spTgt spid="414"/>
                                        </p:tgtEl>
                                        <p:attrNameLst>
                                          <p:attrName>style.visibility</p:attrName>
                                        </p:attrNameLst>
                                      </p:cBhvr>
                                      <p:to>
                                        <p:strVal val="visible"/>
                                      </p:to>
                                    </p:set>
                                    <p:animEffect filter="dissolve" transition="in">
                                      <p:cBhvr>
                                        <p:cTn id="15" dur="499"/>
                                        <p:tgtEl>
                                          <p:spTgt spid="414"/>
                                        </p:tgtEl>
                                      </p:cBhvr>
                                    </p:animEffect>
                                  </p:childTnLst>
                                </p:cTn>
                              </p:par>
                            </p:childTnLst>
                          </p:cTn>
                        </p:par>
                        <p:par>
                          <p:cTn id="16" fill="hold">
                            <p:stCondLst>
                              <p:cond delay="1998"/>
                            </p:stCondLst>
                            <p:childTnLst>
                              <p:par>
                                <p:cTn id="17" presetClass="entr" nodeType="afterEffect" presetID="9" grpId="4" fill="hold">
                                  <p:stCondLst>
                                    <p:cond delay="0"/>
                                  </p:stCondLst>
                                  <p:iterate type="el" backwards="0">
                                    <p:tmAbs val="0"/>
                                  </p:iterate>
                                  <p:childTnLst>
                                    <p:set>
                                      <p:cBhvr>
                                        <p:cTn id="18" fill="hold"/>
                                        <p:tgtEl>
                                          <p:spTgt spid="416"/>
                                        </p:tgtEl>
                                        <p:attrNameLst>
                                          <p:attrName>style.visibility</p:attrName>
                                        </p:attrNameLst>
                                      </p:cBhvr>
                                      <p:to>
                                        <p:strVal val="visible"/>
                                      </p:to>
                                    </p:set>
                                    <p:animEffect filter="dissolve" transition="in">
                                      <p:cBhvr>
                                        <p:cTn id="19" dur="499"/>
                                        <p:tgtEl>
                                          <p:spTgt spid="416"/>
                                        </p:tgtEl>
                                      </p:cBhvr>
                                    </p:animEffect>
                                  </p:childTnLst>
                                </p:cTn>
                              </p:par>
                            </p:childTnLst>
                          </p:cTn>
                        </p:par>
                        <p:par>
                          <p:cTn id="20" fill="hold">
                            <p:stCondLst>
                              <p:cond delay="2497"/>
                            </p:stCondLst>
                            <p:childTnLst>
                              <p:par>
                                <p:cTn id="21" presetClass="entr" nodeType="afterEffect" presetID="9" grpId="5" fill="hold">
                                  <p:stCondLst>
                                    <p:cond delay="0"/>
                                  </p:stCondLst>
                                  <p:iterate type="el" backwards="0">
                                    <p:tmAbs val="0"/>
                                  </p:iterate>
                                  <p:childTnLst>
                                    <p:set>
                                      <p:cBhvr>
                                        <p:cTn id="22" fill="hold"/>
                                        <p:tgtEl>
                                          <p:spTgt spid="410"/>
                                        </p:tgtEl>
                                        <p:attrNameLst>
                                          <p:attrName>style.visibility</p:attrName>
                                        </p:attrNameLst>
                                      </p:cBhvr>
                                      <p:to>
                                        <p:strVal val="visible"/>
                                      </p:to>
                                    </p:set>
                                    <p:animEffect filter="dissolve" transition="in">
                                      <p:cBhvr>
                                        <p:cTn id="23" dur="499"/>
                                        <p:tgtEl>
                                          <p:spTgt spid="410"/>
                                        </p:tgtEl>
                                      </p:cBhvr>
                                    </p:animEffect>
                                  </p:childTnLst>
                                </p:cTn>
                              </p:par>
                            </p:childTnLst>
                          </p:cTn>
                        </p:par>
                        <p:par>
                          <p:cTn id="24" fill="hold">
                            <p:stCondLst>
                              <p:cond delay="2996"/>
                            </p:stCondLst>
                            <p:childTnLst>
                              <p:par>
                                <p:cTn id="25" presetClass="entr" nodeType="afterEffect" presetID="9" grpId="6" fill="hold">
                                  <p:stCondLst>
                                    <p:cond delay="0"/>
                                  </p:stCondLst>
                                  <p:iterate type="el" backwards="0">
                                    <p:tmAbs val="0"/>
                                  </p:iterate>
                                  <p:childTnLst>
                                    <p:set>
                                      <p:cBhvr>
                                        <p:cTn id="26" fill="hold"/>
                                        <p:tgtEl>
                                          <p:spTgt spid="411"/>
                                        </p:tgtEl>
                                        <p:attrNameLst>
                                          <p:attrName>style.visibility</p:attrName>
                                        </p:attrNameLst>
                                      </p:cBhvr>
                                      <p:to>
                                        <p:strVal val="visible"/>
                                      </p:to>
                                    </p:set>
                                    <p:animEffect filter="dissolve" transition="in">
                                      <p:cBhvr>
                                        <p:cTn id="27" dur="499"/>
                                        <p:tgtEl>
                                          <p:spTgt spid="411"/>
                                        </p:tgtEl>
                                      </p:cBhvr>
                                    </p:animEffect>
                                  </p:childTnLst>
                                </p:cTn>
                              </p:par>
                            </p:childTnLst>
                          </p:cTn>
                        </p:par>
                        <p:par>
                          <p:cTn id="28" fill="hold">
                            <p:stCondLst>
                              <p:cond delay="3495"/>
                            </p:stCondLst>
                            <p:childTnLst>
                              <p:par>
                                <p:cTn id="29" presetClass="entr" nodeType="afterEffect" presetID="9" grpId="7" fill="hold">
                                  <p:stCondLst>
                                    <p:cond delay="0"/>
                                  </p:stCondLst>
                                  <p:iterate type="el" backwards="0">
                                    <p:tmAbs val="0"/>
                                  </p:iterate>
                                  <p:childTnLst>
                                    <p:set>
                                      <p:cBhvr>
                                        <p:cTn id="30" fill="hold"/>
                                        <p:tgtEl>
                                          <p:spTgt spid="412"/>
                                        </p:tgtEl>
                                        <p:attrNameLst>
                                          <p:attrName>style.visibility</p:attrName>
                                        </p:attrNameLst>
                                      </p:cBhvr>
                                      <p:to>
                                        <p:strVal val="visible"/>
                                      </p:to>
                                    </p:set>
                                    <p:animEffect filter="dissolve" transition="in">
                                      <p:cBhvr>
                                        <p:cTn id="31" dur="499"/>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4" grpId="3"/>
      <p:bldP build="whole" bldLvl="1" animBg="1" rev="0" advAuto="0" spid="416" grpId="4"/>
      <p:bldP build="whole" bldLvl="1" animBg="1" rev="0" advAuto="0" spid="415" grpId="2"/>
      <p:bldP build="whole" bldLvl="1" animBg="1" rev="0" advAuto="0" spid="410" grpId="5"/>
      <p:bldP build="whole" bldLvl="1" animBg="1" rev="0" advAuto="0" spid="412" grpId="7"/>
      <p:bldP build="whole" bldLvl="1" animBg="1" rev="0" advAuto="0" spid="411" grpId="6"/>
      <p:bldP build="whole" bldLvl="1" animBg="1" rev="0" advAuto="0" spid="413"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droppedImage.pdf" descr="droppedImage.pdf"/>
          <p:cNvPicPr>
            <a:picLocks noChangeAspect="1"/>
          </p:cNvPicPr>
          <p:nvPr/>
        </p:nvPicPr>
        <p:blipFill>
          <a:blip r:embed="rId2">
            <a:extLst/>
          </a:blip>
          <a:stretch>
            <a:fillRect/>
          </a:stretch>
        </p:blipFill>
        <p:spPr>
          <a:xfrm>
            <a:off x="5128654" y="5298466"/>
            <a:ext cx="3169922" cy="2383437"/>
          </a:xfrm>
          <a:prstGeom prst="rect">
            <a:avLst/>
          </a:prstGeom>
          <a:ln w="12700">
            <a:miter lim="400000"/>
          </a:ln>
        </p:spPr>
      </p:pic>
      <p:pic>
        <p:nvPicPr>
          <p:cNvPr id="420" name="alma-eso1312a.jpg" descr="alma-eso1312a.jpg"/>
          <p:cNvPicPr>
            <a:picLocks noChangeAspect="1"/>
          </p:cNvPicPr>
          <p:nvPr/>
        </p:nvPicPr>
        <p:blipFill>
          <a:blip r:embed="rId3">
            <a:extLst/>
          </a:blip>
          <a:stretch>
            <a:fillRect/>
          </a:stretch>
        </p:blipFill>
        <p:spPr>
          <a:xfrm>
            <a:off x="5124657" y="2748245"/>
            <a:ext cx="3177915" cy="2383436"/>
          </a:xfrm>
          <a:prstGeom prst="rect">
            <a:avLst/>
          </a:prstGeom>
          <a:ln w="12700">
            <a:miter lim="400000"/>
          </a:ln>
        </p:spPr>
      </p:pic>
      <p:sp>
        <p:nvSpPr>
          <p:cNvPr id="421" name="Astronomie multi-longueur d’onde"/>
          <p:cNvSpPr txBox="1"/>
          <p:nvPr>
            <p:ph type="title"/>
          </p:nvPr>
        </p:nvSpPr>
        <p:spPr>
          <a:xfrm>
            <a:off x="1270000" y="7597993"/>
            <a:ext cx="10464800" cy="1422401"/>
          </a:xfrm>
          <a:prstGeom prst="rect">
            <a:avLst/>
          </a:prstGeom>
        </p:spPr>
        <p:txBody>
          <a:bodyPr/>
          <a:lstStyle>
            <a:lvl1pPr defTabSz="391414">
              <a:defRPr sz="5360"/>
            </a:lvl1pPr>
          </a:lstStyle>
          <a:p>
            <a:pPr/>
            <a:r>
              <a:t>Astronomie multi-longueur d’onde</a:t>
            </a:r>
          </a:p>
        </p:txBody>
      </p:sp>
      <p:sp>
        <p:nvSpPr>
          <p:cNvPr id="422" name="Observatoires (ESO La Silla, Paranal, Chajnantor, NRAO, Pic, FAST)"/>
          <p:cNvSpPr txBox="1"/>
          <p:nvPr>
            <p:ph type="body" sz="quarter" idx="1"/>
          </p:nvPr>
        </p:nvSpPr>
        <p:spPr>
          <a:xfrm>
            <a:off x="12377" y="8860048"/>
            <a:ext cx="12980046" cy="1219201"/>
          </a:xfrm>
          <a:prstGeom prst="rect">
            <a:avLst/>
          </a:prstGeom>
        </p:spPr>
        <p:txBody>
          <a:bodyPr/>
          <a:lstStyle/>
          <a:p>
            <a:pPr/>
            <a:r>
              <a:t>Observatoires (ESO La Silla, Paranal, Chajnantor, NRAO, Pic, FAST)</a:t>
            </a:r>
          </a:p>
        </p:txBody>
      </p:sp>
      <p:pic>
        <p:nvPicPr>
          <p:cNvPr id="423" name="Image" descr="Image"/>
          <p:cNvPicPr>
            <a:picLocks noChangeAspect="1"/>
          </p:cNvPicPr>
          <p:nvPr/>
        </p:nvPicPr>
        <p:blipFill>
          <a:blip r:embed="rId4">
            <a:extLst/>
          </a:blip>
          <a:stretch>
            <a:fillRect/>
          </a:stretch>
        </p:blipFill>
        <p:spPr>
          <a:xfrm>
            <a:off x="-465360" y="-386610"/>
            <a:ext cx="12972201" cy="2968069"/>
          </a:xfrm>
          <a:prstGeom prst="rect">
            <a:avLst/>
          </a:prstGeom>
          <a:ln w="12700">
            <a:miter lim="400000"/>
          </a:ln>
        </p:spPr>
      </p:pic>
      <p:pic>
        <p:nvPicPr>
          <p:cNvPr id="424" name="droppedImage.pdf" descr="droppedImage.pdf"/>
          <p:cNvPicPr>
            <a:picLocks noChangeAspect="1"/>
          </p:cNvPicPr>
          <p:nvPr/>
        </p:nvPicPr>
        <p:blipFill>
          <a:blip r:embed="rId5">
            <a:extLst/>
          </a:blip>
          <a:stretch>
            <a:fillRect/>
          </a:stretch>
        </p:blipFill>
        <p:spPr>
          <a:xfrm>
            <a:off x="1377896" y="2755579"/>
            <a:ext cx="3170314" cy="2210825"/>
          </a:xfrm>
          <a:prstGeom prst="rect">
            <a:avLst/>
          </a:prstGeom>
          <a:ln w="12700">
            <a:miter lim="400000"/>
          </a:ln>
        </p:spPr>
      </p:pic>
      <p:pic>
        <p:nvPicPr>
          <p:cNvPr id="425" name="droppedImage.pdf" descr="droppedImage.pdf"/>
          <p:cNvPicPr>
            <a:picLocks noChangeAspect="1"/>
          </p:cNvPicPr>
          <p:nvPr/>
        </p:nvPicPr>
        <p:blipFill>
          <a:blip r:embed="rId6">
            <a:extLst/>
          </a:blip>
          <a:stretch>
            <a:fillRect/>
          </a:stretch>
        </p:blipFill>
        <p:spPr>
          <a:xfrm>
            <a:off x="1358924" y="5240967"/>
            <a:ext cx="3629125" cy="2448485"/>
          </a:xfrm>
          <a:prstGeom prst="rect">
            <a:avLst/>
          </a:prstGeom>
          <a:ln w="12700">
            <a:miter lim="400000"/>
          </a:ln>
        </p:spPr>
      </p:pic>
      <p:pic>
        <p:nvPicPr>
          <p:cNvPr id="426" name="DaiFAST_1500.jpg" descr="DaiFAST_1500.jpg"/>
          <p:cNvPicPr>
            <a:picLocks noChangeAspect="1"/>
          </p:cNvPicPr>
          <p:nvPr/>
        </p:nvPicPr>
        <p:blipFill>
          <a:blip r:embed="rId7">
            <a:extLst/>
          </a:blip>
          <a:stretch>
            <a:fillRect/>
          </a:stretch>
        </p:blipFill>
        <p:spPr>
          <a:xfrm>
            <a:off x="8671009" y="5330991"/>
            <a:ext cx="3575154" cy="2383436"/>
          </a:xfrm>
          <a:prstGeom prst="rect">
            <a:avLst/>
          </a:prstGeom>
          <a:ln w="12700">
            <a:miter lim="400000"/>
          </a:ln>
        </p:spPr>
      </p:pic>
      <p:sp>
        <p:nvSpPr>
          <p:cNvPr id="427"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pic>
        <p:nvPicPr>
          <p:cNvPr id="428" name="87039832.jpg" descr="87039832.jpg"/>
          <p:cNvPicPr>
            <a:picLocks noChangeAspect="1"/>
          </p:cNvPicPr>
          <p:nvPr/>
        </p:nvPicPr>
        <p:blipFill>
          <a:blip r:embed="rId8">
            <a:extLst/>
          </a:blip>
          <a:stretch>
            <a:fillRect/>
          </a:stretch>
        </p:blipFill>
        <p:spPr>
          <a:xfrm>
            <a:off x="8661699" y="2748245"/>
            <a:ext cx="3499948" cy="238343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423"/>
                                        </p:tgtEl>
                                        <p:attrNameLst>
                                          <p:attrName>style.visibility</p:attrName>
                                        </p:attrNameLst>
                                      </p:cBhvr>
                                      <p:to>
                                        <p:strVal val="visible"/>
                                      </p:to>
                                    </p:set>
                                    <p:animEffect filter="box(out)" transition="in">
                                      <p:cBhvr>
                                        <p:cTn id="7" dur="1000"/>
                                        <p:tgtEl>
                                          <p:spTgt spid="423"/>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24"/>
                                        </p:tgtEl>
                                        <p:attrNameLst>
                                          <p:attrName>style.visibility</p:attrName>
                                        </p:attrNameLst>
                                      </p:cBhvr>
                                      <p:to>
                                        <p:strVal val="visible"/>
                                      </p:to>
                                    </p:set>
                                    <p:animEffect filter="dissolve" transition="in">
                                      <p:cBhvr>
                                        <p:cTn id="11" dur="499"/>
                                        <p:tgtEl>
                                          <p:spTgt spid="424"/>
                                        </p:tgtEl>
                                      </p:cBhvr>
                                    </p:animEffect>
                                  </p:childTnLst>
                                </p:cTn>
                              </p:par>
                            </p:childTnLst>
                          </p:cTn>
                        </p:par>
                        <p:par>
                          <p:cTn id="12" fill="hold">
                            <p:stCondLst>
                              <p:cond delay="1499"/>
                            </p:stCondLst>
                            <p:childTnLst>
                              <p:par>
                                <p:cTn id="13" presetClass="entr" nodeType="afterEffect" presetID="9" grpId="3" fill="hold">
                                  <p:stCondLst>
                                    <p:cond delay="0"/>
                                  </p:stCondLst>
                                  <p:iterate type="el" backwards="0">
                                    <p:tmAbs val="0"/>
                                  </p:iterate>
                                  <p:childTnLst>
                                    <p:set>
                                      <p:cBhvr>
                                        <p:cTn id="14" fill="hold"/>
                                        <p:tgtEl>
                                          <p:spTgt spid="425"/>
                                        </p:tgtEl>
                                        <p:attrNameLst>
                                          <p:attrName>style.visibility</p:attrName>
                                        </p:attrNameLst>
                                      </p:cBhvr>
                                      <p:to>
                                        <p:strVal val="visible"/>
                                      </p:to>
                                    </p:set>
                                    <p:animEffect filter="dissolve" transition="in">
                                      <p:cBhvr>
                                        <p:cTn id="15" dur="499"/>
                                        <p:tgtEl>
                                          <p:spTgt spid="425"/>
                                        </p:tgtEl>
                                      </p:cBhvr>
                                    </p:animEffect>
                                  </p:childTnLst>
                                </p:cTn>
                              </p:par>
                            </p:childTnLst>
                          </p:cTn>
                        </p:par>
                        <p:par>
                          <p:cTn id="16" fill="hold">
                            <p:stCondLst>
                              <p:cond delay="1998"/>
                            </p:stCondLst>
                            <p:childTnLst>
                              <p:par>
                                <p:cTn id="17" presetClass="entr" nodeType="afterEffect" presetID="9" grpId="4" fill="hold">
                                  <p:stCondLst>
                                    <p:cond delay="0"/>
                                  </p:stCondLst>
                                  <p:iterate type="el" backwards="0">
                                    <p:tmAbs val="0"/>
                                  </p:iterate>
                                  <p:childTnLst>
                                    <p:set>
                                      <p:cBhvr>
                                        <p:cTn id="18" fill="hold"/>
                                        <p:tgtEl>
                                          <p:spTgt spid="420"/>
                                        </p:tgtEl>
                                        <p:attrNameLst>
                                          <p:attrName>style.visibility</p:attrName>
                                        </p:attrNameLst>
                                      </p:cBhvr>
                                      <p:to>
                                        <p:strVal val="visible"/>
                                      </p:to>
                                    </p:set>
                                    <p:animEffect filter="dissolve" transition="in">
                                      <p:cBhvr>
                                        <p:cTn id="19" dur="499"/>
                                        <p:tgtEl>
                                          <p:spTgt spid="420"/>
                                        </p:tgtEl>
                                      </p:cBhvr>
                                    </p:animEffect>
                                  </p:childTnLst>
                                </p:cTn>
                              </p:par>
                            </p:childTnLst>
                          </p:cTn>
                        </p:par>
                        <p:par>
                          <p:cTn id="20" fill="hold">
                            <p:stCondLst>
                              <p:cond delay="2497"/>
                            </p:stCondLst>
                            <p:childTnLst>
                              <p:par>
                                <p:cTn id="21" presetClass="entr" nodeType="afterEffect" presetID="9" grpId="5" fill="hold">
                                  <p:stCondLst>
                                    <p:cond delay="0"/>
                                  </p:stCondLst>
                                  <p:iterate type="el" backwards="0">
                                    <p:tmAbs val="0"/>
                                  </p:iterate>
                                  <p:childTnLst>
                                    <p:set>
                                      <p:cBhvr>
                                        <p:cTn id="22" fill="hold"/>
                                        <p:tgtEl>
                                          <p:spTgt spid="419"/>
                                        </p:tgtEl>
                                        <p:attrNameLst>
                                          <p:attrName>style.visibility</p:attrName>
                                        </p:attrNameLst>
                                      </p:cBhvr>
                                      <p:to>
                                        <p:strVal val="visible"/>
                                      </p:to>
                                    </p:set>
                                    <p:animEffect filter="dissolve" transition="in">
                                      <p:cBhvr>
                                        <p:cTn id="23" dur="499"/>
                                        <p:tgtEl>
                                          <p:spTgt spid="419"/>
                                        </p:tgtEl>
                                      </p:cBhvr>
                                    </p:animEffect>
                                  </p:childTnLst>
                                </p:cTn>
                              </p:par>
                            </p:childTnLst>
                          </p:cTn>
                        </p:par>
                        <p:par>
                          <p:cTn id="24" fill="hold">
                            <p:stCondLst>
                              <p:cond delay="2996"/>
                            </p:stCondLst>
                            <p:childTnLst>
                              <p:par>
                                <p:cTn id="25" presetClass="entr" nodeType="afterEffect" presetID="9" grpId="6" fill="hold">
                                  <p:stCondLst>
                                    <p:cond delay="0"/>
                                  </p:stCondLst>
                                  <p:iterate type="el" backwards="0">
                                    <p:tmAbs val="0"/>
                                  </p:iterate>
                                  <p:childTnLst>
                                    <p:set>
                                      <p:cBhvr>
                                        <p:cTn id="26" fill="hold"/>
                                        <p:tgtEl>
                                          <p:spTgt spid="428"/>
                                        </p:tgtEl>
                                        <p:attrNameLst>
                                          <p:attrName>style.visibility</p:attrName>
                                        </p:attrNameLst>
                                      </p:cBhvr>
                                      <p:to>
                                        <p:strVal val="visible"/>
                                      </p:to>
                                    </p:set>
                                    <p:animEffect filter="dissolve" transition="in">
                                      <p:cBhvr>
                                        <p:cTn id="27" dur="499"/>
                                        <p:tgtEl>
                                          <p:spTgt spid="428"/>
                                        </p:tgtEl>
                                      </p:cBhvr>
                                    </p:animEffect>
                                  </p:childTnLst>
                                </p:cTn>
                              </p:par>
                            </p:childTnLst>
                          </p:cTn>
                        </p:par>
                        <p:par>
                          <p:cTn id="28" fill="hold">
                            <p:stCondLst>
                              <p:cond delay="3495"/>
                            </p:stCondLst>
                            <p:childTnLst>
                              <p:par>
                                <p:cTn id="29" presetClass="entr" nodeType="afterEffect" presetID="9" grpId="7" fill="hold">
                                  <p:stCondLst>
                                    <p:cond delay="0"/>
                                  </p:stCondLst>
                                  <p:iterate type="el" backwards="0">
                                    <p:tmAbs val="0"/>
                                  </p:iterate>
                                  <p:childTnLst>
                                    <p:set>
                                      <p:cBhvr>
                                        <p:cTn id="30" fill="hold"/>
                                        <p:tgtEl>
                                          <p:spTgt spid="426"/>
                                        </p:tgtEl>
                                        <p:attrNameLst>
                                          <p:attrName>style.visibility</p:attrName>
                                        </p:attrNameLst>
                                      </p:cBhvr>
                                      <p:to>
                                        <p:strVal val="visible"/>
                                      </p:to>
                                    </p:set>
                                    <p:animEffect filter="dissolve" transition="in">
                                      <p:cBhvr>
                                        <p:cTn id="31" dur="499"/>
                                        <p:tgtEl>
                                          <p:spTgt spid="426"/>
                                        </p:tgtEl>
                                      </p:cBhvr>
                                    </p:animEffect>
                                  </p:childTnLst>
                                </p:cTn>
                              </p:par>
                            </p:childTnLst>
                          </p:cTn>
                        </p:par>
                        <p:par>
                          <p:cTn id="32" fill="hold">
                            <p:stCondLst>
                              <p:cond delay="3994"/>
                            </p:stCondLst>
                            <p:childTnLst>
                              <p:par>
                                <p:cTn id="33" presetClass="entr" nodeType="afterEffect" presetID="9" grpId="8" fill="hold">
                                  <p:stCondLst>
                                    <p:cond delay="0"/>
                                  </p:stCondLst>
                                  <p:iterate type="el" backwards="0">
                                    <p:tmAbs val="0"/>
                                  </p:iterate>
                                  <p:childTnLst>
                                    <p:set>
                                      <p:cBhvr>
                                        <p:cTn id="34" fill="hold"/>
                                        <p:tgtEl>
                                          <p:spTgt spid="421"/>
                                        </p:tgtEl>
                                        <p:attrNameLst>
                                          <p:attrName>style.visibility</p:attrName>
                                        </p:attrNameLst>
                                      </p:cBhvr>
                                      <p:to>
                                        <p:strVal val="visible"/>
                                      </p:to>
                                    </p:set>
                                    <p:animEffect filter="dissolve" transition="in">
                                      <p:cBhvr>
                                        <p:cTn id="35" dur="499"/>
                                        <p:tgtEl>
                                          <p:spTgt spid="421"/>
                                        </p:tgtEl>
                                      </p:cBhvr>
                                    </p:animEffect>
                                  </p:childTnLst>
                                </p:cTn>
                              </p:par>
                            </p:childTnLst>
                          </p:cTn>
                        </p:par>
                        <p:par>
                          <p:cTn id="36" fill="hold">
                            <p:stCondLst>
                              <p:cond delay="4493"/>
                            </p:stCondLst>
                            <p:childTnLst>
                              <p:par>
                                <p:cTn id="37" presetClass="entr" nodeType="afterEffect" presetID="9" grpId="9" fill="hold">
                                  <p:stCondLst>
                                    <p:cond delay="0"/>
                                  </p:stCondLst>
                                  <p:iterate type="el" backwards="0">
                                    <p:tmAbs val="0"/>
                                  </p:iterate>
                                  <p:childTnLst>
                                    <p:set>
                                      <p:cBhvr>
                                        <p:cTn id="38" fill="hold"/>
                                        <p:tgtEl>
                                          <p:spTgt spid="422"/>
                                        </p:tgtEl>
                                        <p:attrNameLst>
                                          <p:attrName>style.visibility</p:attrName>
                                        </p:attrNameLst>
                                      </p:cBhvr>
                                      <p:to>
                                        <p:strVal val="visible"/>
                                      </p:to>
                                    </p:set>
                                    <p:animEffect filter="dissolve" transition="in">
                                      <p:cBhvr>
                                        <p:cTn id="39" dur="499"/>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6" grpId="7"/>
      <p:bldP build="whole" bldLvl="1" animBg="1" rev="0" advAuto="0" spid="421" grpId="8"/>
      <p:bldP build="whole" bldLvl="1" animBg="1" rev="0" advAuto="0" spid="423" grpId="1"/>
      <p:bldP build="whole" bldLvl="1" animBg="1" rev="0" advAuto="0" spid="425" grpId="3"/>
      <p:bldP build="whole" bldLvl="1" animBg="1" rev="0" advAuto="0" spid="420" grpId="4"/>
      <p:bldP build="whole" bldLvl="1" animBg="1" rev="0" advAuto="0" spid="424" grpId="2"/>
      <p:bldP build="whole" bldLvl="1" animBg="1" rev="0" advAuto="0" spid="422" grpId="9"/>
      <p:bldP build="whole" bldLvl="1" animBg="1" rev="0" advAuto="0" spid="419" grpId="5"/>
      <p:bldP build="whole" bldLvl="1" animBg="1" rev="0" advAuto="0" spid="428" grpId="6"/>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Astronomie multi-longueur d’onde"/>
          <p:cNvSpPr txBox="1"/>
          <p:nvPr>
            <p:ph type="title"/>
          </p:nvPr>
        </p:nvSpPr>
        <p:spPr>
          <a:xfrm>
            <a:off x="1270000" y="7597993"/>
            <a:ext cx="10464800" cy="1422401"/>
          </a:xfrm>
          <a:prstGeom prst="rect">
            <a:avLst/>
          </a:prstGeom>
        </p:spPr>
        <p:txBody>
          <a:bodyPr/>
          <a:lstStyle>
            <a:lvl1pPr defTabSz="391414">
              <a:defRPr sz="5360"/>
            </a:lvl1pPr>
          </a:lstStyle>
          <a:p>
            <a:pPr/>
            <a:r>
              <a:t>Astronomie multi-longueur d’onde</a:t>
            </a:r>
          </a:p>
        </p:txBody>
      </p:sp>
      <p:sp>
        <p:nvSpPr>
          <p:cNvPr id="431" name="Satellites (Hubble, Spitzer, Chandra, XMM, Fermi, INTEGRAL)"/>
          <p:cNvSpPr txBox="1"/>
          <p:nvPr>
            <p:ph type="body" sz="quarter" idx="1"/>
          </p:nvPr>
        </p:nvSpPr>
        <p:spPr>
          <a:xfrm>
            <a:off x="845061" y="8880592"/>
            <a:ext cx="11314678" cy="1219201"/>
          </a:xfrm>
          <a:prstGeom prst="rect">
            <a:avLst/>
          </a:prstGeom>
        </p:spPr>
        <p:txBody>
          <a:bodyPr/>
          <a:lstStyle/>
          <a:p>
            <a:pPr/>
            <a:r>
              <a:t>Satellites (</a:t>
            </a:r>
            <a:r>
              <a:rPr i="1">
                <a:latin typeface="Helvetica"/>
                <a:ea typeface="Helvetica"/>
                <a:cs typeface="Helvetica"/>
                <a:sym typeface="Helvetica"/>
              </a:rPr>
              <a:t>Hubble, Spitzer, Chandra, XMM, Fermi, INTEGRAL</a:t>
            </a:r>
            <a:r>
              <a:t>)</a:t>
            </a:r>
          </a:p>
        </p:txBody>
      </p:sp>
      <p:pic>
        <p:nvPicPr>
          <p:cNvPr id="432" name="Image" descr="Image"/>
          <p:cNvPicPr>
            <a:picLocks noChangeAspect="1"/>
          </p:cNvPicPr>
          <p:nvPr/>
        </p:nvPicPr>
        <p:blipFill>
          <a:blip r:embed="rId2">
            <a:extLst/>
          </a:blip>
          <a:stretch>
            <a:fillRect/>
          </a:stretch>
        </p:blipFill>
        <p:spPr>
          <a:xfrm>
            <a:off x="-465360" y="-386610"/>
            <a:ext cx="12972201" cy="2968069"/>
          </a:xfrm>
          <a:prstGeom prst="rect">
            <a:avLst/>
          </a:prstGeom>
          <a:ln w="12700">
            <a:miter lim="400000"/>
          </a:ln>
        </p:spPr>
      </p:pic>
      <p:pic>
        <p:nvPicPr>
          <p:cNvPr id="433" name="droppedImage.pdf" descr="droppedImage.pdf"/>
          <p:cNvPicPr>
            <a:picLocks noChangeAspect="1"/>
          </p:cNvPicPr>
          <p:nvPr/>
        </p:nvPicPr>
        <p:blipFill>
          <a:blip r:embed="rId3">
            <a:extLst/>
          </a:blip>
          <a:stretch>
            <a:fillRect/>
          </a:stretch>
        </p:blipFill>
        <p:spPr>
          <a:xfrm>
            <a:off x="8995550" y="2840688"/>
            <a:ext cx="3206751" cy="2119314"/>
          </a:xfrm>
          <a:prstGeom prst="rect">
            <a:avLst/>
          </a:prstGeom>
          <a:ln w="12700">
            <a:miter lim="400000"/>
          </a:ln>
        </p:spPr>
      </p:pic>
      <p:pic>
        <p:nvPicPr>
          <p:cNvPr id="434" name="droppedImage.pdf" descr="droppedImage.pdf"/>
          <p:cNvPicPr>
            <a:picLocks noChangeAspect="1"/>
          </p:cNvPicPr>
          <p:nvPr/>
        </p:nvPicPr>
        <p:blipFill>
          <a:blip r:embed="rId4">
            <a:extLst/>
          </a:blip>
          <a:stretch>
            <a:fillRect/>
          </a:stretch>
        </p:blipFill>
        <p:spPr>
          <a:xfrm>
            <a:off x="9186050" y="5500799"/>
            <a:ext cx="2825751" cy="2127251"/>
          </a:xfrm>
          <a:prstGeom prst="rect">
            <a:avLst/>
          </a:prstGeom>
          <a:ln w="12700">
            <a:miter lim="400000"/>
          </a:ln>
        </p:spPr>
      </p:pic>
      <p:pic>
        <p:nvPicPr>
          <p:cNvPr id="435" name="droppedImage.pdf" descr="droppedImage.pdf"/>
          <p:cNvPicPr>
            <a:picLocks noChangeAspect="1"/>
          </p:cNvPicPr>
          <p:nvPr/>
        </p:nvPicPr>
        <p:blipFill>
          <a:blip r:embed="rId5">
            <a:extLst/>
          </a:blip>
          <a:stretch>
            <a:fillRect/>
          </a:stretch>
        </p:blipFill>
        <p:spPr>
          <a:xfrm>
            <a:off x="4975225" y="2716069"/>
            <a:ext cx="3054350" cy="2368551"/>
          </a:xfrm>
          <a:prstGeom prst="rect">
            <a:avLst/>
          </a:prstGeom>
          <a:ln w="12700">
            <a:miter lim="400000"/>
          </a:ln>
        </p:spPr>
      </p:pic>
      <p:pic>
        <p:nvPicPr>
          <p:cNvPr id="436" name="droppedImage.pdf" descr="droppedImage.pdf"/>
          <p:cNvPicPr>
            <a:picLocks noChangeAspect="1"/>
          </p:cNvPicPr>
          <p:nvPr/>
        </p:nvPicPr>
        <p:blipFill>
          <a:blip r:embed="rId6">
            <a:extLst/>
          </a:blip>
          <a:stretch>
            <a:fillRect/>
          </a:stretch>
        </p:blipFill>
        <p:spPr>
          <a:xfrm>
            <a:off x="4930775" y="5399199"/>
            <a:ext cx="3143250" cy="2330451"/>
          </a:xfrm>
          <a:prstGeom prst="rect">
            <a:avLst/>
          </a:prstGeom>
          <a:ln w="12700">
            <a:miter lim="400000"/>
          </a:ln>
        </p:spPr>
      </p:pic>
      <p:pic>
        <p:nvPicPr>
          <p:cNvPr id="437" name="droppedImage.pdf" descr="droppedImage.pdf"/>
          <p:cNvPicPr>
            <a:picLocks noChangeAspect="1"/>
          </p:cNvPicPr>
          <p:nvPr/>
        </p:nvPicPr>
        <p:blipFill>
          <a:blip r:embed="rId7">
            <a:extLst/>
          </a:blip>
          <a:stretch>
            <a:fillRect/>
          </a:stretch>
        </p:blipFill>
        <p:spPr>
          <a:xfrm>
            <a:off x="1666100" y="5421424"/>
            <a:ext cx="2368551" cy="2286001"/>
          </a:xfrm>
          <a:prstGeom prst="rect">
            <a:avLst/>
          </a:prstGeom>
          <a:ln w="12700">
            <a:miter lim="400000"/>
          </a:ln>
        </p:spPr>
      </p:pic>
      <p:pic>
        <p:nvPicPr>
          <p:cNvPr id="438" name="droppedImage.pdf" descr="droppedImage.pdf"/>
          <p:cNvPicPr>
            <a:picLocks noChangeAspect="1"/>
          </p:cNvPicPr>
          <p:nvPr/>
        </p:nvPicPr>
        <p:blipFill>
          <a:blip r:embed="rId8">
            <a:extLst/>
          </a:blip>
          <a:stretch>
            <a:fillRect/>
          </a:stretch>
        </p:blipFill>
        <p:spPr>
          <a:xfrm>
            <a:off x="1691500" y="2671827"/>
            <a:ext cx="2317751" cy="2863851"/>
          </a:xfrm>
          <a:prstGeom prst="rect">
            <a:avLst/>
          </a:prstGeom>
          <a:ln w="12700">
            <a:miter lim="400000"/>
          </a:ln>
        </p:spPr>
      </p:pic>
      <p:sp>
        <p:nvSpPr>
          <p:cNvPr id="439"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432"/>
                                        </p:tgtEl>
                                        <p:attrNameLst>
                                          <p:attrName>style.visibility</p:attrName>
                                        </p:attrNameLst>
                                      </p:cBhvr>
                                      <p:to>
                                        <p:strVal val="visible"/>
                                      </p:to>
                                    </p:set>
                                    <p:animEffect filter="box(out)" transition="in">
                                      <p:cBhvr>
                                        <p:cTn id="7" dur="500"/>
                                        <p:tgtEl>
                                          <p:spTgt spid="432"/>
                                        </p:tgtEl>
                                      </p:cBhvr>
                                    </p:animEffect>
                                  </p:childTnLst>
                                </p:cTn>
                              </p:par>
                            </p:childTnLst>
                          </p:cTn>
                        </p:par>
                        <p:par>
                          <p:cTn id="8" fill="hold">
                            <p:stCondLst>
                              <p:cond delay="500"/>
                            </p:stCondLst>
                            <p:childTnLst>
                              <p:par>
                                <p:cTn id="9" presetClass="entr" nodeType="afterEffect" presetID="9" grpId="2" fill="hold">
                                  <p:stCondLst>
                                    <p:cond delay="500"/>
                                  </p:stCondLst>
                                  <p:iterate type="el" backwards="0">
                                    <p:tmAbs val="0"/>
                                  </p:iterate>
                                  <p:childTnLst>
                                    <p:set>
                                      <p:cBhvr>
                                        <p:cTn id="10" fill="hold"/>
                                        <p:tgtEl>
                                          <p:spTgt spid="438"/>
                                        </p:tgtEl>
                                        <p:attrNameLst>
                                          <p:attrName>style.visibility</p:attrName>
                                        </p:attrNameLst>
                                      </p:cBhvr>
                                      <p:to>
                                        <p:strVal val="visible"/>
                                      </p:to>
                                    </p:set>
                                    <p:animEffect filter="dissolve" transition="in">
                                      <p:cBhvr>
                                        <p:cTn id="11" dur="500"/>
                                        <p:tgtEl>
                                          <p:spTgt spid="438"/>
                                        </p:tgtEl>
                                      </p:cBhvr>
                                    </p:animEffect>
                                  </p:childTnLst>
                                </p:cTn>
                              </p:par>
                            </p:childTnLst>
                          </p:cTn>
                        </p:par>
                        <p:par>
                          <p:cTn id="12" fill="hold">
                            <p:stCondLst>
                              <p:cond delay="1500"/>
                            </p:stCondLst>
                            <p:childTnLst>
                              <p:par>
                                <p:cTn id="13" presetClass="entr" nodeType="afterEffect" presetID="9" grpId="3" fill="hold">
                                  <p:stCondLst>
                                    <p:cond delay="500"/>
                                  </p:stCondLst>
                                  <p:iterate type="el" backwards="0">
                                    <p:tmAbs val="0"/>
                                  </p:iterate>
                                  <p:childTnLst>
                                    <p:set>
                                      <p:cBhvr>
                                        <p:cTn id="14" fill="hold"/>
                                        <p:tgtEl>
                                          <p:spTgt spid="437"/>
                                        </p:tgtEl>
                                        <p:attrNameLst>
                                          <p:attrName>style.visibility</p:attrName>
                                        </p:attrNameLst>
                                      </p:cBhvr>
                                      <p:to>
                                        <p:strVal val="visible"/>
                                      </p:to>
                                    </p:set>
                                    <p:animEffect filter="dissolve" transition="in">
                                      <p:cBhvr>
                                        <p:cTn id="15" dur="500"/>
                                        <p:tgtEl>
                                          <p:spTgt spid="437"/>
                                        </p:tgtEl>
                                      </p:cBhvr>
                                    </p:animEffect>
                                  </p:childTnLst>
                                </p:cTn>
                              </p:par>
                            </p:childTnLst>
                          </p:cTn>
                        </p:par>
                        <p:par>
                          <p:cTn id="16" fill="hold">
                            <p:stCondLst>
                              <p:cond delay="2500"/>
                            </p:stCondLst>
                            <p:childTnLst>
                              <p:par>
                                <p:cTn id="17" presetClass="entr" nodeType="afterEffect" presetID="9" grpId="4" fill="hold">
                                  <p:stCondLst>
                                    <p:cond delay="500"/>
                                  </p:stCondLst>
                                  <p:iterate type="el" backwards="0">
                                    <p:tmAbs val="0"/>
                                  </p:iterate>
                                  <p:childTnLst>
                                    <p:set>
                                      <p:cBhvr>
                                        <p:cTn id="18" fill="hold"/>
                                        <p:tgtEl>
                                          <p:spTgt spid="435"/>
                                        </p:tgtEl>
                                        <p:attrNameLst>
                                          <p:attrName>style.visibility</p:attrName>
                                        </p:attrNameLst>
                                      </p:cBhvr>
                                      <p:to>
                                        <p:strVal val="visible"/>
                                      </p:to>
                                    </p:set>
                                    <p:animEffect filter="dissolve" transition="in">
                                      <p:cBhvr>
                                        <p:cTn id="19" dur="500"/>
                                        <p:tgtEl>
                                          <p:spTgt spid="435"/>
                                        </p:tgtEl>
                                      </p:cBhvr>
                                    </p:animEffect>
                                  </p:childTnLst>
                                </p:cTn>
                              </p:par>
                            </p:childTnLst>
                          </p:cTn>
                        </p:par>
                        <p:par>
                          <p:cTn id="20" fill="hold">
                            <p:stCondLst>
                              <p:cond delay="3500"/>
                            </p:stCondLst>
                            <p:childTnLst>
                              <p:par>
                                <p:cTn id="21" presetClass="entr" nodeType="afterEffect" presetID="9" grpId="5" fill="hold">
                                  <p:stCondLst>
                                    <p:cond delay="500"/>
                                  </p:stCondLst>
                                  <p:iterate type="el" backwards="0">
                                    <p:tmAbs val="0"/>
                                  </p:iterate>
                                  <p:childTnLst>
                                    <p:set>
                                      <p:cBhvr>
                                        <p:cTn id="22" fill="hold"/>
                                        <p:tgtEl>
                                          <p:spTgt spid="436"/>
                                        </p:tgtEl>
                                        <p:attrNameLst>
                                          <p:attrName>style.visibility</p:attrName>
                                        </p:attrNameLst>
                                      </p:cBhvr>
                                      <p:to>
                                        <p:strVal val="visible"/>
                                      </p:to>
                                    </p:set>
                                    <p:animEffect filter="dissolve" transition="in">
                                      <p:cBhvr>
                                        <p:cTn id="23" dur="500"/>
                                        <p:tgtEl>
                                          <p:spTgt spid="436"/>
                                        </p:tgtEl>
                                      </p:cBhvr>
                                    </p:animEffect>
                                  </p:childTnLst>
                                </p:cTn>
                              </p:par>
                            </p:childTnLst>
                          </p:cTn>
                        </p:par>
                        <p:par>
                          <p:cTn id="24" fill="hold">
                            <p:stCondLst>
                              <p:cond delay="4500"/>
                            </p:stCondLst>
                            <p:childTnLst>
                              <p:par>
                                <p:cTn id="25" presetClass="entr" nodeType="afterEffect" presetID="9" grpId="6" fill="hold">
                                  <p:stCondLst>
                                    <p:cond delay="500"/>
                                  </p:stCondLst>
                                  <p:iterate type="el" backwards="0">
                                    <p:tmAbs val="0"/>
                                  </p:iterate>
                                  <p:childTnLst>
                                    <p:set>
                                      <p:cBhvr>
                                        <p:cTn id="26" fill="hold"/>
                                        <p:tgtEl>
                                          <p:spTgt spid="433"/>
                                        </p:tgtEl>
                                        <p:attrNameLst>
                                          <p:attrName>style.visibility</p:attrName>
                                        </p:attrNameLst>
                                      </p:cBhvr>
                                      <p:to>
                                        <p:strVal val="visible"/>
                                      </p:to>
                                    </p:set>
                                    <p:animEffect filter="dissolve" transition="in">
                                      <p:cBhvr>
                                        <p:cTn id="27" dur="500"/>
                                        <p:tgtEl>
                                          <p:spTgt spid="433"/>
                                        </p:tgtEl>
                                      </p:cBhvr>
                                    </p:animEffect>
                                  </p:childTnLst>
                                </p:cTn>
                              </p:par>
                            </p:childTnLst>
                          </p:cTn>
                        </p:par>
                        <p:par>
                          <p:cTn id="28" fill="hold">
                            <p:stCondLst>
                              <p:cond delay="5500"/>
                            </p:stCondLst>
                            <p:childTnLst>
                              <p:par>
                                <p:cTn id="29" presetClass="entr" nodeType="afterEffect" presetID="9" grpId="7" fill="hold">
                                  <p:stCondLst>
                                    <p:cond delay="500"/>
                                  </p:stCondLst>
                                  <p:iterate type="el" backwards="0">
                                    <p:tmAbs val="0"/>
                                  </p:iterate>
                                  <p:childTnLst>
                                    <p:set>
                                      <p:cBhvr>
                                        <p:cTn id="30" fill="hold"/>
                                        <p:tgtEl>
                                          <p:spTgt spid="434"/>
                                        </p:tgtEl>
                                        <p:attrNameLst>
                                          <p:attrName>style.visibility</p:attrName>
                                        </p:attrNameLst>
                                      </p:cBhvr>
                                      <p:to>
                                        <p:strVal val="visible"/>
                                      </p:to>
                                    </p:set>
                                    <p:animEffect filter="dissolve" transition="in">
                                      <p:cBhvr>
                                        <p:cTn id="31" dur="500"/>
                                        <p:tgtEl>
                                          <p:spTgt spid="434"/>
                                        </p:tgtEl>
                                      </p:cBhvr>
                                    </p:animEffect>
                                  </p:childTnLst>
                                </p:cTn>
                              </p:par>
                            </p:childTnLst>
                          </p:cTn>
                        </p:par>
                        <p:par>
                          <p:cTn id="32" fill="hold">
                            <p:stCondLst>
                              <p:cond delay="6500"/>
                            </p:stCondLst>
                            <p:childTnLst>
                              <p:par>
                                <p:cTn id="33" presetClass="entr" nodeType="afterEffect" presetID="9" grpId="8" fill="hold">
                                  <p:stCondLst>
                                    <p:cond delay="0"/>
                                  </p:stCondLst>
                                  <p:iterate type="el" backwards="0">
                                    <p:tmAbs val="0"/>
                                  </p:iterate>
                                  <p:childTnLst>
                                    <p:set>
                                      <p:cBhvr>
                                        <p:cTn id="34" fill="hold"/>
                                        <p:tgtEl>
                                          <p:spTgt spid="430"/>
                                        </p:tgtEl>
                                        <p:attrNameLst>
                                          <p:attrName>style.visibility</p:attrName>
                                        </p:attrNameLst>
                                      </p:cBhvr>
                                      <p:to>
                                        <p:strVal val="visible"/>
                                      </p:to>
                                    </p:set>
                                    <p:animEffect filter="dissolve" transition="in">
                                      <p:cBhvr>
                                        <p:cTn id="35" dur="500"/>
                                        <p:tgtEl>
                                          <p:spTgt spid="430"/>
                                        </p:tgtEl>
                                      </p:cBhvr>
                                    </p:animEffect>
                                  </p:childTnLst>
                                </p:cTn>
                              </p:par>
                            </p:childTnLst>
                          </p:cTn>
                        </p:par>
                        <p:par>
                          <p:cTn id="36" fill="hold">
                            <p:stCondLst>
                              <p:cond delay="7000"/>
                            </p:stCondLst>
                            <p:childTnLst>
                              <p:par>
                                <p:cTn id="37" presetClass="entr" nodeType="afterEffect" presetID="9" grpId="9" fill="hold">
                                  <p:stCondLst>
                                    <p:cond delay="0"/>
                                  </p:stCondLst>
                                  <p:iterate type="el" backwards="0">
                                    <p:tmAbs val="0"/>
                                  </p:iterate>
                                  <p:childTnLst>
                                    <p:set>
                                      <p:cBhvr>
                                        <p:cTn id="38" fill="hold"/>
                                        <p:tgtEl>
                                          <p:spTgt spid="431"/>
                                        </p:tgtEl>
                                        <p:attrNameLst>
                                          <p:attrName>style.visibility</p:attrName>
                                        </p:attrNameLst>
                                      </p:cBhvr>
                                      <p:to>
                                        <p:strVal val="visible"/>
                                      </p:to>
                                    </p:set>
                                    <p:animEffect filter="dissolve" transition="in">
                                      <p:cBhvr>
                                        <p:cTn id="39" dur="500"/>
                                        <p:tgtEl>
                                          <p:spTgt spid="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8" grpId="2"/>
      <p:bldP build="whole" bldLvl="1" animBg="1" rev="0" advAuto="0" spid="436" grpId="5"/>
      <p:bldP build="whole" bldLvl="1" animBg="1" rev="0" advAuto="0" spid="437" grpId="3"/>
      <p:bldP build="whole" bldLvl="1" animBg="1" rev="0" advAuto="0" spid="435" grpId="4"/>
      <p:bldP build="whole" bldLvl="1" animBg="1" rev="0" advAuto="0" spid="434" grpId="7"/>
      <p:bldP build="whole" bldLvl="1" animBg="1" rev="0" advAuto="0" spid="431" grpId="9"/>
      <p:bldP build="whole" bldLvl="1" animBg="1" rev="0" advAuto="0" spid="433" grpId="6"/>
      <p:bldP build="whole" bldLvl="1" animBg="1" rev="0" advAuto="0" spid="430" grpId="8"/>
      <p:bldP build="whole" bldLvl="1" animBg="1" rev="0" advAuto="0" spid="432"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Astronomie multi-longueur d’onde"/>
          <p:cNvSpPr txBox="1"/>
          <p:nvPr>
            <p:ph type="title"/>
          </p:nvPr>
        </p:nvSpPr>
        <p:spPr>
          <a:xfrm>
            <a:off x="1270000" y="7597993"/>
            <a:ext cx="10464800" cy="1422401"/>
          </a:xfrm>
          <a:prstGeom prst="rect">
            <a:avLst/>
          </a:prstGeom>
        </p:spPr>
        <p:txBody>
          <a:bodyPr/>
          <a:lstStyle>
            <a:lvl1pPr defTabSz="391414">
              <a:defRPr sz="5360"/>
            </a:lvl1pPr>
          </a:lstStyle>
          <a:p>
            <a:pPr/>
            <a:r>
              <a:t>Astronomie multi-longueur d’onde</a:t>
            </a:r>
          </a:p>
        </p:txBody>
      </p:sp>
      <p:sp>
        <p:nvSpPr>
          <p:cNvPr id="442" name="Futurs observatoires (ELT-38m) et satellites (JWST-6.5m)"/>
          <p:cNvSpPr txBox="1"/>
          <p:nvPr>
            <p:ph type="body" sz="quarter" idx="1"/>
          </p:nvPr>
        </p:nvSpPr>
        <p:spPr>
          <a:xfrm>
            <a:off x="1270000" y="8880592"/>
            <a:ext cx="10464800" cy="1219201"/>
          </a:xfrm>
          <a:prstGeom prst="rect">
            <a:avLst/>
          </a:prstGeom>
        </p:spPr>
        <p:txBody>
          <a:bodyPr/>
          <a:lstStyle/>
          <a:p>
            <a:pPr/>
            <a:r>
              <a:t>Futurs observatoires (ELT-38m) et satellites (</a:t>
            </a:r>
            <a:r>
              <a:rPr i="1">
                <a:latin typeface="Helvetica"/>
                <a:ea typeface="Helvetica"/>
                <a:cs typeface="Helvetica"/>
                <a:sym typeface="Helvetica"/>
              </a:rPr>
              <a:t>JWST</a:t>
            </a:r>
            <a:r>
              <a:t>-6.5m)</a:t>
            </a:r>
          </a:p>
        </p:txBody>
      </p:sp>
      <p:pic>
        <p:nvPicPr>
          <p:cNvPr id="443" name="Image" descr="Image"/>
          <p:cNvPicPr>
            <a:picLocks noChangeAspect="1"/>
          </p:cNvPicPr>
          <p:nvPr/>
        </p:nvPicPr>
        <p:blipFill>
          <a:blip r:embed="rId2">
            <a:extLst/>
          </a:blip>
          <a:stretch>
            <a:fillRect/>
          </a:stretch>
        </p:blipFill>
        <p:spPr>
          <a:xfrm>
            <a:off x="-465360" y="-386610"/>
            <a:ext cx="12972201" cy="2968069"/>
          </a:xfrm>
          <a:prstGeom prst="rect">
            <a:avLst/>
          </a:prstGeom>
          <a:ln w="12700">
            <a:miter lim="400000"/>
          </a:ln>
        </p:spPr>
      </p:pic>
      <p:pic>
        <p:nvPicPr>
          <p:cNvPr id="444" name="droppedImage.pdf" descr="droppedImage.pdf"/>
          <p:cNvPicPr>
            <a:picLocks noChangeAspect="0"/>
          </p:cNvPicPr>
          <p:nvPr/>
        </p:nvPicPr>
        <p:blipFill>
          <a:blip r:embed="rId3">
            <a:extLst/>
          </a:blip>
          <a:srcRect l="8435" t="0" r="7679" b="0"/>
          <a:stretch>
            <a:fillRect/>
          </a:stretch>
        </p:blipFill>
        <p:spPr>
          <a:xfrm>
            <a:off x="863088" y="2858229"/>
            <a:ext cx="4991101" cy="5403851"/>
          </a:xfrm>
          <a:prstGeom prst="rect">
            <a:avLst/>
          </a:prstGeom>
          <a:ln w="25400">
            <a:solidFill>
              <a:srgbClr val="FFFFFF"/>
            </a:solidFill>
            <a:miter lim="400000"/>
          </a:ln>
        </p:spPr>
      </p:pic>
      <p:pic>
        <p:nvPicPr>
          <p:cNvPr id="445" name="droppedImage.pdf" descr="droppedImage.pdf"/>
          <p:cNvPicPr>
            <a:picLocks noChangeAspect="0"/>
          </p:cNvPicPr>
          <p:nvPr/>
        </p:nvPicPr>
        <p:blipFill>
          <a:blip r:embed="rId4">
            <a:extLst/>
          </a:blip>
          <a:srcRect l="5822" t="0" r="6046" b="0"/>
          <a:stretch>
            <a:fillRect/>
          </a:stretch>
        </p:blipFill>
        <p:spPr>
          <a:xfrm>
            <a:off x="6731897" y="3393665"/>
            <a:ext cx="5542479" cy="4332937"/>
          </a:xfrm>
          <a:prstGeom prst="rect">
            <a:avLst/>
          </a:prstGeom>
          <a:ln w="25400">
            <a:solidFill>
              <a:srgbClr val="FFFFFF"/>
            </a:solidFill>
            <a:miter lim="400000"/>
          </a:ln>
        </p:spPr>
      </p:pic>
      <p:sp>
        <p:nvSpPr>
          <p:cNvPr id="446"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443"/>
                                        </p:tgtEl>
                                        <p:attrNameLst>
                                          <p:attrName>style.visibility</p:attrName>
                                        </p:attrNameLst>
                                      </p:cBhvr>
                                      <p:to>
                                        <p:strVal val="visible"/>
                                      </p:to>
                                    </p:set>
                                    <p:animEffect filter="box(out)" transition="in">
                                      <p:cBhvr>
                                        <p:cTn id="7" dur="499"/>
                                        <p:tgtEl>
                                          <p:spTgt spid="443"/>
                                        </p:tgtEl>
                                      </p:cBhvr>
                                    </p:animEffect>
                                  </p:childTnLst>
                                </p:cTn>
                              </p:par>
                            </p:childTnLst>
                          </p:cTn>
                        </p:par>
                        <p:par>
                          <p:cTn id="8" fill="hold">
                            <p:stCondLst>
                              <p:cond delay="499"/>
                            </p:stCondLst>
                            <p:childTnLst>
                              <p:par>
                                <p:cTn id="9" presetClass="entr" nodeType="afterEffect" presetID="9" grpId="2" fill="hold">
                                  <p:stCondLst>
                                    <p:cond delay="0"/>
                                  </p:stCondLst>
                                  <p:iterate type="el" backwards="0">
                                    <p:tmAbs val="0"/>
                                  </p:iterate>
                                  <p:childTnLst>
                                    <p:set>
                                      <p:cBhvr>
                                        <p:cTn id="10" fill="hold"/>
                                        <p:tgtEl>
                                          <p:spTgt spid="444"/>
                                        </p:tgtEl>
                                        <p:attrNameLst>
                                          <p:attrName>style.visibility</p:attrName>
                                        </p:attrNameLst>
                                      </p:cBhvr>
                                      <p:to>
                                        <p:strVal val="visible"/>
                                      </p:to>
                                    </p:set>
                                    <p:animEffect filter="dissolve" transition="in">
                                      <p:cBhvr>
                                        <p:cTn id="11" dur="499"/>
                                        <p:tgtEl>
                                          <p:spTgt spid="444"/>
                                        </p:tgtEl>
                                      </p:cBhvr>
                                    </p:animEffect>
                                  </p:childTnLst>
                                </p:cTn>
                              </p:par>
                            </p:childTnLst>
                          </p:cTn>
                        </p:par>
                        <p:par>
                          <p:cTn id="12" fill="hold">
                            <p:stCondLst>
                              <p:cond delay="998"/>
                            </p:stCondLst>
                            <p:childTnLst>
                              <p:par>
                                <p:cTn id="13" presetClass="entr" nodeType="afterEffect" presetID="9" grpId="3" fill="hold">
                                  <p:stCondLst>
                                    <p:cond delay="0"/>
                                  </p:stCondLst>
                                  <p:iterate type="el" backwards="0">
                                    <p:tmAbs val="0"/>
                                  </p:iterate>
                                  <p:childTnLst>
                                    <p:set>
                                      <p:cBhvr>
                                        <p:cTn id="14" fill="hold"/>
                                        <p:tgtEl>
                                          <p:spTgt spid="445"/>
                                        </p:tgtEl>
                                        <p:attrNameLst>
                                          <p:attrName>style.visibility</p:attrName>
                                        </p:attrNameLst>
                                      </p:cBhvr>
                                      <p:to>
                                        <p:strVal val="visible"/>
                                      </p:to>
                                    </p:set>
                                    <p:animEffect filter="dissolve" transition="in">
                                      <p:cBhvr>
                                        <p:cTn id="15" dur="499"/>
                                        <p:tgtEl>
                                          <p:spTgt spid="445"/>
                                        </p:tgtEl>
                                      </p:cBhvr>
                                    </p:animEffect>
                                  </p:childTnLst>
                                </p:cTn>
                              </p:par>
                            </p:childTnLst>
                          </p:cTn>
                        </p:par>
                        <p:par>
                          <p:cTn id="16" fill="hold">
                            <p:stCondLst>
                              <p:cond delay="1497"/>
                            </p:stCondLst>
                            <p:childTnLst>
                              <p:par>
                                <p:cTn id="17" presetClass="entr" nodeType="afterEffect" presetID="9" grpId="4" fill="hold">
                                  <p:stCondLst>
                                    <p:cond delay="0"/>
                                  </p:stCondLst>
                                  <p:iterate type="el" backwards="0">
                                    <p:tmAbs val="0"/>
                                  </p:iterate>
                                  <p:childTnLst>
                                    <p:set>
                                      <p:cBhvr>
                                        <p:cTn id="18" fill="hold"/>
                                        <p:tgtEl>
                                          <p:spTgt spid="441"/>
                                        </p:tgtEl>
                                        <p:attrNameLst>
                                          <p:attrName>style.visibility</p:attrName>
                                        </p:attrNameLst>
                                      </p:cBhvr>
                                      <p:to>
                                        <p:strVal val="visible"/>
                                      </p:to>
                                    </p:set>
                                    <p:animEffect filter="dissolve" transition="in">
                                      <p:cBhvr>
                                        <p:cTn id="19" dur="499"/>
                                        <p:tgtEl>
                                          <p:spTgt spid="441"/>
                                        </p:tgtEl>
                                      </p:cBhvr>
                                    </p:animEffect>
                                  </p:childTnLst>
                                </p:cTn>
                              </p:par>
                            </p:childTnLst>
                          </p:cTn>
                        </p:par>
                        <p:par>
                          <p:cTn id="20" fill="hold">
                            <p:stCondLst>
                              <p:cond delay="1996"/>
                            </p:stCondLst>
                            <p:childTnLst>
                              <p:par>
                                <p:cTn id="21" presetClass="entr" nodeType="afterEffect" presetID="9" grpId="5" fill="hold">
                                  <p:stCondLst>
                                    <p:cond delay="0"/>
                                  </p:stCondLst>
                                  <p:iterate type="el" backwards="0">
                                    <p:tmAbs val="0"/>
                                  </p:iterate>
                                  <p:childTnLst>
                                    <p:set>
                                      <p:cBhvr>
                                        <p:cTn id="22" fill="hold"/>
                                        <p:tgtEl>
                                          <p:spTgt spid="442"/>
                                        </p:tgtEl>
                                        <p:attrNameLst>
                                          <p:attrName>style.visibility</p:attrName>
                                        </p:attrNameLst>
                                      </p:cBhvr>
                                      <p:to>
                                        <p:strVal val="visible"/>
                                      </p:to>
                                    </p:set>
                                    <p:animEffect filter="dissolve" transition="in">
                                      <p:cBhvr>
                                        <p:cTn id="23" dur="499"/>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4" grpId="2"/>
      <p:bldP build="whole" bldLvl="1" animBg="1" rev="0" advAuto="0" spid="441" grpId="4"/>
      <p:bldP build="whole" bldLvl="1" animBg="1" rev="0" advAuto="0" spid="442" grpId="5"/>
      <p:bldP build="whole" bldLvl="1" animBg="1" rev="0" advAuto="0" spid="443" grpId="1"/>
      <p:bldP build="whole" bldLvl="1" animBg="1" rev="0" advAuto="0" spid="445" grpId="3"/>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La Terre est au centre de l’univers!"/>
          <p:cNvSpPr txBox="1"/>
          <p:nvPr>
            <p:ph type="title"/>
          </p:nvPr>
        </p:nvSpPr>
        <p:spPr>
          <a:xfrm>
            <a:off x="1270000" y="7597993"/>
            <a:ext cx="10464800" cy="1422401"/>
          </a:xfrm>
          <a:prstGeom prst="rect">
            <a:avLst/>
          </a:prstGeom>
        </p:spPr>
        <p:txBody>
          <a:bodyPr/>
          <a:lstStyle>
            <a:lvl1pPr defTabSz="385572">
              <a:defRPr sz="5280"/>
            </a:lvl1pPr>
          </a:lstStyle>
          <a:p>
            <a:pPr/>
            <a:r>
              <a:t>La Terre est au centre de l’univers!</a:t>
            </a:r>
          </a:p>
        </p:txBody>
      </p:sp>
      <p:sp>
        <p:nvSpPr>
          <p:cNvPr id="185" name="Modèle aristotélicien (384-322), ptoléméen (~90-168)"/>
          <p:cNvSpPr txBox="1"/>
          <p:nvPr>
            <p:ph type="body" sz="quarter" idx="1"/>
          </p:nvPr>
        </p:nvSpPr>
        <p:spPr>
          <a:xfrm>
            <a:off x="1270000" y="8880592"/>
            <a:ext cx="10464800" cy="1219201"/>
          </a:xfrm>
          <a:prstGeom prst="rect">
            <a:avLst/>
          </a:prstGeom>
        </p:spPr>
        <p:txBody>
          <a:bodyPr/>
          <a:lstStyle/>
          <a:p>
            <a:pPr/>
            <a:r>
              <a:t>Modèle aristotélicien (384-322), ptoléméen (~90-168)</a:t>
            </a:r>
          </a:p>
        </p:txBody>
      </p:sp>
      <p:pic>
        <p:nvPicPr>
          <p:cNvPr id="186" name="droppedImage.pdf" descr="droppedImage.pdf"/>
          <p:cNvPicPr>
            <a:picLocks noChangeAspect="0"/>
          </p:cNvPicPr>
          <p:nvPr/>
        </p:nvPicPr>
        <p:blipFill>
          <a:blip r:embed="rId2">
            <a:extLst/>
          </a:blip>
          <a:stretch>
            <a:fillRect/>
          </a:stretch>
        </p:blipFill>
        <p:spPr>
          <a:xfrm>
            <a:off x="2879643" y="186332"/>
            <a:ext cx="7109200" cy="7906732"/>
          </a:xfrm>
          <a:prstGeom prst="rect">
            <a:avLst/>
          </a:prstGeom>
          <a:ln w="25400">
            <a:solidFill>
              <a:srgbClr val="FFFFFF"/>
            </a:solidFill>
            <a:miter lim="400000"/>
          </a:ln>
        </p:spPr>
      </p:pic>
      <p:sp>
        <p:nvSpPr>
          <p:cNvPr id="187"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86"/>
                                        </p:tgtEl>
                                        <p:attrNameLst>
                                          <p:attrName>style.visibility</p:attrName>
                                        </p:attrNameLst>
                                      </p:cBhvr>
                                      <p:to>
                                        <p:strVal val="visible"/>
                                      </p:to>
                                    </p:set>
                                    <p:animEffect filter="dissolve" transition="in">
                                      <p:cBhvr>
                                        <p:cTn id="7" dur="1000"/>
                                        <p:tgtEl>
                                          <p:spTgt spid="18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84"/>
                                        </p:tgtEl>
                                        <p:attrNameLst>
                                          <p:attrName>style.visibility</p:attrName>
                                        </p:attrNameLst>
                                      </p:cBhvr>
                                      <p:to>
                                        <p:strVal val="visible"/>
                                      </p:to>
                                    </p:set>
                                    <p:animEffect filter="dissolve" transition="in">
                                      <p:cBhvr>
                                        <p:cTn id="11" dur="1000"/>
                                        <p:tgtEl>
                                          <p:spTgt spid="184"/>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185"/>
                                        </p:tgtEl>
                                        <p:attrNameLst>
                                          <p:attrName>style.visibility</p:attrName>
                                        </p:attrNameLst>
                                      </p:cBhvr>
                                      <p:to>
                                        <p:strVal val="visible"/>
                                      </p:to>
                                    </p:set>
                                    <p:animEffect filter="dissolve" transition="in">
                                      <p:cBhvr>
                                        <p:cTn id="15" dur="1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 grpId="2"/>
      <p:bldP build="whole" bldLvl="1" animBg="1" rev="0" advAuto="0" spid="186" grpId="1"/>
      <p:bldP build="whole" bldLvl="1" animBg="1" rev="0" advAuto="0" spid="185" grpId="3"/>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Titre"/>
          <p:cNvSpPr txBox="1"/>
          <p:nvPr>
            <p:ph type="title"/>
          </p:nvPr>
        </p:nvSpPr>
        <p:spPr>
          <a:xfrm>
            <a:off x="1270000" y="7597993"/>
            <a:ext cx="10464800" cy="1422401"/>
          </a:xfrm>
          <a:prstGeom prst="rect">
            <a:avLst/>
          </a:prstGeom>
        </p:spPr>
        <p:txBody>
          <a:bodyPr/>
          <a:lstStyle/>
          <a:p>
            <a:pPr/>
          </a:p>
        </p:txBody>
      </p:sp>
      <p:sp>
        <p:nvSpPr>
          <p:cNvPr id="449" name="Pour résumer, les tailles de miroir!"/>
          <p:cNvSpPr txBox="1"/>
          <p:nvPr>
            <p:ph type="body" sz="quarter" idx="1"/>
          </p:nvPr>
        </p:nvSpPr>
        <p:spPr>
          <a:xfrm>
            <a:off x="1270000" y="8880592"/>
            <a:ext cx="10464800" cy="1219201"/>
          </a:xfrm>
          <a:prstGeom prst="rect">
            <a:avLst/>
          </a:prstGeom>
        </p:spPr>
        <p:txBody>
          <a:bodyPr/>
          <a:lstStyle/>
          <a:p>
            <a:pPr/>
            <a:r>
              <a:t>Pour résumer, les tailles de miroir!</a:t>
            </a:r>
          </a:p>
        </p:txBody>
      </p:sp>
      <p:pic>
        <p:nvPicPr>
          <p:cNvPr id="450" name="Comparison_optical_telescope_primary_mirrors.svg.png" descr="Comparison_optical_telescope_primary_mirrors.svg.png"/>
          <p:cNvPicPr>
            <a:picLocks noChangeAspect="1"/>
          </p:cNvPicPr>
          <p:nvPr/>
        </p:nvPicPr>
        <p:blipFill>
          <a:blip r:embed="rId2">
            <a:extLst/>
          </a:blip>
          <a:stretch>
            <a:fillRect/>
          </a:stretch>
        </p:blipFill>
        <p:spPr>
          <a:xfrm>
            <a:off x="2068922" y="140785"/>
            <a:ext cx="8866956" cy="8866955"/>
          </a:xfrm>
          <a:prstGeom prst="rect">
            <a:avLst/>
          </a:prstGeom>
          <a:ln w="12700">
            <a:miter lim="400000"/>
          </a:ln>
        </p:spPr>
      </p:pic>
      <p:sp>
        <p:nvSpPr>
          <p:cNvPr id="451"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50"/>
                                        </p:tgtEl>
                                        <p:attrNameLst>
                                          <p:attrName>style.visibility</p:attrName>
                                        </p:attrNameLst>
                                      </p:cBhvr>
                                      <p:to>
                                        <p:strVal val="visible"/>
                                      </p:to>
                                    </p:set>
                                    <p:animEffect filter="dissolve" transition="in">
                                      <p:cBhvr>
                                        <p:cTn id="7" dur="1000"/>
                                        <p:tgtEl>
                                          <p:spTgt spid="450"/>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49"/>
                                        </p:tgtEl>
                                        <p:attrNameLst>
                                          <p:attrName>style.visibility</p:attrName>
                                        </p:attrNameLst>
                                      </p:cBhvr>
                                      <p:to>
                                        <p:strVal val="visible"/>
                                      </p:to>
                                    </p:set>
                                    <p:animEffect filter="dissolve" transition="in">
                                      <p:cBhvr>
                                        <p:cTn id="11" dur="1000"/>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9" grpId="2"/>
      <p:bldP build="whole" bldLvl="1" animBg="1" rev="0" advAuto="0" spid="450"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3" name="heic1501a_625.jpg" descr="heic1501a_625.jpg"/>
          <p:cNvPicPr>
            <a:picLocks noChangeAspect="1"/>
          </p:cNvPicPr>
          <p:nvPr/>
        </p:nvPicPr>
        <p:blipFill>
          <a:blip r:embed="rId2">
            <a:extLst/>
          </a:blip>
          <a:stretch>
            <a:fillRect/>
          </a:stretch>
        </p:blipFill>
        <p:spPr>
          <a:xfrm>
            <a:off x="721581" y="936056"/>
            <a:ext cx="6000542" cy="6259764"/>
          </a:xfrm>
          <a:prstGeom prst="rect">
            <a:avLst/>
          </a:prstGeom>
          <a:ln w="12700">
            <a:miter lim="400000"/>
          </a:ln>
        </p:spPr>
      </p:pic>
      <p:pic>
        <p:nvPicPr>
          <p:cNvPr id="454" name="droppedImage.pdf" descr="droppedImage.pdf"/>
          <p:cNvPicPr>
            <a:picLocks noChangeAspect="1"/>
          </p:cNvPicPr>
          <p:nvPr/>
        </p:nvPicPr>
        <p:blipFill>
          <a:blip r:embed="rId3">
            <a:extLst/>
          </a:blip>
          <a:stretch>
            <a:fillRect/>
          </a:stretch>
        </p:blipFill>
        <p:spPr>
          <a:xfrm>
            <a:off x="6497820" y="936056"/>
            <a:ext cx="8342067" cy="6259764"/>
          </a:xfrm>
          <a:prstGeom prst="rect">
            <a:avLst/>
          </a:prstGeom>
          <a:ln w="12700">
            <a:miter lim="400000"/>
          </a:ln>
        </p:spPr>
      </p:pic>
      <p:sp>
        <p:nvSpPr>
          <p:cNvPr id="455" name="Les étoiles naissent…"/>
          <p:cNvSpPr txBox="1"/>
          <p:nvPr>
            <p:ph type="title"/>
          </p:nvPr>
        </p:nvSpPr>
        <p:spPr>
          <a:xfrm>
            <a:off x="1270000" y="7597993"/>
            <a:ext cx="10464800" cy="1422401"/>
          </a:xfrm>
          <a:prstGeom prst="rect">
            <a:avLst/>
          </a:prstGeom>
        </p:spPr>
        <p:txBody>
          <a:bodyPr/>
          <a:lstStyle/>
          <a:p>
            <a:pPr/>
            <a:r>
              <a:t>Les étoiles naissent…</a:t>
            </a:r>
          </a:p>
        </p:txBody>
      </p:sp>
      <p:sp>
        <p:nvSpPr>
          <p:cNvPr id="456" name="Nébuleuse de l’Aigle (Hubble)"/>
          <p:cNvSpPr txBox="1"/>
          <p:nvPr>
            <p:ph type="body" sz="quarter" idx="1"/>
          </p:nvPr>
        </p:nvSpPr>
        <p:spPr>
          <a:xfrm>
            <a:off x="1270000" y="8880592"/>
            <a:ext cx="10464800" cy="1219201"/>
          </a:xfrm>
          <a:prstGeom prst="rect">
            <a:avLst/>
          </a:prstGeom>
        </p:spPr>
        <p:txBody>
          <a:bodyPr/>
          <a:lstStyle/>
          <a:p>
            <a:pPr/>
            <a:r>
              <a:t>Nébuleuse de l’Aigle (</a:t>
            </a:r>
            <a:r>
              <a:rPr i="1">
                <a:latin typeface="Helvetica"/>
                <a:ea typeface="Helvetica"/>
                <a:cs typeface="Helvetica"/>
                <a:sym typeface="Helvetica"/>
              </a:rPr>
              <a:t>Hubble</a:t>
            </a:r>
            <a:r>
              <a:t>)</a:t>
            </a:r>
          </a:p>
        </p:txBody>
      </p:sp>
      <p:sp>
        <p:nvSpPr>
          <p:cNvPr id="457"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53"/>
                                        </p:tgtEl>
                                        <p:attrNameLst>
                                          <p:attrName>style.visibility</p:attrName>
                                        </p:attrNameLst>
                                      </p:cBhvr>
                                      <p:to>
                                        <p:strVal val="visible"/>
                                      </p:to>
                                    </p:set>
                                    <p:animEffect filter="dissolve" transition="in">
                                      <p:cBhvr>
                                        <p:cTn id="7" dur="1000"/>
                                        <p:tgtEl>
                                          <p:spTgt spid="453"/>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55"/>
                                        </p:tgtEl>
                                        <p:attrNameLst>
                                          <p:attrName>style.visibility</p:attrName>
                                        </p:attrNameLst>
                                      </p:cBhvr>
                                      <p:to>
                                        <p:strVal val="visible"/>
                                      </p:to>
                                    </p:set>
                                    <p:animEffect filter="dissolve" transition="in">
                                      <p:cBhvr>
                                        <p:cTn id="11" dur="1000"/>
                                        <p:tgtEl>
                                          <p:spTgt spid="455"/>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56"/>
                                        </p:tgtEl>
                                        <p:attrNameLst>
                                          <p:attrName>style.visibility</p:attrName>
                                        </p:attrNameLst>
                                      </p:cBhvr>
                                      <p:to>
                                        <p:strVal val="visible"/>
                                      </p:to>
                                    </p:set>
                                    <p:animEffect filter="dissolve" transition="in">
                                      <p:cBhvr>
                                        <p:cTn id="15" dur="1000"/>
                                        <p:tgtEl>
                                          <p:spTgt spid="456"/>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454"/>
                                        </p:tgtEl>
                                        <p:attrNameLst>
                                          <p:attrName>style.visibility</p:attrName>
                                        </p:attrNameLst>
                                      </p:cBhvr>
                                      <p:to>
                                        <p:strVal val="visible"/>
                                      </p:to>
                                    </p:set>
                                    <p:animEffect filter="dissolve" transition="in">
                                      <p:cBhvr>
                                        <p:cTn id="20" dur="500"/>
                                        <p:tgtEl>
                                          <p:spTgt spid="4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3" grpId="1"/>
      <p:bldP build="whole" bldLvl="1" animBg="1" rev="0" advAuto="0" spid="456" grpId="3"/>
      <p:bldP build="whole" bldLvl="1" animBg="1" rev="0" advAuto="0" spid="454" grpId="4"/>
      <p:bldP build="whole" bldLvl="1" animBg="1" rev="0" advAuto="0" spid="455" grpId="2"/>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9" name="AIA_2010_Comp_June_Aug_720p_lo.mov" descr="AIA_2010_Comp_June_Aug_720p_lo.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812315" y="1076564"/>
            <a:ext cx="11380170" cy="6401346"/>
          </a:xfrm>
          <a:prstGeom prst="rect">
            <a:avLst/>
          </a:prstGeom>
          <a:ln w="12700">
            <a:miter lim="400000"/>
          </a:ln>
        </p:spPr>
      </p:pic>
      <p:sp>
        <p:nvSpPr>
          <p:cNvPr id="460" name="…les étoiles vivent…"/>
          <p:cNvSpPr txBox="1"/>
          <p:nvPr>
            <p:ph type="title"/>
          </p:nvPr>
        </p:nvSpPr>
        <p:spPr>
          <a:xfrm>
            <a:off x="1270000" y="7597993"/>
            <a:ext cx="10464800" cy="1422401"/>
          </a:xfrm>
          <a:prstGeom prst="rect">
            <a:avLst/>
          </a:prstGeom>
        </p:spPr>
        <p:txBody>
          <a:bodyPr/>
          <a:lstStyle/>
          <a:p>
            <a:pPr/>
            <a:r>
              <a:t>…les étoiles vivent…</a:t>
            </a:r>
          </a:p>
        </p:txBody>
      </p:sp>
      <p:sp>
        <p:nvSpPr>
          <p:cNvPr id="461" name="Le Soleil (SDO)"/>
          <p:cNvSpPr txBox="1"/>
          <p:nvPr>
            <p:ph type="body" sz="quarter" idx="1"/>
          </p:nvPr>
        </p:nvSpPr>
        <p:spPr>
          <a:xfrm>
            <a:off x="1270000" y="8880592"/>
            <a:ext cx="10464800" cy="1219201"/>
          </a:xfrm>
          <a:prstGeom prst="rect">
            <a:avLst/>
          </a:prstGeom>
        </p:spPr>
        <p:txBody>
          <a:bodyPr/>
          <a:lstStyle/>
          <a:p>
            <a:pPr/>
            <a:r>
              <a:t>Le Soleil (</a:t>
            </a:r>
            <a:r>
              <a:rPr i="1">
                <a:latin typeface="Helvetica"/>
                <a:ea typeface="Helvetica"/>
                <a:cs typeface="Helvetica"/>
                <a:sym typeface="Helvetica"/>
              </a:rPr>
              <a:t>SDO</a:t>
            </a:r>
            <a:r>
              <a:t>)</a:t>
            </a:r>
          </a:p>
        </p:txBody>
      </p:sp>
      <p:sp>
        <p:nvSpPr>
          <p:cNvPr id="462"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59"/>
                                        </p:tgtEl>
                                        <p:attrNameLst>
                                          <p:attrName>style.visibility</p:attrName>
                                        </p:attrNameLst>
                                      </p:cBhvr>
                                      <p:to>
                                        <p:strVal val="visible"/>
                                      </p:to>
                                    </p:set>
                                    <p:animEffect filter="dissolve" transition="in">
                                      <p:cBhvr>
                                        <p:cTn id="7" dur="1000"/>
                                        <p:tgtEl>
                                          <p:spTgt spid="459"/>
                                        </p:tgtEl>
                                      </p:cBhvr>
                                    </p:animEffect>
                                  </p:childTnLst>
                                </p:cTn>
                              </p:par>
                            </p:childTnLst>
                          </p:cTn>
                        </p:par>
                        <p:par>
                          <p:cTn id="8" fill="hold">
                            <p:stCondLst>
                              <p:cond delay="1000"/>
                            </p:stCondLst>
                            <p:childTnLst>
                              <p:par>
                                <p:cTn id="9" presetClass="mediacall" nodeType="afterEffect" presetSubtype="0" presetID="1" grpId="2" fill="hold">
                                  <p:stCondLst>
                                    <p:cond delay="0"/>
                                  </p:stCondLst>
                                  <p:childTnLst>
                                    <p:cmd type="call" cmd="playFrom(0.0)">
                                      <p:cBhvr>
                                        <p:cTn id="10" dur="79106" fill="hold"/>
                                        <p:tgtEl>
                                          <p:spTgt spid="459"/>
                                        </p:tgtEl>
                                      </p:cBhvr>
                                    </p:cmd>
                                  </p:childTnLst>
                                </p:cTn>
                              </p:par>
                            </p:childTnLst>
                          </p:cTn>
                        </p:par>
                        <p:par>
                          <p:cTn id="11" fill="hold">
                            <p:stCondLst>
                              <p:cond delay="80106"/>
                            </p:stCondLst>
                            <p:childTnLst>
                              <p:par>
                                <p:cTn id="12" presetClass="entr" nodeType="afterEffect" presetID="9" grpId="3" fill="hold">
                                  <p:stCondLst>
                                    <p:cond delay="0"/>
                                  </p:stCondLst>
                                  <p:iterate type="el" backwards="0">
                                    <p:tmAbs val="0"/>
                                  </p:iterate>
                                  <p:childTnLst>
                                    <p:set>
                                      <p:cBhvr>
                                        <p:cTn id="13" fill="hold"/>
                                        <p:tgtEl>
                                          <p:spTgt spid="460"/>
                                        </p:tgtEl>
                                        <p:attrNameLst>
                                          <p:attrName>style.visibility</p:attrName>
                                        </p:attrNameLst>
                                      </p:cBhvr>
                                      <p:to>
                                        <p:strVal val="visible"/>
                                      </p:to>
                                    </p:set>
                                    <p:animEffect filter="dissolve" transition="in">
                                      <p:cBhvr>
                                        <p:cTn id="14" dur="1000"/>
                                        <p:tgtEl>
                                          <p:spTgt spid="460"/>
                                        </p:tgtEl>
                                      </p:cBhvr>
                                    </p:animEffect>
                                  </p:childTnLst>
                                </p:cTn>
                              </p:par>
                            </p:childTnLst>
                          </p:cTn>
                        </p:par>
                        <p:par>
                          <p:cTn id="15" fill="hold">
                            <p:stCondLst>
                              <p:cond delay="81106"/>
                            </p:stCondLst>
                            <p:childTnLst>
                              <p:par>
                                <p:cTn id="16" presetClass="entr" nodeType="afterEffect" presetID="9" grpId="4" fill="hold">
                                  <p:stCondLst>
                                    <p:cond delay="0"/>
                                  </p:stCondLst>
                                  <p:iterate type="el" backwards="0">
                                    <p:tmAbs val="0"/>
                                  </p:iterate>
                                  <p:childTnLst>
                                    <p:set>
                                      <p:cBhvr>
                                        <p:cTn id="17" fill="hold"/>
                                        <p:tgtEl>
                                          <p:spTgt spid="461"/>
                                        </p:tgtEl>
                                        <p:attrNameLst>
                                          <p:attrName>style.visibility</p:attrName>
                                        </p:attrNameLst>
                                      </p:cBhvr>
                                      <p:to>
                                        <p:strVal val="visible"/>
                                      </p:to>
                                    </p:set>
                                    <p:animEffect filter="dissolve" transition="in">
                                      <p:cBhvr>
                                        <p:cTn id="18" dur="1000"/>
                                        <p:tgtEl>
                                          <p:spTgt spid="461"/>
                                        </p:tgtEl>
                                      </p:cBhvr>
                                    </p:animEffec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9" fill="hold" display="0">
                  <p:stCondLst>
                    <p:cond delay="indefinite"/>
                  </p:stCondLst>
                </p:cTn>
                <p:tgtEl>
                  <p:spTgt spid="459"/>
                </p:tgtEl>
              </p:cMediaNode>
            </p:video>
          </p:childTnLst>
        </p:cTn>
      </p:par>
    </p:tnLst>
    <p:bldLst>
      <p:bldP build="whole" bldLvl="1" animBg="1" rev="0" advAuto="0" spid="461" grpId="4"/>
      <p:bldP build="whole" bldLvl="1" animBg="1" rev="0" advAuto="0" spid="459" grpId="1"/>
      <p:bldP build="whole" bldLvl="1" animBg="1" rev="0" advAuto="0" spid="460" grpId="3"/>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puis les étoiles meurent…"/>
          <p:cNvSpPr txBox="1"/>
          <p:nvPr>
            <p:ph type="title"/>
          </p:nvPr>
        </p:nvSpPr>
        <p:spPr>
          <a:xfrm>
            <a:off x="1270000" y="7597993"/>
            <a:ext cx="10464800" cy="1422401"/>
          </a:xfrm>
          <a:prstGeom prst="rect">
            <a:avLst/>
          </a:prstGeom>
        </p:spPr>
        <p:txBody>
          <a:bodyPr/>
          <a:lstStyle>
            <a:lvl1pPr defTabSz="514095">
              <a:defRPr sz="7040"/>
            </a:lvl1pPr>
          </a:lstStyle>
          <a:p>
            <a:pPr/>
            <a:r>
              <a:t>puis les étoiles meurent…</a:t>
            </a:r>
          </a:p>
        </p:txBody>
      </p:sp>
      <p:sp>
        <p:nvSpPr>
          <p:cNvPr id="465" name="Nébuleuse planétaire Hélix: naine blanche (Spitzer)"/>
          <p:cNvSpPr txBox="1"/>
          <p:nvPr>
            <p:ph type="body" sz="quarter" idx="1"/>
          </p:nvPr>
        </p:nvSpPr>
        <p:spPr>
          <a:xfrm>
            <a:off x="1270000" y="8880592"/>
            <a:ext cx="10464800" cy="1219201"/>
          </a:xfrm>
          <a:prstGeom prst="rect">
            <a:avLst/>
          </a:prstGeom>
        </p:spPr>
        <p:txBody>
          <a:bodyPr/>
          <a:lstStyle/>
          <a:p>
            <a:pPr/>
            <a:r>
              <a:t>Nébuleuse planétaire Hélix: naine blanche (</a:t>
            </a:r>
            <a:r>
              <a:rPr i="1">
                <a:latin typeface="Helvetica"/>
                <a:ea typeface="Helvetica"/>
                <a:cs typeface="Helvetica"/>
                <a:sym typeface="Helvetica"/>
              </a:rPr>
              <a:t>Spitzer</a:t>
            </a:r>
            <a:r>
              <a:t>)</a:t>
            </a:r>
          </a:p>
        </p:txBody>
      </p:sp>
      <p:pic>
        <p:nvPicPr>
          <p:cNvPr id="466" name="Comets_Kick_up_Dust_in_Helix_Nebula_(PIA09178).jpg" descr="Comets_Kick_up_Dust_in_Helix_Nebula_(PIA09178).jpg"/>
          <p:cNvPicPr>
            <a:picLocks noChangeAspect="1"/>
          </p:cNvPicPr>
          <p:nvPr/>
        </p:nvPicPr>
        <p:blipFill>
          <a:blip r:embed="rId2">
            <a:extLst/>
          </a:blip>
          <a:stretch>
            <a:fillRect/>
          </a:stretch>
        </p:blipFill>
        <p:spPr>
          <a:xfrm>
            <a:off x="2342751" y="770734"/>
            <a:ext cx="8319298" cy="6921915"/>
          </a:xfrm>
          <a:prstGeom prst="rect">
            <a:avLst/>
          </a:prstGeom>
          <a:ln w="12700">
            <a:miter lim="400000"/>
          </a:ln>
        </p:spPr>
      </p:pic>
      <p:sp>
        <p:nvSpPr>
          <p:cNvPr id="467"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66"/>
                                        </p:tgtEl>
                                        <p:attrNameLst>
                                          <p:attrName>style.visibility</p:attrName>
                                        </p:attrNameLst>
                                      </p:cBhvr>
                                      <p:to>
                                        <p:strVal val="visible"/>
                                      </p:to>
                                    </p:set>
                                    <p:animEffect filter="dissolve" transition="in">
                                      <p:cBhvr>
                                        <p:cTn id="7" dur="1000"/>
                                        <p:tgtEl>
                                          <p:spTgt spid="46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64"/>
                                        </p:tgtEl>
                                        <p:attrNameLst>
                                          <p:attrName>style.visibility</p:attrName>
                                        </p:attrNameLst>
                                      </p:cBhvr>
                                      <p:to>
                                        <p:strVal val="visible"/>
                                      </p:to>
                                    </p:set>
                                    <p:animEffect filter="dissolve" transition="in">
                                      <p:cBhvr>
                                        <p:cTn id="11" dur="1000"/>
                                        <p:tgtEl>
                                          <p:spTgt spid="464"/>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65"/>
                                        </p:tgtEl>
                                        <p:attrNameLst>
                                          <p:attrName>style.visibility</p:attrName>
                                        </p:attrNameLst>
                                      </p:cBhvr>
                                      <p:to>
                                        <p:strVal val="visible"/>
                                      </p:to>
                                    </p:set>
                                    <p:animEffect filter="dissolve" transition="in">
                                      <p:cBhvr>
                                        <p:cTn id="15" dur="1000"/>
                                        <p:tgtEl>
                                          <p:spTgt spid="4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6" grpId="1"/>
      <p:bldP build="whole" bldLvl="1" animBg="1" rev="0" advAuto="0" spid="464" grpId="2"/>
      <p:bldP build="whole" bldLvl="1" animBg="1" rev="0" advAuto="0" spid="465" grpId="3"/>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Ainsi meurent les étoiles massives…"/>
          <p:cNvSpPr txBox="1"/>
          <p:nvPr>
            <p:ph type="title"/>
          </p:nvPr>
        </p:nvSpPr>
        <p:spPr>
          <a:xfrm>
            <a:off x="1270000" y="7597993"/>
            <a:ext cx="10464800" cy="1422401"/>
          </a:xfrm>
          <a:prstGeom prst="rect">
            <a:avLst/>
          </a:prstGeom>
        </p:spPr>
        <p:txBody>
          <a:bodyPr/>
          <a:lstStyle>
            <a:lvl1pPr defTabSz="362204">
              <a:defRPr sz="4960"/>
            </a:lvl1pPr>
          </a:lstStyle>
          <a:p>
            <a:pPr/>
            <a:r>
              <a:t>Ainsi meurent les étoiles massives…</a:t>
            </a:r>
          </a:p>
        </p:txBody>
      </p:sp>
      <p:sp>
        <p:nvSpPr>
          <p:cNvPr id="470" name="Supernova -&gt; étoile à neutron, ou trou noir (Eta Carinae, Hubble)"/>
          <p:cNvSpPr txBox="1"/>
          <p:nvPr>
            <p:ph type="body" sz="quarter" idx="1"/>
          </p:nvPr>
        </p:nvSpPr>
        <p:spPr>
          <a:xfrm>
            <a:off x="5583" y="8880592"/>
            <a:ext cx="13004801" cy="1219201"/>
          </a:xfrm>
          <a:prstGeom prst="rect">
            <a:avLst/>
          </a:prstGeom>
        </p:spPr>
        <p:txBody>
          <a:bodyPr/>
          <a:lstStyle/>
          <a:p>
            <a:pPr/>
            <a:r>
              <a:t>Supernova -&gt; étoile à neutron, ou trou noir (Eta Carinae, </a:t>
            </a:r>
            <a:r>
              <a:rPr i="1">
                <a:latin typeface="Helvetica"/>
                <a:ea typeface="Helvetica"/>
                <a:cs typeface="Helvetica"/>
                <a:sym typeface="Helvetica"/>
              </a:rPr>
              <a:t>Hubble</a:t>
            </a:r>
            <a:r>
              <a:t>)</a:t>
            </a:r>
          </a:p>
        </p:txBody>
      </p:sp>
      <p:pic>
        <p:nvPicPr>
          <p:cNvPr id="471" name="droppedImage.pdf" descr="droppedImage.pdf"/>
          <p:cNvPicPr>
            <a:picLocks noChangeAspect="1"/>
          </p:cNvPicPr>
          <p:nvPr/>
        </p:nvPicPr>
        <p:blipFill>
          <a:blip r:embed="rId2">
            <a:extLst/>
          </a:blip>
          <a:stretch>
            <a:fillRect/>
          </a:stretch>
        </p:blipFill>
        <p:spPr>
          <a:xfrm>
            <a:off x="2655730" y="302464"/>
            <a:ext cx="7693340" cy="7693341"/>
          </a:xfrm>
          <a:prstGeom prst="rect">
            <a:avLst/>
          </a:prstGeom>
          <a:ln w="12700">
            <a:miter lim="400000"/>
          </a:ln>
        </p:spPr>
      </p:pic>
      <p:sp>
        <p:nvSpPr>
          <p:cNvPr id="472"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71"/>
                                        </p:tgtEl>
                                        <p:attrNameLst>
                                          <p:attrName>style.visibility</p:attrName>
                                        </p:attrNameLst>
                                      </p:cBhvr>
                                      <p:to>
                                        <p:strVal val="visible"/>
                                      </p:to>
                                    </p:set>
                                    <p:animEffect filter="dissolve" transition="in">
                                      <p:cBhvr>
                                        <p:cTn id="7" dur="1000"/>
                                        <p:tgtEl>
                                          <p:spTgt spid="47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69"/>
                                        </p:tgtEl>
                                        <p:attrNameLst>
                                          <p:attrName>style.visibility</p:attrName>
                                        </p:attrNameLst>
                                      </p:cBhvr>
                                      <p:to>
                                        <p:strVal val="visible"/>
                                      </p:to>
                                    </p:set>
                                    <p:animEffect filter="dissolve" transition="in">
                                      <p:cBhvr>
                                        <p:cTn id="11" dur="1000"/>
                                        <p:tgtEl>
                                          <p:spTgt spid="469"/>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70"/>
                                        </p:tgtEl>
                                        <p:attrNameLst>
                                          <p:attrName>style.visibility</p:attrName>
                                        </p:attrNameLst>
                                      </p:cBhvr>
                                      <p:to>
                                        <p:strVal val="visible"/>
                                      </p:to>
                                    </p:set>
                                    <p:animEffect filter="dissolve" transition="in">
                                      <p:cBhvr>
                                        <p:cTn id="15" dur="1000"/>
                                        <p:tgtEl>
                                          <p:spTgt spid="4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9" grpId="2"/>
      <p:bldP build="whole" bldLvl="1" animBg="1" rev="0" advAuto="0" spid="470" grpId="3"/>
      <p:bldP build="whole" bldLvl="1" animBg="1" rev="0" advAuto="0" spid="471"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4" name="SN_1006.jpg" descr="SN_1006.jpg"/>
          <p:cNvPicPr>
            <a:picLocks noChangeAspect="1"/>
          </p:cNvPicPr>
          <p:nvPr/>
        </p:nvPicPr>
        <p:blipFill>
          <a:blip r:embed="rId2">
            <a:extLst/>
          </a:blip>
          <a:stretch>
            <a:fillRect/>
          </a:stretch>
        </p:blipFill>
        <p:spPr>
          <a:xfrm>
            <a:off x="1625600" y="-723470"/>
            <a:ext cx="9753600" cy="9753601"/>
          </a:xfrm>
          <a:prstGeom prst="rect">
            <a:avLst/>
          </a:prstGeom>
          <a:ln w="12700">
            <a:miter lim="400000"/>
          </a:ln>
        </p:spPr>
      </p:pic>
      <p:sp>
        <p:nvSpPr>
          <p:cNvPr id="475" name="Voici à quoi ressemble une étoile morte!"/>
          <p:cNvSpPr txBox="1"/>
          <p:nvPr>
            <p:ph type="title"/>
          </p:nvPr>
        </p:nvSpPr>
        <p:spPr>
          <a:xfrm>
            <a:off x="1270000" y="7597993"/>
            <a:ext cx="10464800" cy="1422401"/>
          </a:xfrm>
          <a:prstGeom prst="rect">
            <a:avLst/>
          </a:prstGeom>
        </p:spPr>
        <p:txBody>
          <a:bodyPr/>
          <a:lstStyle>
            <a:lvl1pPr defTabSz="327152">
              <a:defRPr sz="4480"/>
            </a:lvl1pPr>
          </a:lstStyle>
          <a:p>
            <a:pPr/>
            <a:r>
              <a:t>Voici à quoi ressemble une étoile morte!</a:t>
            </a:r>
          </a:p>
        </p:txBody>
      </p:sp>
      <p:sp>
        <p:nvSpPr>
          <p:cNvPr id="476" name="Les restes de la supernova vue en 1006 par les Chinois! (Chandra)"/>
          <p:cNvSpPr txBox="1"/>
          <p:nvPr>
            <p:ph type="body" sz="quarter" idx="1"/>
          </p:nvPr>
        </p:nvSpPr>
        <p:spPr>
          <a:xfrm>
            <a:off x="61897" y="8880592"/>
            <a:ext cx="12959653" cy="1219201"/>
          </a:xfrm>
          <a:prstGeom prst="rect">
            <a:avLst/>
          </a:prstGeom>
        </p:spPr>
        <p:txBody>
          <a:bodyPr/>
          <a:lstStyle/>
          <a:p>
            <a:pPr/>
            <a:r>
              <a:t>Les restes de la supernova vue en 1006 par les Chinois! (</a:t>
            </a:r>
            <a:r>
              <a:rPr i="1">
                <a:latin typeface="Helvetica"/>
                <a:ea typeface="Helvetica"/>
                <a:cs typeface="Helvetica"/>
                <a:sym typeface="Helvetica"/>
              </a:rPr>
              <a:t>Chandra</a:t>
            </a:r>
            <a:r>
              <a:t>)</a:t>
            </a:r>
          </a:p>
        </p:txBody>
      </p:sp>
      <p:sp>
        <p:nvSpPr>
          <p:cNvPr id="477"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474"/>
                                        </p:tgtEl>
                                        <p:attrNameLst>
                                          <p:attrName>style.visibility</p:attrName>
                                        </p:attrNameLst>
                                      </p:cBhvr>
                                      <p:to>
                                        <p:strVal val="visible"/>
                                      </p:to>
                                    </p:set>
                                    <p:animEffect filter="box(out)" transition="in">
                                      <p:cBhvr>
                                        <p:cTn id="7" dur="1000"/>
                                        <p:tgtEl>
                                          <p:spTgt spid="47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75"/>
                                        </p:tgtEl>
                                        <p:attrNameLst>
                                          <p:attrName>style.visibility</p:attrName>
                                        </p:attrNameLst>
                                      </p:cBhvr>
                                      <p:to>
                                        <p:strVal val="visible"/>
                                      </p:to>
                                    </p:set>
                                    <p:animEffect filter="dissolve" transition="in">
                                      <p:cBhvr>
                                        <p:cTn id="11" dur="1000"/>
                                        <p:tgtEl>
                                          <p:spTgt spid="475"/>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76"/>
                                        </p:tgtEl>
                                        <p:attrNameLst>
                                          <p:attrName>style.visibility</p:attrName>
                                        </p:attrNameLst>
                                      </p:cBhvr>
                                      <p:to>
                                        <p:strVal val="visible"/>
                                      </p:to>
                                    </p:set>
                                    <p:animEffect filter="dissolve" transition="in">
                                      <p:cBhvr>
                                        <p:cTn id="15" dur="1000"/>
                                        <p:tgtEl>
                                          <p:spTgt spid="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4" grpId="1"/>
      <p:bldP build="whole" bldLvl="1" animBg="1" rev="0" advAuto="0" spid="475" grpId="2"/>
      <p:bldP build="whole" bldLvl="1" animBg="1" rev="0" advAuto="0" spid="476" grpId="3"/>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9" name="Tycho-supernova-xray.jpg" descr="Tycho-supernova-xray.jpg"/>
          <p:cNvPicPr>
            <a:picLocks noChangeAspect="1"/>
          </p:cNvPicPr>
          <p:nvPr/>
        </p:nvPicPr>
        <p:blipFill>
          <a:blip r:embed="rId2">
            <a:extLst/>
          </a:blip>
          <a:stretch>
            <a:fillRect/>
          </a:stretch>
        </p:blipFill>
        <p:spPr>
          <a:xfrm>
            <a:off x="1625600" y="-794052"/>
            <a:ext cx="9753600" cy="9753601"/>
          </a:xfrm>
          <a:prstGeom prst="rect">
            <a:avLst/>
          </a:prstGeom>
          <a:ln w="12700">
            <a:miter lim="400000"/>
          </a:ln>
        </p:spPr>
      </p:pic>
      <p:sp>
        <p:nvSpPr>
          <p:cNvPr id="480" name="Supernova de Tycho Brahe (SN 1572)"/>
          <p:cNvSpPr txBox="1"/>
          <p:nvPr>
            <p:ph type="title"/>
          </p:nvPr>
        </p:nvSpPr>
        <p:spPr>
          <a:xfrm>
            <a:off x="1270000" y="7597993"/>
            <a:ext cx="10464800" cy="1422401"/>
          </a:xfrm>
          <a:prstGeom prst="rect">
            <a:avLst/>
          </a:prstGeom>
        </p:spPr>
        <p:txBody>
          <a:bodyPr/>
          <a:lstStyle>
            <a:lvl1pPr defTabSz="350520">
              <a:defRPr sz="4800"/>
            </a:lvl1pPr>
          </a:lstStyle>
          <a:p>
            <a:pPr/>
            <a:r>
              <a:t>Supernova de Tycho Brahe (SN 1572)</a:t>
            </a:r>
          </a:p>
        </p:txBody>
      </p:sp>
      <p:sp>
        <p:nvSpPr>
          <p:cNvPr id="481" name="Supernova de 1572: étoile à neutron (Chandra)"/>
          <p:cNvSpPr txBox="1"/>
          <p:nvPr>
            <p:ph type="body" sz="quarter" idx="1"/>
          </p:nvPr>
        </p:nvSpPr>
        <p:spPr>
          <a:xfrm>
            <a:off x="1270000" y="8880592"/>
            <a:ext cx="10464800" cy="1219201"/>
          </a:xfrm>
          <a:prstGeom prst="rect">
            <a:avLst/>
          </a:prstGeom>
        </p:spPr>
        <p:txBody>
          <a:bodyPr/>
          <a:lstStyle/>
          <a:p>
            <a:pPr/>
            <a:r>
              <a:t>Supernova de 1572: étoile à neutron (</a:t>
            </a:r>
            <a:r>
              <a:rPr i="1">
                <a:latin typeface="Helvetica"/>
                <a:ea typeface="Helvetica"/>
                <a:cs typeface="Helvetica"/>
                <a:sym typeface="Helvetica"/>
              </a:rPr>
              <a:t>Chandra</a:t>
            </a:r>
            <a:r>
              <a:t>)</a:t>
            </a:r>
          </a:p>
        </p:txBody>
      </p:sp>
      <p:sp>
        <p:nvSpPr>
          <p:cNvPr id="482"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479"/>
                                        </p:tgtEl>
                                        <p:attrNameLst>
                                          <p:attrName>style.visibility</p:attrName>
                                        </p:attrNameLst>
                                      </p:cBhvr>
                                      <p:to>
                                        <p:strVal val="visible"/>
                                      </p:to>
                                    </p:set>
                                    <p:animEffect filter="box(out)" transition="in">
                                      <p:cBhvr>
                                        <p:cTn id="7" dur="1000"/>
                                        <p:tgtEl>
                                          <p:spTgt spid="479"/>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80"/>
                                        </p:tgtEl>
                                        <p:attrNameLst>
                                          <p:attrName>style.visibility</p:attrName>
                                        </p:attrNameLst>
                                      </p:cBhvr>
                                      <p:to>
                                        <p:strVal val="visible"/>
                                      </p:to>
                                    </p:set>
                                    <p:animEffect filter="dissolve" transition="in">
                                      <p:cBhvr>
                                        <p:cTn id="11" dur="1000"/>
                                        <p:tgtEl>
                                          <p:spTgt spid="480"/>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81"/>
                                        </p:tgtEl>
                                        <p:attrNameLst>
                                          <p:attrName>style.visibility</p:attrName>
                                        </p:attrNameLst>
                                      </p:cBhvr>
                                      <p:to>
                                        <p:strVal val="visible"/>
                                      </p:to>
                                    </p:set>
                                    <p:animEffect filter="dissolve" transition="in">
                                      <p:cBhvr>
                                        <p:cTn id="15" dur="1000"/>
                                        <p:tgtEl>
                                          <p:spTgt spid="4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9" grpId="1"/>
      <p:bldP build="whole" bldLvl="1" animBg="1" rev="0" advAuto="0" spid="480" grpId="2"/>
      <p:bldP build="whole" bldLvl="1" animBg="1" rev="0" advAuto="0" spid="481" grpId="3"/>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4" name="crab_M1-1.mov" descr="crab_M1-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5857"/>
            <a:ext cx="13004800" cy="9753601"/>
          </a:xfrm>
          <a:prstGeom prst="rect">
            <a:avLst/>
          </a:prstGeom>
          <a:ln w="12700">
            <a:miter lim="400000"/>
          </a:ln>
        </p:spPr>
      </p:pic>
      <p:sp>
        <p:nvSpPr>
          <p:cNvPr id="485" name="Explosion de supernova!"/>
          <p:cNvSpPr txBox="1"/>
          <p:nvPr>
            <p:ph type="title"/>
          </p:nvPr>
        </p:nvSpPr>
        <p:spPr>
          <a:xfrm>
            <a:off x="1270000" y="8089900"/>
            <a:ext cx="10464800" cy="1422400"/>
          </a:xfrm>
          <a:prstGeom prst="rect">
            <a:avLst/>
          </a:prstGeom>
        </p:spPr>
        <p:txBody>
          <a:bodyPr/>
          <a:lstStyle>
            <a:lvl1pPr defTabSz="531622">
              <a:defRPr sz="7280"/>
            </a:lvl1pPr>
          </a:lstStyle>
          <a:p>
            <a:pPr/>
            <a:r>
              <a:t>Explosion de supernova!</a:t>
            </a:r>
          </a:p>
        </p:txBody>
      </p:sp>
      <p:sp>
        <p:nvSpPr>
          <p:cNvPr id="486"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84"/>
                                        </p:tgtEl>
                                        <p:attrNameLst>
                                          <p:attrName>style.visibility</p:attrName>
                                        </p:attrNameLst>
                                      </p:cBhvr>
                                      <p:to>
                                        <p:strVal val="visible"/>
                                      </p:to>
                                    </p:set>
                                    <p:animEffect filter="dissolve" transition="in">
                                      <p:cBhvr>
                                        <p:cTn id="7" dur="1000"/>
                                        <p:tgtEl>
                                          <p:spTgt spid="484"/>
                                        </p:tgtEl>
                                      </p:cBhvr>
                                    </p:animEffect>
                                  </p:childTnLst>
                                </p:cTn>
                              </p:par>
                            </p:childTnLst>
                          </p:cTn>
                        </p:par>
                        <p:par>
                          <p:cTn id="8" fill="hold">
                            <p:stCondLst>
                              <p:cond delay="1000"/>
                            </p:stCondLst>
                            <p:childTnLst>
                              <p:par>
                                <p:cTn id="9" presetClass="mediacall" nodeType="afterEffect" presetSubtype="0" presetID="1" grpId="2" fill="hold">
                                  <p:stCondLst>
                                    <p:cond delay="0"/>
                                  </p:stCondLst>
                                  <p:childTnLst>
                                    <p:cmd type="call" cmd="playFrom(0.0)">
                                      <p:cBhvr>
                                        <p:cTn id="10" dur="35817" fill="hold"/>
                                        <p:tgtEl>
                                          <p:spTgt spid="484"/>
                                        </p:tgtEl>
                                      </p:cBhvr>
                                    </p:cmd>
                                  </p:childTnLst>
                                </p:cTn>
                              </p:par>
                            </p:childTnLst>
                          </p:cTn>
                        </p:par>
                        <p:par>
                          <p:cTn id="11" fill="hold">
                            <p:stCondLst>
                              <p:cond delay="36817"/>
                            </p:stCondLst>
                            <p:childTnLst>
                              <p:par>
                                <p:cTn id="12" presetClass="entr" nodeType="afterEffect" presetID="9" grpId="3" fill="hold">
                                  <p:stCondLst>
                                    <p:cond delay="0"/>
                                  </p:stCondLst>
                                  <p:iterate type="el" backwards="0">
                                    <p:tmAbs val="0"/>
                                  </p:iterate>
                                  <p:childTnLst>
                                    <p:set>
                                      <p:cBhvr>
                                        <p:cTn id="13" fill="hold"/>
                                        <p:tgtEl>
                                          <p:spTgt spid="485"/>
                                        </p:tgtEl>
                                        <p:attrNameLst>
                                          <p:attrName>style.visibility</p:attrName>
                                        </p:attrNameLst>
                                      </p:cBhvr>
                                      <p:to>
                                        <p:strVal val="visible"/>
                                      </p:to>
                                    </p:set>
                                    <p:animEffect filter="dissolve" transition="in">
                                      <p:cBhvr>
                                        <p:cTn id="14" dur="1000"/>
                                        <p:tgtEl>
                                          <p:spTgt spid="485"/>
                                        </p:tgtEl>
                                      </p:cBhvr>
                                    </p:animEffec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5" fill="hold" display="0">
                  <p:stCondLst>
                    <p:cond delay="indefinite"/>
                  </p:stCondLst>
                </p:cTn>
                <p:tgtEl>
                  <p:spTgt spid="484"/>
                </p:tgtEl>
              </p:cMediaNode>
            </p:video>
          </p:childTnLst>
        </p:cTn>
      </p:par>
    </p:tnLst>
    <p:bldLst>
      <p:bldP build="whole" bldLvl="1" animBg="1" rev="0" advAuto="0" spid="485" grpId="3"/>
      <p:bldP build="whole" bldLvl="1" animBg="1" rev="0" advAuto="0" spid="484"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8" name="nrao17df04-a.jpg" descr="nrao17df04-a.jpg"/>
          <p:cNvPicPr>
            <a:picLocks noChangeAspect="1"/>
          </p:cNvPicPr>
          <p:nvPr/>
        </p:nvPicPr>
        <p:blipFill>
          <a:blip r:embed="rId2">
            <a:extLst/>
          </a:blip>
          <a:stretch>
            <a:fillRect/>
          </a:stretch>
        </p:blipFill>
        <p:spPr>
          <a:xfrm>
            <a:off x="2627701" y="117683"/>
            <a:ext cx="7749398" cy="7749398"/>
          </a:xfrm>
          <a:prstGeom prst="rect">
            <a:avLst/>
          </a:prstGeom>
          <a:ln w="12700">
            <a:miter lim="400000"/>
          </a:ln>
        </p:spPr>
      </p:pic>
      <p:pic>
        <p:nvPicPr>
          <p:cNvPr id="489" name="crab_combinedmovie_sm-1-224.mov" descr="crab_combinedmovie_sm-1-224.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720774" y="144477"/>
            <a:ext cx="11624093" cy="7749398"/>
          </a:xfrm>
          <a:prstGeom prst="rect">
            <a:avLst/>
          </a:prstGeom>
          <a:ln w="12700">
            <a:miter lim="400000"/>
          </a:ln>
        </p:spPr>
      </p:pic>
      <p:sp>
        <p:nvSpPr>
          <p:cNvPr id="490" name="C’est la supernova du Crabe!"/>
          <p:cNvSpPr txBox="1"/>
          <p:nvPr>
            <p:ph type="title"/>
          </p:nvPr>
        </p:nvSpPr>
        <p:spPr>
          <a:xfrm>
            <a:off x="1270000" y="7597993"/>
            <a:ext cx="10464800" cy="1422401"/>
          </a:xfrm>
          <a:prstGeom prst="rect">
            <a:avLst/>
          </a:prstGeom>
        </p:spPr>
        <p:txBody>
          <a:bodyPr/>
          <a:lstStyle>
            <a:lvl1pPr defTabSz="449833">
              <a:defRPr sz="6160"/>
            </a:lvl1pPr>
          </a:lstStyle>
          <a:p>
            <a:pPr/>
            <a:r>
              <a:t>C’est la supernova du Crabe!</a:t>
            </a:r>
          </a:p>
        </p:txBody>
      </p:sp>
      <p:sp>
        <p:nvSpPr>
          <p:cNvPr id="491" name="Supernova de 1054: étoile à neutron (Chandra/Hubble)"/>
          <p:cNvSpPr txBox="1"/>
          <p:nvPr>
            <p:ph type="body" sz="quarter" idx="1"/>
          </p:nvPr>
        </p:nvSpPr>
        <p:spPr>
          <a:xfrm>
            <a:off x="1270000" y="8880592"/>
            <a:ext cx="10464800" cy="1219201"/>
          </a:xfrm>
          <a:prstGeom prst="rect">
            <a:avLst/>
          </a:prstGeom>
        </p:spPr>
        <p:txBody>
          <a:bodyPr/>
          <a:lstStyle/>
          <a:p>
            <a:pPr/>
            <a:r>
              <a:t>Supernova de 1054: étoile à neutron (</a:t>
            </a:r>
            <a:r>
              <a:rPr i="1">
                <a:latin typeface="Helvetica"/>
                <a:ea typeface="Helvetica"/>
                <a:cs typeface="Helvetica"/>
                <a:sym typeface="Helvetica"/>
              </a:rPr>
              <a:t>Chandra/Hubble</a:t>
            </a:r>
            <a:r>
              <a:t>)</a:t>
            </a:r>
          </a:p>
        </p:txBody>
      </p:sp>
      <p:sp>
        <p:nvSpPr>
          <p:cNvPr id="492" name="Rayons X (Chandra)"/>
          <p:cNvSpPr txBox="1"/>
          <p:nvPr/>
        </p:nvSpPr>
        <p:spPr>
          <a:xfrm>
            <a:off x="713414" y="7467680"/>
            <a:ext cx="2415033"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Rayons X (Chandra)</a:t>
            </a:r>
          </a:p>
        </p:txBody>
      </p:sp>
      <p:sp>
        <p:nvSpPr>
          <p:cNvPr id="493" name="Visible (Hubble)"/>
          <p:cNvSpPr txBox="1"/>
          <p:nvPr/>
        </p:nvSpPr>
        <p:spPr>
          <a:xfrm>
            <a:off x="10430826" y="7467680"/>
            <a:ext cx="1929893"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Visible (Hubble)</a:t>
            </a:r>
          </a:p>
        </p:txBody>
      </p:sp>
      <p:sp>
        <p:nvSpPr>
          <p:cNvPr id="494"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88"/>
                                        </p:tgtEl>
                                        <p:attrNameLst>
                                          <p:attrName>style.visibility</p:attrName>
                                        </p:attrNameLst>
                                      </p:cBhvr>
                                      <p:to>
                                        <p:strVal val="visible"/>
                                      </p:to>
                                    </p:set>
                                    <p:animEffect filter="dissolve" transition="in">
                                      <p:cBhvr>
                                        <p:cTn id="7" dur="1000"/>
                                        <p:tgtEl>
                                          <p:spTgt spid="48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90"/>
                                        </p:tgtEl>
                                        <p:attrNameLst>
                                          <p:attrName>style.visibility</p:attrName>
                                        </p:attrNameLst>
                                      </p:cBhvr>
                                      <p:to>
                                        <p:strVal val="visible"/>
                                      </p:to>
                                    </p:set>
                                    <p:animEffect filter="dissolve" transition="in">
                                      <p:cBhvr>
                                        <p:cTn id="11" dur="1000"/>
                                        <p:tgtEl>
                                          <p:spTgt spid="490"/>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91"/>
                                        </p:tgtEl>
                                        <p:attrNameLst>
                                          <p:attrName>style.visibility</p:attrName>
                                        </p:attrNameLst>
                                      </p:cBhvr>
                                      <p:to>
                                        <p:strVal val="visible"/>
                                      </p:to>
                                    </p:set>
                                    <p:animEffect filter="dissolve" transition="in">
                                      <p:cBhvr>
                                        <p:cTn id="15" dur="1000"/>
                                        <p:tgtEl>
                                          <p:spTgt spid="491"/>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489"/>
                                        </p:tgtEl>
                                        <p:attrNameLst>
                                          <p:attrName>style.visibility</p:attrName>
                                        </p:attrNameLst>
                                      </p:cBhvr>
                                      <p:to>
                                        <p:strVal val="visible"/>
                                      </p:to>
                                    </p:set>
                                    <p:animEffect filter="dissolve" transition="in">
                                      <p:cBhvr>
                                        <p:cTn id="20" dur="0"/>
                                        <p:tgtEl>
                                          <p:spTgt spid="489"/>
                                        </p:tgtEl>
                                      </p:cBhvr>
                                    </p:animEffect>
                                  </p:childTnLst>
                                </p:cTn>
                              </p:par>
                            </p:childTnLst>
                          </p:cTn>
                        </p:par>
                        <p:par>
                          <p:cTn id="21" fill="hold">
                            <p:stCondLst>
                              <p:cond delay="0"/>
                            </p:stCondLst>
                            <p:childTnLst>
                              <p:par>
                                <p:cTn id="22" presetClass="mediacall" nodeType="afterEffect" presetSubtype="0" presetID="1" grpId="5" fill="hold">
                                  <p:stCondLst>
                                    <p:cond delay="0"/>
                                  </p:stCondLst>
                                  <p:childTnLst>
                                    <p:cmd type="call" cmd="playFrom(0.0)">
                                      <p:cBhvr>
                                        <p:cTn id="23" dur="18985" fill="hold"/>
                                        <p:tgtEl>
                                          <p:spTgt spid="489"/>
                                        </p:tgtEl>
                                      </p:cBhvr>
                                    </p:cmd>
                                  </p:childTnLst>
                                </p:cTn>
                              </p:par>
                            </p:childTnLst>
                          </p:cTn>
                        </p:par>
                        <p:par>
                          <p:cTn id="24" fill="hold">
                            <p:stCondLst>
                              <p:cond delay="18985"/>
                            </p:stCondLst>
                            <p:childTnLst>
                              <p:par>
                                <p:cTn id="25" presetClass="entr" nodeType="afterEffect" presetID="9" grpId="6" fill="hold">
                                  <p:stCondLst>
                                    <p:cond delay="0"/>
                                  </p:stCondLst>
                                  <p:iterate type="el" backwards="0">
                                    <p:tmAbs val="0"/>
                                  </p:iterate>
                                  <p:childTnLst>
                                    <p:set>
                                      <p:cBhvr>
                                        <p:cTn id="26" fill="hold"/>
                                        <p:tgtEl>
                                          <p:spTgt spid="492"/>
                                        </p:tgtEl>
                                        <p:attrNameLst>
                                          <p:attrName>style.visibility</p:attrName>
                                        </p:attrNameLst>
                                      </p:cBhvr>
                                      <p:to>
                                        <p:strVal val="visible"/>
                                      </p:to>
                                    </p:set>
                                    <p:animEffect filter="dissolve" transition="in">
                                      <p:cBhvr>
                                        <p:cTn id="27" dur="1000"/>
                                        <p:tgtEl>
                                          <p:spTgt spid="492"/>
                                        </p:tgtEl>
                                      </p:cBhvr>
                                    </p:animEffect>
                                  </p:childTnLst>
                                </p:cTn>
                              </p:par>
                            </p:childTnLst>
                          </p:cTn>
                        </p:par>
                        <p:par>
                          <p:cTn id="28" fill="hold">
                            <p:stCondLst>
                              <p:cond delay="19985"/>
                            </p:stCondLst>
                            <p:childTnLst>
                              <p:par>
                                <p:cTn id="29" presetClass="entr" nodeType="afterEffect" presetID="9" grpId="7" fill="hold">
                                  <p:stCondLst>
                                    <p:cond delay="0"/>
                                  </p:stCondLst>
                                  <p:iterate type="el" backwards="0">
                                    <p:tmAbs val="0"/>
                                  </p:iterate>
                                  <p:childTnLst>
                                    <p:set>
                                      <p:cBhvr>
                                        <p:cTn id="30" fill="hold"/>
                                        <p:tgtEl>
                                          <p:spTgt spid="493"/>
                                        </p:tgtEl>
                                        <p:attrNameLst>
                                          <p:attrName>style.visibility</p:attrName>
                                        </p:attrNameLst>
                                      </p:cBhvr>
                                      <p:to>
                                        <p:strVal val="visible"/>
                                      </p:to>
                                    </p:set>
                                    <p:animEffect filter="dissolve" transition="in">
                                      <p:cBhvr>
                                        <p:cTn id="31" dur="1000"/>
                                        <p:tgtEl>
                                          <p:spTgt spid="493"/>
                                        </p:tgtEl>
                                      </p:cBhvr>
                                    </p:animEffec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32" fill="hold" display="0">
                  <p:stCondLst>
                    <p:cond delay="indefinite"/>
                  </p:stCondLst>
                </p:cTn>
                <p:tgtEl>
                  <p:spTgt spid="489"/>
                </p:tgtEl>
              </p:cMediaNode>
            </p:video>
          </p:childTnLst>
        </p:cTn>
      </p:par>
    </p:tnLst>
    <p:bldLst>
      <p:bldP build="whole" bldLvl="1" animBg="1" rev="0" advAuto="0" spid="493" grpId="7"/>
      <p:bldP build="whole" bldLvl="1" animBg="1" rev="0" advAuto="0" spid="491" grpId="3"/>
      <p:bldP build="whole" bldLvl="1" animBg="1" rev="0" advAuto="0" spid="489" grpId="4"/>
      <p:bldP build="whole" bldLvl="1" animBg="1" rev="0" advAuto="0" spid="488" grpId="1"/>
      <p:bldP build="whole" bldLvl="1" animBg="1" rev="0" advAuto="0" spid="492" grpId="6"/>
      <p:bldP build="whole" bldLvl="1" animBg="1" rev="0" advAuto="0" spid="490" grpId="2"/>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6" name="heic1704a_625.jpg" descr="heic1704a_625.jpg"/>
          <p:cNvPicPr>
            <a:picLocks noChangeAspect="1"/>
          </p:cNvPicPr>
          <p:nvPr/>
        </p:nvPicPr>
        <p:blipFill>
          <a:blip r:embed="rId2">
            <a:extLst/>
          </a:blip>
          <a:stretch>
            <a:fillRect/>
          </a:stretch>
        </p:blipFill>
        <p:spPr>
          <a:xfrm>
            <a:off x="-9746552" y="-17283062"/>
            <a:ext cx="39328183" cy="43166616"/>
          </a:xfrm>
          <a:prstGeom prst="rect">
            <a:avLst/>
          </a:prstGeom>
          <a:ln w="12700">
            <a:miter lim="400000"/>
          </a:ln>
        </p:spPr>
      </p:pic>
      <p:pic>
        <p:nvPicPr>
          <p:cNvPr id="497" name="droppedImage.pdf" descr="droppedImage.pdf"/>
          <p:cNvPicPr>
            <a:picLocks noChangeAspect="1"/>
          </p:cNvPicPr>
          <p:nvPr/>
        </p:nvPicPr>
        <p:blipFill>
          <a:blip r:embed="rId3">
            <a:extLst/>
          </a:blip>
          <a:stretch>
            <a:fillRect/>
          </a:stretch>
        </p:blipFill>
        <p:spPr>
          <a:xfrm>
            <a:off x="310979" y="1803408"/>
            <a:ext cx="5584975" cy="4495183"/>
          </a:xfrm>
          <a:prstGeom prst="rect">
            <a:avLst/>
          </a:prstGeom>
          <a:ln w="12700">
            <a:miter lim="400000"/>
          </a:ln>
        </p:spPr>
      </p:pic>
      <p:pic>
        <p:nvPicPr>
          <p:cNvPr id="498" name="d41586-018-04601-7_15675494.jpg" descr="d41586-018-04601-7_15675494.jpg"/>
          <p:cNvPicPr>
            <a:picLocks noChangeAspect="1"/>
          </p:cNvPicPr>
          <p:nvPr/>
        </p:nvPicPr>
        <p:blipFill>
          <a:blip r:embed="rId4">
            <a:extLst/>
          </a:blip>
          <a:stretch>
            <a:fillRect/>
          </a:stretch>
        </p:blipFill>
        <p:spPr>
          <a:xfrm rot="17882745">
            <a:off x="-910197" y="485449"/>
            <a:ext cx="12058850" cy="6790820"/>
          </a:xfrm>
          <a:prstGeom prst="rect">
            <a:avLst/>
          </a:prstGeom>
          <a:ln w="12700">
            <a:miter lim="400000"/>
          </a:ln>
        </p:spPr>
      </p:pic>
      <p:sp>
        <p:nvSpPr>
          <p:cNvPr id="499" name="La dernière supernova proche, découverte le 23/02/1987"/>
          <p:cNvSpPr txBox="1"/>
          <p:nvPr>
            <p:ph type="title"/>
          </p:nvPr>
        </p:nvSpPr>
        <p:spPr>
          <a:xfrm>
            <a:off x="1270000" y="7597993"/>
            <a:ext cx="10464800" cy="1422401"/>
          </a:xfrm>
          <a:prstGeom prst="rect">
            <a:avLst/>
          </a:prstGeom>
        </p:spPr>
        <p:txBody>
          <a:bodyPr/>
          <a:lstStyle>
            <a:lvl1pPr defTabSz="315468">
              <a:defRPr sz="4320"/>
            </a:lvl1pPr>
          </a:lstStyle>
          <a:p>
            <a:pPr/>
            <a:r>
              <a:t>La dernière supernova proche, découverte le 23/02/1987</a:t>
            </a:r>
          </a:p>
        </p:txBody>
      </p:sp>
      <p:sp>
        <p:nvSpPr>
          <p:cNvPr id="500" name="SN1987A, Grand Nuage de Magellan (Hubble)"/>
          <p:cNvSpPr txBox="1"/>
          <p:nvPr>
            <p:ph type="body" sz="quarter" idx="1"/>
          </p:nvPr>
        </p:nvSpPr>
        <p:spPr>
          <a:xfrm>
            <a:off x="1270000" y="8880592"/>
            <a:ext cx="10464800" cy="1219201"/>
          </a:xfrm>
          <a:prstGeom prst="rect">
            <a:avLst/>
          </a:prstGeom>
        </p:spPr>
        <p:txBody>
          <a:bodyPr/>
          <a:lstStyle/>
          <a:p>
            <a:pPr/>
            <a:r>
              <a:t>SN1987A, Grand Nuage de Magellan (</a:t>
            </a:r>
            <a:r>
              <a:rPr i="1">
                <a:latin typeface="Helvetica"/>
                <a:ea typeface="Helvetica"/>
                <a:cs typeface="Helvetica"/>
                <a:sym typeface="Helvetica"/>
              </a:rPr>
              <a:t>Hubble</a:t>
            </a:r>
            <a:r>
              <a:t>)</a:t>
            </a:r>
          </a:p>
        </p:txBody>
      </p:sp>
      <p:sp>
        <p:nvSpPr>
          <p:cNvPr id="501"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97"/>
                                        </p:tgtEl>
                                        <p:attrNameLst>
                                          <p:attrName>style.visibility</p:attrName>
                                        </p:attrNameLst>
                                      </p:cBhvr>
                                      <p:to>
                                        <p:strVal val="visible"/>
                                      </p:to>
                                    </p:set>
                                    <p:animEffect filter="dissolve" transition="in">
                                      <p:cBhvr>
                                        <p:cTn id="7" dur="1000"/>
                                        <p:tgtEl>
                                          <p:spTgt spid="497"/>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496"/>
                                        </p:tgtEl>
                                        <p:attrNameLst>
                                          <p:attrName>style.visibility</p:attrName>
                                        </p:attrNameLst>
                                      </p:cBhvr>
                                      <p:to>
                                        <p:strVal val="visible"/>
                                      </p:to>
                                    </p:set>
                                    <p:animEffect filter="dissolve" transition="in">
                                      <p:cBhvr>
                                        <p:cTn id="11" dur="1000"/>
                                        <p:tgtEl>
                                          <p:spTgt spid="496"/>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499"/>
                                        </p:tgtEl>
                                        <p:attrNameLst>
                                          <p:attrName>style.visibility</p:attrName>
                                        </p:attrNameLst>
                                      </p:cBhvr>
                                      <p:to>
                                        <p:strVal val="visible"/>
                                      </p:to>
                                    </p:set>
                                    <p:animEffect filter="dissolve" transition="in">
                                      <p:cBhvr>
                                        <p:cTn id="15" dur="1000"/>
                                        <p:tgtEl>
                                          <p:spTgt spid="499"/>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500"/>
                                        </p:tgtEl>
                                        <p:attrNameLst>
                                          <p:attrName>style.visibility</p:attrName>
                                        </p:attrNameLst>
                                      </p:cBhvr>
                                      <p:to>
                                        <p:strVal val="visible"/>
                                      </p:to>
                                    </p:set>
                                    <p:animEffect filter="dissolve" transition="in">
                                      <p:cBhvr>
                                        <p:cTn id="19" dur="1000"/>
                                        <p:tgtEl>
                                          <p:spTgt spid="500"/>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498"/>
                                        </p:tgtEl>
                                        <p:attrNameLst>
                                          <p:attrName>style.visibility</p:attrName>
                                        </p:attrNameLst>
                                      </p:cBhvr>
                                      <p:to>
                                        <p:strVal val="visible"/>
                                      </p:to>
                                    </p:set>
                                    <p:animEffect filter="dissolve" transition="in">
                                      <p:cBhvr>
                                        <p:cTn id="24" dur="1000"/>
                                        <p:tgtEl>
                                          <p:spTgt spid="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0" grpId="4"/>
      <p:bldP build="whole" bldLvl="1" animBg="1" rev="0" advAuto="0" spid="499" grpId="3"/>
      <p:bldP build="whole" bldLvl="1" animBg="1" rev="0" advAuto="0" spid="497" grpId="1"/>
      <p:bldP build="whole" bldLvl="1" animBg="1" rev="0" advAuto="0" spid="498" grpId="5"/>
      <p:bldP build="whole" bldLvl="1" animBg="1" rev="0" advAuto="0" spid="496"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Rectangle aux angles arrondis"/>
          <p:cNvSpPr/>
          <p:nvPr/>
        </p:nvSpPr>
        <p:spPr>
          <a:xfrm>
            <a:off x="2133352" y="159657"/>
            <a:ext cx="8738096" cy="7883732"/>
          </a:xfrm>
          <a:prstGeom prst="roundRect">
            <a:avLst>
              <a:gd name="adj" fmla="val 14828"/>
            </a:avLst>
          </a:prstGeom>
          <a:solidFill>
            <a:srgbClr val="FFFF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pic>
        <p:nvPicPr>
          <p:cNvPr id="190" name="605px-Lupus_IAU.svg.png" descr="605px-Lupus_IAU.svg.png"/>
          <p:cNvPicPr>
            <a:picLocks noChangeAspect="1"/>
          </p:cNvPicPr>
          <p:nvPr/>
        </p:nvPicPr>
        <p:blipFill>
          <a:blip r:embed="rId2">
            <a:extLst/>
          </a:blip>
          <a:stretch>
            <a:fillRect/>
          </a:stretch>
        </p:blipFill>
        <p:spPr>
          <a:xfrm>
            <a:off x="2660650" y="475672"/>
            <a:ext cx="7683500" cy="7251701"/>
          </a:xfrm>
          <a:prstGeom prst="rect">
            <a:avLst/>
          </a:prstGeom>
          <a:ln w="12700">
            <a:miter lim="400000"/>
          </a:ln>
        </p:spPr>
      </p:pic>
      <p:sp>
        <p:nvSpPr>
          <p:cNvPr id="191" name="Une étoile «invitée» apparaît dans le ciel!"/>
          <p:cNvSpPr txBox="1"/>
          <p:nvPr>
            <p:ph type="title"/>
          </p:nvPr>
        </p:nvSpPr>
        <p:spPr>
          <a:xfrm>
            <a:off x="1270000" y="7382093"/>
            <a:ext cx="10464800" cy="1422401"/>
          </a:xfrm>
          <a:prstGeom prst="rect">
            <a:avLst/>
          </a:prstGeom>
        </p:spPr>
        <p:txBody>
          <a:bodyPr/>
          <a:lstStyle>
            <a:lvl1pPr defTabSz="321310">
              <a:defRPr sz="4400"/>
            </a:lvl1pPr>
          </a:lstStyle>
          <a:p>
            <a:pPr/>
            <a:r>
              <a:t>Une étoile «invitée» apparaît dans le ciel!</a:t>
            </a:r>
          </a:p>
        </p:txBody>
      </p:sp>
      <p:sp>
        <p:nvSpPr>
          <p:cNvPr id="192" name="Constellation du Loup, 04/1006, visible en plein jour,  puis s’atténue pendant 2 ans"/>
          <p:cNvSpPr txBox="1"/>
          <p:nvPr>
            <p:ph type="body" sz="quarter" idx="1"/>
          </p:nvPr>
        </p:nvSpPr>
        <p:spPr>
          <a:xfrm>
            <a:off x="1270000" y="8715492"/>
            <a:ext cx="10464800" cy="1219201"/>
          </a:xfrm>
          <a:prstGeom prst="rect">
            <a:avLst/>
          </a:prstGeom>
        </p:spPr>
        <p:txBody>
          <a:bodyPr/>
          <a:lstStyle/>
          <a:p>
            <a:pPr/>
            <a:r>
              <a:t>Constellation du Loup, 04/1006, visible en plein jour,  puis s’atténue pendant 2 ans</a:t>
            </a:r>
          </a:p>
        </p:txBody>
      </p:sp>
      <p:sp>
        <p:nvSpPr>
          <p:cNvPr id="193" name="Ovale"/>
          <p:cNvSpPr/>
          <p:nvPr/>
        </p:nvSpPr>
        <p:spPr>
          <a:xfrm>
            <a:off x="6585527" y="3521363"/>
            <a:ext cx="644072" cy="639619"/>
          </a:xfrm>
          <a:prstGeom prst="ellipse">
            <a:avLst/>
          </a:prstGeom>
          <a:ln w="63500">
            <a:solidFill>
              <a:srgbClr val="FB0B14"/>
            </a:solidFill>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194" name="1"/>
          <p:cNvSpPr txBox="1"/>
          <p:nvPr/>
        </p:nvSpPr>
        <p:spPr>
          <a:xfrm>
            <a:off x="758713" y="3984996"/>
            <a:ext cx="38262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a:t>
            </a:r>
          </a:p>
        </p:txBody>
      </p:sp>
      <p:sp>
        <p:nvSpPr>
          <p:cNvPr id="195"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89"/>
                                        </p:tgtEl>
                                        <p:attrNameLst>
                                          <p:attrName>style.visibility</p:attrName>
                                        </p:attrNameLst>
                                      </p:cBhvr>
                                      <p:to>
                                        <p:strVal val="visible"/>
                                      </p:to>
                                    </p:set>
                                    <p:animEffect filter="dissolve" transition="in">
                                      <p:cBhvr>
                                        <p:cTn id="7" dur="1000"/>
                                        <p:tgtEl>
                                          <p:spTgt spid="189"/>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90"/>
                                        </p:tgtEl>
                                        <p:attrNameLst>
                                          <p:attrName>style.visibility</p:attrName>
                                        </p:attrNameLst>
                                      </p:cBhvr>
                                      <p:to>
                                        <p:strVal val="visible"/>
                                      </p:to>
                                    </p:set>
                                    <p:animEffect filter="dissolve" transition="in">
                                      <p:cBhvr>
                                        <p:cTn id="11" dur="1000"/>
                                        <p:tgtEl>
                                          <p:spTgt spid="190"/>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194"/>
                                        </p:tgtEl>
                                        <p:attrNameLst>
                                          <p:attrName>style.visibility</p:attrName>
                                        </p:attrNameLst>
                                      </p:cBhvr>
                                      <p:to>
                                        <p:strVal val="visible"/>
                                      </p:to>
                                    </p:set>
                                    <p:animEffect filter="dissolve" transition="in">
                                      <p:cBhvr>
                                        <p:cTn id="15" dur="1000"/>
                                        <p:tgtEl>
                                          <p:spTgt spid="194"/>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193"/>
                                        </p:tgtEl>
                                        <p:attrNameLst>
                                          <p:attrName>style.visibility</p:attrName>
                                        </p:attrNameLst>
                                      </p:cBhvr>
                                      <p:to>
                                        <p:strVal val="visible"/>
                                      </p:to>
                                    </p:set>
                                    <p:animEffect filter="dissolve" transition="in">
                                      <p:cBhvr>
                                        <p:cTn id="19" dur="1000"/>
                                        <p:tgtEl>
                                          <p:spTgt spid="193"/>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191"/>
                                        </p:tgtEl>
                                        <p:attrNameLst>
                                          <p:attrName>style.visibility</p:attrName>
                                        </p:attrNameLst>
                                      </p:cBhvr>
                                      <p:to>
                                        <p:strVal val="visible"/>
                                      </p:to>
                                    </p:set>
                                    <p:animEffect filter="dissolve" transition="in">
                                      <p:cBhvr>
                                        <p:cTn id="23" dur="1000"/>
                                        <p:tgtEl>
                                          <p:spTgt spid="191"/>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192"/>
                                        </p:tgtEl>
                                        <p:attrNameLst>
                                          <p:attrName>style.visibility</p:attrName>
                                        </p:attrNameLst>
                                      </p:cBhvr>
                                      <p:to>
                                        <p:strVal val="visible"/>
                                      </p:to>
                                    </p:set>
                                    <p:animEffect filter="dissolve" transition="in">
                                      <p:cBhvr>
                                        <p:cTn id="27" dur="10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2" grpId="6"/>
      <p:bldP build="whole" bldLvl="1" animBg="1" rev="0" advAuto="0" spid="194" grpId="3"/>
      <p:bldP build="whole" bldLvl="1" animBg="1" rev="0" advAuto="0" spid="189" grpId="1"/>
      <p:bldP build="whole" bldLvl="1" animBg="1" rev="0" advAuto="0" spid="190" grpId="2"/>
      <p:bldP build="whole" bldLvl="1" animBg="1" rev="0" advAuto="0" spid="193" grpId="4"/>
      <p:bldP build="whole" bldLvl="1" animBg="1" rev="0" advAuto="0" spid="191" grpId="5"/>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Interlude spatio-temporel"/>
          <p:cNvSpPr txBox="1"/>
          <p:nvPr>
            <p:ph type="title"/>
          </p:nvPr>
        </p:nvSpPr>
        <p:spPr>
          <a:xfrm>
            <a:off x="1270000" y="7597993"/>
            <a:ext cx="10464800" cy="1422401"/>
          </a:xfrm>
          <a:prstGeom prst="rect">
            <a:avLst/>
          </a:prstGeom>
        </p:spPr>
        <p:txBody>
          <a:bodyPr/>
          <a:lstStyle/>
          <a:p>
            <a:pPr lvl="1" defTabSz="531622">
              <a:defRPr sz="7280"/>
            </a:pPr>
            <a:r>
              <a:t>Interlude spatio-temporel</a:t>
            </a:r>
          </a:p>
        </p:txBody>
      </p:sp>
      <p:sp>
        <p:nvSpPr>
          <p:cNvPr id="504" name="patience, patience…"/>
          <p:cNvSpPr txBox="1"/>
          <p:nvPr>
            <p:ph type="body" sz="quarter" idx="1"/>
          </p:nvPr>
        </p:nvSpPr>
        <p:spPr>
          <a:xfrm>
            <a:off x="1270000" y="8880592"/>
            <a:ext cx="10464800" cy="1219201"/>
          </a:xfrm>
          <a:prstGeom prst="rect">
            <a:avLst/>
          </a:prstGeom>
        </p:spPr>
        <p:txBody>
          <a:bodyPr/>
          <a:lstStyle/>
          <a:p>
            <a:pPr/>
            <a:r>
              <a:t>patience, patience…</a:t>
            </a:r>
          </a:p>
        </p:txBody>
      </p:sp>
      <p:sp>
        <p:nvSpPr>
          <p:cNvPr id="505"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03"/>
                                        </p:tgtEl>
                                        <p:attrNameLst>
                                          <p:attrName>style.visibility</p:attrName>
                                        </p:attrNameLst>
                                      </p:cBhvr>
                                      <p:to>
                                        <p:strVal val="visible"/>
                                      </p:to>
                                    </p:set>
                                    <p:animEffect filter="dissolve" transition="in">
                                      <p:cBhvr>
                                        <p:cTn id="7" dur="1000"/>
                                        <p:tgtEl>
                                          <p:spTgt spid="503"/>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04"/>
                                        </p:tgtEl>
                                        <p:attrNameLst>
                                          <p:attrName>style.visibility</p:attrName>
                                        </p:attrNameLst>
                                      </p:cBhvr>
                                      <p:to>
                                        <p:strVal val="visible"/>
                                      </p:to>
                                    </p:set>
                                    <p:animEffect filter="dissolve" transition="in">
                                      <p:cBhvr>
                                        <p:cTn id="11" dur="1000"/>
                                        <p:tgtEl>
                                          <p:spTgt spid="5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4" grpId="2"/>
      <p:bldP build="whole" bldLvl="1" animBg="1" rev="0" advAuto="0" spid="503"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Quand 2 trous noirs se rencontrent…"/>
          <p:cNvSpPr txBox="1"/>
          <p:nvPr>
            <p:ph type="title"/>
          </p:nvPr>
        </p:nvSpPr>
        <p:spPr>
          <a:xfrm>
            <a:off x="1270000" y="7597993"/>
            <a:ext cx="10464800" cy="1422401"/>
          </a:xfrm>
          <a:prstGeom prst="rect">
            <a:avLst/>
          </a:prstGeom>
        </p:spPr>
        <p:txBody>
          <a:bodyPr/>
          <a:lstStyle>
            <a:lvl1pPr defTabSz="356362">
              <a:defRPr sz="4880"/>
            </a:lvl1pPr>
          </a:lstStyle>
          <a:p>
            <a:pPr/>
            <a:r>
              <a:t>Quand 2 trous noirs se rencontrent…</a:t>
            </a:r>
          </a:p>
        </p:txBody>
      </p:sp>
      <p:sp>
        <p:nvSpPr>
          <p:cNvPr id="508" name="Déformation de l’espace de la taille d’un atome sur distance Terre-Soleil,  d’un noyau atomique sur ø Terre, de 1/10 000e taille proton sur 4 km!"/>
          <p:cNvSpPr txBox="1"/>
          <p:nvPr>
            <p:ph type="body" sz="quarter" idx="1"/>
          </p:nvPr>
        </p:nvSpPr>
        <p:spPr>
          <a:xfrm>
            <a:off x="1270000" y="8880592"/>
            <a:ext cx="10464800" cy="1219201"/>
          </a:xfrm>
          <a:prstGeom prst="rect">
            <a:avLst/>
          </a:prstGeom>
        </p:spPr>
        <p:txBody>
          <a:bodyPr/>
          <a:lstStyle>
            <a:lvl1pPr defTabSz="455675">
              <a:defRPr sz="2496"/>
            </a:lvl1pPr>
          </a:lstStyle>
          <a:p>
            <a:pPr/>
            <a:r>
              <a:t>Déformation de l’espace de la taille d’un atome sur distance Terre-Soleil,  d’un noyau atomique sur ø Terre, de 1/10 000e taille proton sur 4 km! </a:t>
            </a:r>
          </a:p>
        </p:txBody>
      </p:sp>
      <p:pic>
        <p:nvPicPr>
          <p:cNvPr id="509" name="GW150914_template_shifted.wav" descr="GW150914_template_shifted.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295011" y="6499601"/>
            <a:ext cx="571501" cy="571501"/>
          </a:xfrm>
          <a:prstGeom prst="rect">
            <a:avLst/>
          </a:prstGeom>
          <a:ln w="12700">
            <a:miter lim="400000"/>
          </a:ln>
        </p:spPr>
      </p:pic>
      <p:sp>
        <p:nvSpPr>
          <p:cNvPr id="510" name="Ils fusionnent pour donner naissance à un trou noir!"/>
          <p:cNvSpPr txBox="1"/>
          <p:nvPr/>
        </p:nvSpPr>
        <p:spPr>
          <a:xfrm>
            <a:off x="1270000" y="8880592"/>
            <a:ext cx="10464800"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defRPr sz="3200"/>
            </a:lvl1pPr>
          </a:lstStyle>
          <a:p>
            <a:pPr/>
            <a:r>
              <a:t>Ils fusionnent pour donner naissance à un trou noir! </a:t>
            </a:r>
          </a:p>
        </p:txBody>
      </p:sp>
      <p:pic>
        <p:nvPicPr>
          <p:cNvPr id="511" name="LLO.jpg" descr="LLO.jpg"/>
          <p:cNvPicPr>
            <a:picLocks noChangeAspect="1"/>
          </p:cNvPicPr>
          <p:nvPr/>
        </p:nvPicPr>
        <p:blipFill>
          <a:blip r:embed="rId5">
            <a:extLst/>
          </a:blip>
          <a:stretch>
            <a:fillRect/>
          </a:stretch>
        </p:blipFill>
        <p:spPr>
          <a:xfrm>
            <a:off x="6164967" y="3897"/>
            <a:ext cx="6809562" cy="4644121"/>
          </a:xfrm>
          <a:prstGeom prst="rect">
            <a:avLst/>
          </a:prstGeom>
          <a:ln w="12700">
            <a:miter lim="400000"/>
          </a:ln>
        </p:spPr>
      </p:pic>
      <p:pic>
        <p:nvPicPr>
          <p:cNvPr id="512" name="Merging_black_holes_node_full_image_2.jpg" descr="Merging_black_holes_node_full_image_2.jpg"/>
          <p:cNvPicPr>
            <a:picLocks noChangeAspect="1"/>
          </p:cNvPicPr>
          <p:nvPr/>
        </p:nvPicPr>
        <p:blipFill>
          <a:blip r:embed="rId6">
            <a:extLst/>
          </a:blip>
          <a:stretch>
            <a:fillRect/>
          </a:stretch>
        </p:blipFill>
        <p:spPr>
          <a:xfrm>
            <a:off x="-1872306" y="-4063"/>
            <a:ext cx="8250977" cy="4644121"/>
          </a:xfrm>
          <a:prstGeom prst="rect">
            <a:avLst/>
          </a:prstGeom>
          <a:ln w="12700">
            <a:miter lim="400000"/>
          </a:ln>
        </p:spPr>
      </p:pic>
      <p:pic>
        <p:nvPicPr>
          <p:cNvPr id="513" name="ligo-signal.jpg" descr="ligo-signal.jpg"/>
          <p:cNvPicPr>
            <a:picLocks noChangeAspect="1"/>
          </p:cNvPicPr>
          <p:nvPr/>
        </p:nvPicPr>
        <p:blipFill>
          <a:blip r:embed="rId7">
            <a:extLst/>
          </a:blip>
          <a:stretch>
            <a:fillRect/>
          </a:stretch>
        </p:blipFill>
        <p:spPr>
          <a:xfrm>
            <a:off x="2124334" y="3142673"/>
            <a:ext cx="8756132" cy="5122338"/>
          </a:xfrm>
          <a:prstGeom prst="rect">
            <a:avLst/>
          </a:prstGeom>
          <a:ln w="12700">
            <a:miter lim="400000"/>
          </a:ln>
        </p:spPr>
      </p:pic>
      <p:sp>
        <p:nvSpPr>
          <p:cNvPr id="514"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12"/>
                                        </p:tgtEl>
                                        <p:attrNameLst>
                                          <p:attrName>style.visibility</p:attrName>
                                        </p:attrNameLst>
                                      </p:cBhvr>
                                      <p:to>
                                        <p:strVal val="visible"/>
                                      </p:to>
                                    </p:set>
                                    <p:animEffect filter="dissolve" transition="in">
                                      <p:cBhvr>
                                        <p:cTn id="7" dur="500"/>
                                        <p:tgtEl>
                                          <p:spTgt spid="512"/>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511"/>
                                        </p:tgtEl>
                                        <p:attrNameLst>
                                          <p:attrName>style.visibility</p:attrName>
                                        </p:attrNameLst>
                                      </p:cBhvr>
                                      <p:to>
                                        <p:strVal val="visible"/>
                                      </p:to>
                                    </p:set>
                                    <p:animEffect filter="dissolve" transition="in">
                                      <p:cBhvr>
                                        <p:cTn id="11" dur="1000"/>
                                        <p:tgtEl>
                                          <p:spTgt spid="511"/>
                                        </p:tgtEl>
                                      </p:cBhvr>
                                    </p:animEffect>
                                  </p:childTnLst>
                                </p:cTn>
                              </p:par>
                            </p:childTnLst>
                          </p:cTn>
                        </p:par>
                        <p:par>
                          <p:cTn id="12" fill="hold">
                            <p:stCondLst>
                              <p:cond delay="1500"/>
                            </p:stCondLst>
                            <p:childTnLst>
                              <p:par>
                                <p:cTn id="13" presetClass="entr" nodeType="afterEffect" presetID="9" grpId="3" fill="hold">
                                  <p:stCondLst>
                                    <p:cond delay="0"/>
                                  </p:stCondLst>
                                  <p:iterate type="el" backwards="0">
                                    <p:tmAbs val="0"/>
                                  </p:iterate>
                                  <p:childTnLst>
                                    <p:set>
                                      <p:cBhvr>
                                        <p:cTn id="14" fill="hold"/>
                                        <p:tgtEl>
                                          <p:spTgt spid="507"/>
                                        </p:tgtEl>
                                        <p:attrNameLst>
                                          <p:attrName>style.visibility</p:attrName>
                                        </p:attrNameLst>
                                      </p:cBhvr>
                                      <p:to>
                                        <p:strVal val="visible"/>
                                      </p:to>
                                    </p:set>
                                    <p:animEffect filter="dissolve" transition="in">
                                      <p:cBhvr>
                                        <p:cTn id="15" dur="1000"/>
                                        <p:tgtEl>
                                          <p:spTgt spid="507"/>
                                        </p:tgtEl>
                                      </p:cBhvr>
                                    </p:animEffect>
                                  </p:childTnLst>
                                </p:cTn>
                              </p:par>
                            </p:childTnLst>
                          </p:cTn>
                        </p:par>
                        <p:par>
                          <p:cTn id="16" fill="hold">
                            <p:stCondLst>
                              <p:cond delay="2500"/>
                            </p:stCondLst>
                            <p:childTnLst>
                              <p:par>
                                <p:cTn id="17" presetClass="entr" nodeType="afterEffect" presetID="9" grpId="4" fill="hold">
                                  <p:stCondLst>
                                    <p:cond delay="0"/>
                                  </p:stCondLst>
                                  <p:iterate type="el" backwards="0">
                                    <p:tmAbs val="0"/>
                                  </p:iterate>
                                  <p:childTnLst>
                                    <p:set>
                                      <p:cBhvr>
                                        <p:cTn id="18" fill="hold"/>
                                        <p:tgtEl>
                                          <p:spTgt spid="510"/>
                                        </p:tgtEl>
                                        <p:attrNameLst>
                                          <p:attrName>style.visibility</p:attrName>
                                        </p:attrNameLst>
                                      </p:cBhvr>
                                      <p:to>
                                        <p:strVal val="visible"/>
                                      </p:to>
                                    </p:set>
                                    <p:animEffect filter="dissolve" transition="in">
                                      <p:cBhvr>
                                        <p:cTn id="19" dur="1000"/>
                                        <p:tgtEl>
                                          <p:spTgt spid="510"/>
                                        </p:tgtEl>
                                      </p:cBhvr>
                                    </p:animEffect>
                                  </p:childTnLst>
                                </p:cTn>
                              </p:par>
                            </p:childTnLst>
                          </p:cTn>
                        </p:par>
                      </p:childTnLst>
                    </p:cTn>
                  </p:par>
                  <p:par>
                    <p:cTn id="20" fill="hold">
                      <p:stCondLst>
                        <p:cond delay="indefinite"/>
                      </p:stCondLst>
                      <p:childTnLst>
                        <p:par>
                          <p:cTn id="21" fill="hold">
                            <p:stCondLst>
                              <p:cond delay="0"/>
                            </p:stCondLst>
                            <p:childTnLst>
                              <p:par>
                                <p:cTn id="22" presetClass="exit" nodeType="clickEffect" presetID="9" grpId="5" fill="hold">
                                  <p:stCondLst>
                                    <p:cond delay="0"/>
                                  </p:stCondLst>
                                  <p:iterate type="el" backwards="0">
                                    <p:tmAbs val="0"/>
                                  </p:iterate>
                                  <p:childTnLst>
                                    <p:animEffect filter="dissolve" transition="out">
                                      <p:cBhvr>
                                        <p:cTn id="23" dur="1000" fill="hold"/>
                                        <p:tgtEl>
                                          <p:spTgt spid="510"/>
                                        </p:tgtEl>
                                      </p:cBhvr>
                                    </p:animEffect>
                                    <p:set>
                                      <p:cBhvr>
                                        <p:cTn id="24" fill="hold">
                                          <p:stCondLst>
                                            <p:cond delay="999"/>
                                          </p:stCondLst>
                                        </p:cTn>
                                        <p:tgtEl>
                                          <p:spTgt spid="510"/>
                                        </p:tgtEl>
                                        <p:attrNameLst>
                                          <p:attrName>style.visibility</p:attrName>
                                        </p:attrNameLst>
                                      </p:cBhvr>
                                      <p:to>
                                        <p:strVal val="hidden"/>
                                      </p:to>
                                    </p:set>
                                  </p:childTnLst>
                                </p:cTn>
                              </p:par>
                            </p:childTnLst>
                          </p:cTn>
                        </p:par>
                        <p:par>
                          <p:cTn id="25" fill="hold">
                            <p:stCondLst>
                              <p:cond delay="1000"/>
                            </p:stCondLst>
                            <p:childTnLst>
                              <p:par>
                                <p:cTn id="26" presetClass="entr" nodeType="afterEffect" presetID="9" grpId="6" fill="hold">
                                  <p:stCondLst>
                                    <p:cond delay="0"/>
                                  </p:stCondLst>
                                  <p:iterate type="el" backwards="0">
                                    <p:tmAbs val="0"/>
                                  </p:iterate>
                                  <p:childTnLst>
                                    <p:set>
                                      <p:cBhvr>
                                        <p:cTn id="27" fill="hold"/>
                                        <p:tgtEl>
                                          <p:spTgt spid="508"/>
                                        </p:tgtEl>
                                        <p:attrNameLst>
                                          <p:attrName>style.visibility</p:attrName>
                                        </p:attrNameLst>
                                      </p:cBhvr>
                                      <p:to>
                                        <p:strVal val="visible"/>
                                      </p:to>
                                    </p:set>
                                    <p:animEffect filter="dissolve" transition="in">
                                      <p:cBhvr>
                                        <p:cTn id="28" dur="1000"/>
                                        <p:tgtEl>
                                          <p:spTgt spid="508"/>
                                        </p:tgtEl>
                                      </p:cBhvr>
                                    </p:animEffect>
                                  </p:childTnLst>
                                </p:cTn>
                              </p:par>
                            </p:childTnLst>
                          </p:cTn>
                        </p:par>
                        <p:par>
                          <p:cTn id="29" fill="hold">
                            <p:stCondLst>
                              <p:cond delay="2000"/>
                            </p:stCondLst>
                            <p:childTnLst>
                              <p:par>
                                <p:cTn id="30" presetClass="entr" nodeType="afterEffect" presetID="9" grpId="7" fill="hold">
                                  <p:stCondLst>
                                    <p:cond delay="0"/>
                                  </p:stCondLst>
                                  <p:iterate type="el" backwards="0">
                                    <p:tmAbs val="0"/>
                                  </p:iterate>
                                  <p:childTnLst>
                                    <p:set>
                                      <p:cBhvr>
                                        <p:cTn id="31" fill="hold"/>
                                        <p:tgtEl>
                                          <p:spTgt spid="513"/>
                                        </p:tgtEl>
                                        <p:attrNameLst>
                                          <p:attrName>style.visibility</p:attrName>
                                        </p:attrNameLst>
                                      </p:cBhvr>
                                      <p:to>
                                        <p:strVal val="visible"/>
                                      </p:to>
                                    </p:set>
                                    <p:animEffect filter="dissolve" transition="in">
                                      <p:cBhvr>
                                        <p:cTn id="32" dur="1000"/>
                                        <p:tgtEl>
                                          <p:spTgt spid="513"/>
                                        </p:tgtEl>
                                      </p:cBhvr>
                                    </p:animEffect>
                                  </p:childTnLst>
                                </p:cTn>
                              </p:par>
                            </p:childTnLst>
                          </p:cTn>
                        </p:par>
                        <p:par>
                          <p:cTn id="33" fill="hold">
                            <p:stCondLst>
                              <p:cond delay="3000"/>
                            </p:stCondLst>
                            <p:childTnLst>
                              <p:par>
                                <p:cTn id="34" presetClass="mediacall" nodeType="afterEffect" presetSubtype="0" presetID="1" grpId="8" fill="hold">
                                  <p:stCondLst>
                                    <p:cond delay="0"/>
                                  </p:stCondLst>
                                  <p:childTnLst>
                                    <p:cmd type="call" cmd="playFrom(0.0)">
                                      <p:cBhvr>
                                        <p:cTn id="35" dur="4000000" fill="hold"/>
                                        <p:tgtEl>
                                          <p:spTgt spid="50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36" fill="hold" display="0">
                  <p:stCondLst>
                    <p:cond delay="indefinite"/>
                  </p:stCondLst>
                </p:cTn>
                <p:tgtEl>
                  <p:spTgt spid="509"/>
                </p:tgtEl>
              </p:cMediaNode>
            </p:audio>
          </p:childTnLst>
        </p:cTn>
      </p:par>
    </p:tnLst>
    <p:bldLst>
      <p:bldP build="whole" bldLvl="1" animBg="1" rev="0" advAuto="0" spid="507" grpId="3"/>
      <p:bldP build="whole" bldLvl="1" animBg="1" rev="0" advAuto="0" spid="510" grpId="4"/>
      <p:bldP build="whole" bldLvl="1" animBg="1" rev="0" advAuto="0" spid="510" grpId="5"/>
      <p:bldP build="whole" bldLvl="1" animBg="1" rev="0" advAuto="0" spid="508" grpId="6"/>
      <p:bldP build="whole" bldLvl="1" animBg="1" rev="0" advAuto="0" spid="511" grpId="2"/>
      <p:bldP build="whole" bldLvl="1" animBg="1" rev="0" advAuto="0" spid="513" grpId="7"/>
      <p:bldP build="whole" bldLvl="1" animBg="1" rev="0" advAuto="0" spid="512"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Quand 2 étoiles à neutron se rencontrent…"/>
          <p:cNvSpPr txBox="1"/>
          <p:nvPr>
            <p:ph type="title"/>
          </p:nvPr>
        </p:nvSpPr>
        <p:spPr>
          <a:xfrm>
            <a:off x="1154215" y="7597993"/>
            <a:ext cx="10696370" cy="1422401"/>
          </a:xfrm>
          <a:prstGeom prst="rect">
            <a:avLst/>
          </a:prstGeom>
        </p:spPr>
        <p:txBody>
          <a:bodyPr/>
          <a:lstStyle>
            <a:lvl1pPr defTabSz="315468">
              <a:defRPr sz="4320"/>
            </a:lvl1pPr>
          </a:lstStyle>
          <a:p>
            <a:pPr/>
            <a:r>
              <a:t>Quand 2 étoiles à neutron se rencontrent…</a:t>
            </a:r>
          </a:p>
        </p:txBody>
      </p:sp>
      <p:sp>
        <p:nvSpPr>
          <p:cNvPr id="517" name="Elles fusionnent pour donner naissance à… un trou noir?"/>
          <p:cNvSpPr txBox="1"/>
          <p:nvPr>
            <p:ph type="body" sz="quarter" idx="1"/>
          </p:nvPr>
        </p:nvSpPr>
        <p:spPr>
          <a:xfrm>
            <a:off x="1270000" y="8880592"/>
            <a:ext cx="10464800" cy="1219201"/>
          </a:xfrm>
          <a:prstGeom prst="rect">
            <a:avLst/>
          </a:prstGeom>
        </p:spPr>
        <p:txBody>
          <a:bodyPr/>
          <a:lstStyle/>
          <a:p>
            <a:pPr/>
            <a:r>
              <a:t>Elles fusionnent pour donner naissance à… un trou noir?</a:t>
            </a:r>
          </a:p>
        </p:txBody>
      </p:sp>
      <p:pic>
        <p:nvPicPr>
          <p:cNvPr id="518" name="GW-NS-merging.png" descr="GW-NS-merging.png"/>
          <p:cNvPicPr>
            <a:picLocks noChangeAspect="1"/>
          </p:cNvPicPr>
          <p:nvPr/>
        </p:nvPicPr>
        <p:blipFill>
          <a:blip r:embed="rId2">
            <a:extLst/>
          </a:blip>
          <a:stretch>
            <a:fillRect/>
          </a:stretch>
        </p:blipFill>
        <p:spPr>
          <a:xfrm>
            <a:off x="-2182169" y="-10763"/>
            <a:ext cx="8748579" cy="4652023"/>
          </a:xfrm>
          <a:prstGeom prst="rect">
            <a:avLst/>
          </a:prstGeom>
          <a:ln w="12700">
            <a:miter lim="400000"/>
          </a:ln>
        </p:spPr>
      </p:pic>
      <p:pic>
        <p:nvPicPr>
          <p:cNvPr id="519" name="SWAB1.jpg" descr="SWAB1.jpg"/>
          <p:cNvPicPr>
            <a:picLocks noChangeAspect="1"/>
          </p:cNvPicPr>
          <p:nvPr/>
        </p:nvPicPr>
        <p:blipFill>
          <a:blip r:embed="rId3">
            <a:extLst/>
          </a:blip>
          <a:stretch>
            <a:fillRect/>
          </a:stretch>
        </p:blipFill>
        <p:spPr>
          <a:xfrm>
            <a:off x="5051481" y="-25527"/>
            <a:ext cx="8760797" cy="4681551"/>
          </a:xfrm>
          <a:prstGeom prst="rect">
            <a:avLst/>
          </a:prstGeom>
          <a:ln w="12700">
            <a:miter lim="400000"/>
          </a:ln>
        </p:spPr>
      </p:pic>
      <p:pic>
        <p:nvPicPr>
          <p:cNvPr id="520" name="GW-BNS-afterglow.jpg" descr="GW-BNS-afterglow.jpg"/>
          <p:cNvPicPr>
            <a:picLocks noChangeAspect="1"/>
          </p:cNvPicPr>
          <p:nvPr/>
        </p:nvPicPr>
        <p:blipFill>
          <a:blip r:embed="rId4">
            <a:extLst/>
          </a:blip>
          <a:stretch>
            <a:fillRect/>
          </a:stretch>
        </p:blipFill>
        <p:spPr>
          <a:xfrm>
            <a:off x="3410796" y="4129266"/>
            <a:ext cx="6183208" cy="4070034"/>
          </a:xfrm>
          <a:prstGeom prst="rect">
            <a:avLst/>
          </a:prstGeom>
          <a:ln w="12700">
            <a:miter lim="400000"/>
          </a:ln>
        </p:spPr>
      </p:pic>
      <p:pic>
        <p:nvPicPr>
          <p:cNvPr id="521" name="GW170817.png" descr="GW170817.png"/>
          <p:cNvPicPr>
            <a:picLocks noChangeAspect="1"/>
          </p:cNvPicPr>
          <p:nvPr/>
        </p:nvPicPr>
        <p:blipFill>
          <a:blip r:embed="rId5">
            <a:extLst/>
          </a:blip>
          <a:stretch>
            <a:fillRect/>
          </a:stretch>
        </p:blipFill>
        <p:spPr>
          <a:xfrm>
            <a:off x="3074592" y="-86728"/>
            <a:ext cx="6855616" cy="8437680"/>
          </a:xfrm>
          <a:prstGeom prst="rect">
            <a:avLst/>
          </a:prstGeom>
          <a:ln w="12700">
            <a:miter lim="400000"/>
          </a:ln>
        </p:spPr>
      </p:pic>
      <p:sp>
        <p:nvSpPr>
          <p:cNvPr id="522" name="GW170817"/>
          <p:cNvSpPr txBox="1"/>
          <p:nvPr/>
        </p:nvSpPr>
        <p:spPr>
          <a:xfrm rot="16200000">
            <a:off x="1276319" y="4165600"/>
            <a:ext cx="2600082" cy="1422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z="3900">
                <a:solidFill>
                  <a:srgbClr val="000000"/>
                </a:solidFill>
              </a:defRPr>
            </a:lvl1pPr>
          </a:lstStyle>
          <a:p>
            <a:pPr/>
            <a:r>
              <a:t>GW170817</a:t>
            </a:r>
          </a:p>
        </p:txBody>
      </p:sp>
      <p:sp>
        <p:nvSpPr>
          <p:cNvPr id="523"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pic>
        <p:nvPicPr>
          <p:cNvPr id="524" name="Capture d’écran 2018-08-04 à 23.26.29.png" descr="Capture d’écran 2018-08-04 à 23.26.29.png"/>
          <p:cNvPicPr>
            <a:picLocks noChangeAspect="1"/>
          </p:cNvPicPr>
          <p:nvPr/>
        </p:nvPicPr>
        <p:blipFill>
          <a:blip r:embed="rId6">
            <a:extLst/>
          </a:blip>
          <a:stretch>
            <a:fillRect/>
          </a:stretch>
        </p:blipFill>
        <p:spPr>
          <a:xfrm>
            <a:off x="5712889" y="1866900"/>
            <a:ext cx="7162801" cy="34544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18"/>
                                        </p:tgtEl>
                                        <p:attrNameLst>
                                          <p:attrName>style.visibility</p:attrName>
                                        </p:attrNameLst>
                                      </p:cBhvr>
                                      <p:to>
                                        <p:strVal val="visible"/>
                                      </p:to>
                                    </p:set>
                                    <p:animEffect filter="dissolve" transition="in">
                                      <p:cBhvr>
                                        <p:cTn id="7" dur="1000"/>
                                        <p:tgtEl>
                                          <p:spTgt spid="51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19"/>
                                        </p:tgtEl>
                                        <p:attrNameLst>
                                          <p:attrName>style.visibility</p:attrName>
                                        </p:attrNameLst>
                                      </p:cBhvr>
                                      <p:to>
                                        <p:strVal val="visible"/>
                                      </p:to>
                                    </p:set>
                                    <p:animEffect filter="dissolve" transition="in">
                                      <p:cBhvr>
                                        <p:cTn id="11" dur="500"/>
                                        <p:tgtEl>
                                          <p:spTgt spid="519"/>
                                        </p:tgtEl>
                                      </p:cBhvr>
                                    </p:animEffect>
                                  </p:childTnLst>
                                </p:cTn>
                              </p:par>
                            </p:childTnLst>
                          </p:cTn>
                        </p:par>
                        <p:par>
                          <p:cTn id="12" fill="hold">
                            <p:stCondLst>
                              <p:cond delay="1500"/>
                            </p:stCondLst>
                            <p:childTnLst>
                              <p:par>
                                <p:cTn id="13" presetClass="entr" nodeType="afterEffect" presetID="9" grpId="3" fill="hold">
                                  <p:stCondLst>
                                    <p:cond delay="0"/>
                                  </p:stCondLst>
                                  <p:iterate type="el" backwards="0">
                                    <p:tmAbs val="0"/>
                                  </p:iterate>
                                  <p:childTnLst>
                                    <p:set>
                                      <p:cBhvr>
                                        <p:cTn id="14" fill="hold"/>
                                        <p:tgtEl>
                                          <p:spTgt spid="520"/>
                                        </p:tgtEl>
                                        <p:attrNameLst>
                                          <p:attrName>style.visibility</p:attrName>
                                        </p:attrNameLst>
                                      </p:cBhvr>
                                      <p:to>
                                        <p:strVal val="visible"/>
                                      </p:to>
                                    </p:set>
                                    <p:animEffect filter="dissolve" transition="in">
                                      <p:cBhvr>
                                        <p:cTn id="15" dur="1000"/>
                                        <p:tgtEl>
                                          <p:spTgt spid="520"/>
                                        </p:tgtEl>
                                      </p:cBhvr>
                                    </p:animEffect>
                                  </p:childTnLst>
                                </p:cTn>
                              </p:par>
                            </p:childTnLst>
                          </p:cTn>
                        </p:par>
                        <p:par>
                          <p:cTn id="16" fill="hold">
                            <p:stCondLst>
                              <p:cond delay="2500"/>
                            </p:stCondLst>
                            <p:childTnLst>
                              <p:par>
                                <p:cTn id="17" presetClass="entr" nodeType="afterEffect" presetID="9" grpId="4" fill="hold">
                                  <p:stCondLst>
                                    <p:cond delay="0"/>
                                  </p:stCondLst>
                                  <p:iterate type="el" backwards="0">
                                    <p:tmAbs val="0"/>
                                  </p:iterate>
                                  <p:childTnLst>
                                    <p:set>
                                      <p:cBhvr>
                                        <p:cTn id="18" fill="hold"/>
                                        <p:tgtEl>
                                          <p:spTgt spid="516"/>
                                        </p:tgtEl>
                                        <p:attrNameLst>
                                          <p:attrName>style.visibility</p:attrName>
                                        </p:attrNameLst>
                                      </p:cBhvr>
                                      <p:to>
                                        <p:strVal val="visible"/>
                                      </p:to>
                                    </p:set>
                                    <p:animEffect filter="dissolve" transition="in">
                                      <p:cBhvr>
                                        <p:cTn id="19" dur="1000"/>
                                        <p:tgtEl>
                                          <p:spTgt spid="516"/>
                                        </p:tgtEl>
                                      </p:cBhvr>
                                    </p:animEffect>
                                  </p:childTnLst>
                                </p:cTn>
                              </p:par>
                            </p:childTnLst>
                          </p:cTn>
                        </p:par>
                        <p:par>
                          <p:cTn id="20" fill="hold">
                            <p:stCondLst>
                              <p:cond delay="3500"/>
                            </p:stCondLst>
                            <p:childTnLst>
                              <p:par>
                                <p:cTn id="21" presetClass="entr" nodeType="afterEffect" presetID="9" grpId="5" fill="hold">
                                  <p:stCondLst>
                                    <p:cond delay="0"/>
                                  </p:stCondLst>
                                  <p:iterate type="el" backwards="0">
                                    <p:tmAbs val="0"/>
                                  </p:iterate>
                                  <p:childTnLst>
                                    <p:set>
                                      <p:cBhvr>
                                        <p:cTn id="22" fill="hold"/>
                                        <p:tgtEl>
                                          <p:spTgt spid="517"/>
                                        </p:tgtEl>
                                        <p:attrNameLst>
                                          <p:attrName>style.visibility</p:attrName>
                                        </p:attrNameLst>
                                      </p:cBhvr>
                                      <p:to>
                                        <p:strVal val="visible"/>
                                      </p:to>
                                    </p:set>
                                    <p:animEffect filter="dissolve" transition="in">
                                      <p:cBhvr>
                                        <p:cTn id="23" dur="1000"/>
                                        <p:tgtEl>
                                          <p:spTgt spid="517"/>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9" grpId="6" fill="hold">
                                  <p:stCondLst>
                                    <p:cond delay="0"/>
                                  </p:stCondLst>
                                  <p:iterate type="el" backwards="0">
                                    <p:tmAbs val="0"/>
                                  </p:iterate>
                                  <p:childTnLst>
                                    <p:set>
                                      <p:cBhvr>
                                        <p:cTn id="27" fill="hold"/>
                                        <p:tgtEl>
                                          <p:spTgt spid="521"/>
                                        </p:tgtEl>
                                        <p:attrNameLst>
                                          <p:attrName>style.visibility</p:attrName>
                                        </p:attrNameLst>
                                      </p:cBhvr>
                                      <p:to>
                                        <p:strVal val="visible"/>
                                      </p:to>
                                    </p:set>
                                    <p:animEffect filter="dissolve" transition="in">
                                      <p:cBhvr>
                                        <p:cTn id="28" dur="1000"/>
                                        <p:tgtEl>
                                          <p:spTgt spid="521"/>
                                        </p:tgtEl>
                                      </p:cBhvr>
                                    </p:animEffect>
                                  </p:childTnLst>
                                </p:cTn>
                              </p:par>
                            </p:childTnLst>
                          </p:cTn>
                        </p:par>
                        <p:par>
                          <p:cTn id="29" fill="hold">
                            <p:stCondLst>
                              <p:cond delay="1000"/>
                            </p:stCondLst>
                            <p:childTnLst>
                              <p:par>
                                <p:cTn id="30" presetClass="entr" nodeType="afterEffect" presetID="9" grpId="7" fill="hold">
                                  <p:stCondLst>
                                    <p:cond delay="0"/>
                                  </p:stCondLst>
                                  <p:iterate type="el" backwards="0">
                                    <p:tmAbs val="0"/>
                                  </p:iterate>
                                  <p:childTnLst>
                                    <p:set>
                                      <p:cBhvr>
                                        <p:cTn id="31" fill="hold"/>
                                        <p:tgtEl>
                                          <p:spTgt spid="522"/>
                                        </p:tgtEl>
                                        <p:attrNameLst>
                                          <p:attrName>style.visibility</p:attrName>
                                        </p:attrNameLst>
                                      </p:cBhvr>
                                      <p:to>
                                        <p:strVal val="visible"/>
                                      </p:to>
                                    </p:set>
                                    <p:animEffect filter="dissolve" transition="in">
                                      <p:cBhvr>
                                        <p:cTn id="32" dur="1000"/>
                                        <p:tgtEl>
                                          <p:spTgt spid="522"/>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8" fill="hold">
                                  <p:stCondLst>
                                    <p:cond delay="0"/>
                                  </p:stCondLst>
                                  <p:iterate type="el" backwards="0">
                                    <p:tmAbs val="0"/>
                                  </p:iterate>
                                  <p:childTnLst>
                                    <p:set>
                                      <p:cBhvr>
                                        <p:cTn id="36" fill="hold"/>
                                        <p:tgtEl>
                                          <p:spTgt spid="524"/>
                                        </p:tgtEl>
                                        <p:attrNameLst>
                                          <p:attrName>style.visibility</p:attrName>
                                        </p:attrNameLst>
                                      </p:cBhvr>
                                      <p:to>
                                        <p:strVal val="visible"/>
                                      </p:to>
                                    </p:set>
                                    <p:animEffect filter="dissolve" transition="in">
                                      <p:cBhvr>
                                        <p:cTn id="37" dur="1000"/>
                                        <p:tgtEl>
                                          <p:spTgt spid="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1" grpId="6"/>
      <p:bldP build="whole" bldLvl="1" animBg="1" rev="0" advAuto="0" spid="520" grpId="3"/>
      <p:bldP build="whole" bldLvl="1" animBg="1" rev="0" advAuto="0" spid="518" grpId="1"/>
      <p:bldP build="whole" bldLvl="1" animBg="1" rev="0" advAuto="0" spid="522" grpId="7"/>
      <p:bldP build="whole" bldLvl="1" animBg="1" rev="0" advAuto="0" spid="524" grpId="8"/>
      <p:bldP build="whole" bldLvl="1" animBg="1" rev="0" advAuto="0" spid="519" grpId="2"/>
      <p:bldP build="whole" bldLvl="1" animBg="1" rev="0" advAuto="0" spid="517" grpId="5"/>
      <p:bldP build="whole" bldLvl="1" animBg="1" rev="0" advAuto="0" spid="516" grpId="4"/>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6" name="Multi-messenger-observatories.png" descr="Multi-messenger-observatories.png"/>
          <p:cNvPicPr>
            <a:picLocks noChangeAspect="1"/>
          </p:cNvPicPr>
          <p:nvPr/>
        </p:nvPicPr>
        <p:blipFill>
          <a:blip r:embed="rId2">
            <a:extLst/>
          </a:blip>
          <a:stretch>
            <a:fillRect/>
          </a:stretch>
        </p:blipFill>
        <p:spPr>
          <a:xfrm>
            <a:off x="98466" y="251251"/>
            <a:ext cx="9314041" cy="7709222"/>
          </a:xfrm>
          <a:prstGeom prst="rect">
            <a:avLst/>
          </a:prstGeom>
          <a:ln w="12700">
            <a:miter lim="400000"/>
          </a:ln>
        </p:spPr>
      </p:pic>
      <p:pic>
        <p:nvPicPr>
          <p:cNvPr id="527" name="Capture d’écran 2018-07-31 à 21.31.04.png" descr="Capture d’écran 2018-07-31 à 21.31.04.png"/>
          <p:cNvPicPr>
            <a:picLocks noChangeAspect="1"/>
          </p:cNvPicPr>
          <p:nvPr/>
        </p:nvPicPr>
        <p:blipFill>
          <a:blip r:embed="rId3">
            <a:extLst/>
          </a:blip>
          <a:stretch>
            <a:fillRect/>
          </a:stretch>
        </p:blipFill>
        <p:spPr>
          <a:xfrm>
            <a:off x="9467543" y="1743282"/>
            <a:ext cx="3443946" cy="5124426"/>
          </a:xfrm>
          <a:prstGeom prst="rect">
            <a:avLst/>
          </a:prstGeom>
          <a:ln w="12700">
            <a:miter lim="400000"/>
          </a:ln>
        </p:spPr>
      </p:pic>
      <p:sp>
        <p:nvSpPr>
          <p:cNvPr id="528" name="Une nouvelle ère!"/>
          <p:cNvSpPr txBox="1"/>
          <p:nvPr>
            <p:ph type="title"/>
          </p:nvPr>
        </p:nvSpPr>
        <p:spPr>
          <a:xfrm>
            <a:off x="1154215" y="7597993"/>
            <a:ext cx="10696370" cy="1422401"/>
          </a:xfrm>
          <a:prstGeom prst="rect">
            <a:avLst/>
          </a:prstGeom>
        </p:spPr>
        <p:txBody>
          <a:bodyPr/>
          <a:lstStyle/>
          <a:p>
            <a:pPr/>
            <a:r>
              <a:t>Une nouvelle ère!</a:t>
            </a:r>
          </a:p>
        </p:txBody>
      </p:sp>
      <p:sp>
        <p:nvSpPr>
          <p:cNvPr id="529"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pic>
        <p:nvPicPr>
          <p:cNvPr id="530" name="Rectangle" descr="Rectangle"/>
          <p:cNvPicPr>
            <a:picLocks noChangeAspect="0"/>
          </p:cNvPicPr>
          <p:nvPr/>
        </p:nvPicPr>
        <p:blipFill>
          <a:blip r:embed="rId4">
            <a:extLst/>
          </a:blip>
          <a:stretch>
            <a:fillRect/>
          </a:stretch>
        </p:blipFill>
        <p:spPr>
          <a:xfrm>
            <a:off x="43683" y="202579"/>
            <a:ext cx="1422366" cy="926429"/>
          </a:xfrm>
          <a:prstGeom prst="rect">
            <a:avLst/>
          </a:prstGeom>
          <a:effectLst>
            <a:outerShdw sx="100000" sy="100000" kx="0" ky="0" algn="b" rotWithShape="0" blurRad="76200" dist="0" dir="18900000">
              <a:srgbClr val="000000">
                <a:alpha val="80000"/>
              </a:srgbClr>
            </a:outerShdw>
          </a:effectLst>
        </p:spPr>
      </p:pic>
      <p:pic>
        <p:nvPicPr>
          <p:cNvPr id="531" name="Rectangle" descr="Rectangle"/>
          <p:cNvPicPr>
            <a:picLocks noChangeAspect="0"/>
          </p:cNvPicPr>
          <p:nvPr/>
        </p:nvPicPr>
        <p:blipFill>
          <a:blip r:embed="rId5">
            <a:extLst/>
          </a:blip>
          <a:stretch>
            <a:fillRect/>
          </a:stretch>
        </p:blipFill>
        <p:spPr>
          <a:xfrm>
            <a:off x="43683" y="952120"/>
            <a:ext cx="1422366" cy="635829"/>
          </a:xfrm>
          <a:prstGeom prst="rect">
            <a:avLst/>
          </a:prstGeom>
          <a:effectLst>
            <a:outerShdw sx="100000" sy="100000" kx="0" ky="0" algn="b" rotWithShape="0" blurRad="76200" dist="0" dir="18900000">
              <a:srgbClr val="000000">
                <a:alpha val="80000"/>
              </a:srgbClr>
            </a:outerShdw>
          </a:effectLst>
        </p:spPr>
      </p:pic>
      <p:pic>
        <p:nvPicPr>
          <p:cNvPr id="532" name="Rectangle" descr="Rectangle"/>
          <p:cNvPicPr>
            <a:picLocks noChangeAspect="0"/>
          </p:cNvPicPr>
          <p:nvPr/>
        </p:nvPicPr>
        <p:blipFill>
          <a:blip r:embed="rId6">
            <a:extLst/>
          </a:blip>
          <a:stretch>
            <a:fillRect/>
          </a:stretch>
        </p:blipFill>
        <p:spPr>
          <a:xfrm>
            <a:off x="43683" y="1432032"/>
            <a:ext cx="1422366" cy="5347660"/>
          </a:xfrm>
          <a:prstGeom prst="rect">
            <a:avLst/>
          </a:prstGeom>
          <a:effectLst>
            <a:outerShdw sx="100000" sy="100000" kx="0" ky="0" algn="b" rotWithShape="0" blurRad="76200" dist="0" dir="18900000">
              <a:srgbClr val="000000">
                <a:alpha val="80000"/>
              </a:srgbClr>
            </a:outerShdw>
          </a:effectLst>
        </p:spPr>
      </p:pic>
      <p:pic>
        <p:nvPicPr>
          <p:cNvPr id="533" name="Rectangle" descr="Rectangle"/>
          <p:cNvPicPr>
            <a:picLocks noChangeAspect="0"/>
          </p:cNvPicPr>
          <p:nvPr/>
        </p:nvPicPr>
        <p:blipFill>
          <a:blip r:embed="rId7">
            <a:extLst/>
          </a:blip>
          <a:stretch>
            <a:fillRect/>
          </a:stretch>
        </p:blipFill>
        <p:spPr>
          <a:xfrm>
            <a:off x="43683" y="6616355"/>
            <a:ext cx="1422366" cy="1120943"/>
          </a:xfrm>
          <a:prstGeom prst="rect">
            <a:avLst/>
          </a:prstGeom>
          <a:effectLst>
            <a:outerShdw sx="100000" sy="100000" kx="0" ky="0" algn="b" rotWithShape="0" blurRad="76200" dist="0" dir="18900000">
              <a:srgbClr val="000000">
                <a:alpha val="80000"/>
              </a:srgbClr>
            </a:outerShdw>
          </a:effectLst>
        </p:spPr>
      </p:pic>
      <p:pic>
        <p:nvPicPr>
          <p:cNvPr id="534" name="Capture d’écran 2018-08-05 à 22.58.37.png" descr="Capture d’écran 2018-08-05 à 22.58.37.png"/>
          <p:cNvPicPr>
            <a:picLocks noChangeAspect="1"/>
          </p:cNvPicPr>
          <p:nvPr/>
        </p:nvPicPr>
        <p:blipFill>
          <a:blip r:embed="rId8">
            <a:extLst/>
          </a:blip>
          <a:stretch>
            <a:fillRect/>
          </a:stretch>
        </p:blipFill>
        <p:spPr>
          <a:xfrm>
            <a:off x="9336560" y="42643"/>
            <a:ext cx="3705912" cy="1706927"/>
          </a:xfrm>
          <a:prstGeom prst="rect">
            <a:avLst/>
          </a:prstGeom>
          <a:ln w="12700">
            <a:miter lim="400000"/>
          </a:ln>
        </p:spPr>
      </p:pic>
      <p:sp>
        <p:nvSpPr>
          <p:cNvPr id="535" name="L’avénement de l’astronomie multi-messager!"/>
          <p:cNvSpPr txBox="1"/>
          <p:nvPr>
            <p:ph type="body" sz="quarter" idx="1"/>
          </p:nvPr>
        </p:nvSpPr>
        <p:spPr>
          <a:xfrm>
            <a:off x="1270000" y="8880592"/>
            <a:ext cx="10464800" cy="1219201"/>
          </a:xfrm>
          <a:prstGeom prst="rect">
            <a:avLst/>
          </a:prstGeom>
        </p:spPr>
        <p:txBody>
          <a:bodyPr/>
          <a:lstStyle>
            <a:lvl1pPr defTabSz="292100">
              <a:defRPr sz="4000"/>
            </a:lvl1pPr>
          </a:lstStyle>
          <a:p>
            <a:pPr/>
            <a:r>
              <a:t>L’avénement de l’astronomie multi-messager!</a:t>
            </a:r>
          </a:p>
        </p:txBody>
      </p:sp>
      <p:pic>
        <p:nvPicPr>
          <p:cNvPr id="536" name="Capture d’écran 2018-07-31 à 21.32.06.png" descr="Capture d’écran 2018-07-31 à 21.32.06.png"/>
          <p:cNvPicPr>
            <a:picLocks noChangeAspect="1"/>
          </p:cNvPicPr>
          <p:nvPr/>
        </p:nvPicPr>
        <p:blipFill>
          <a:blip r:embed="rId9">
            <a:extLst/>
          </a:blip>
          <a:stretch>
            <a:fillRect/>
          </a:stretch>
        </p:blipFill>
        <p:spPr>
          <a:xfrm>
            <a:off x="9518654" y="4016740"/>
            <a:ext cx="3341723" cy="5124427"/>
          </a:xfrm>
          <a:prstGeom prst="rect">
            <a:avLst/>
          </a:prstGeom>
          <a:ln w="12700">
            <a:miter lim="400000"/>
          </a:ln>
        </p:spPr>
      </p:pic>
      <p:pic>
        <p:nvPicPr>
          <p:cNvPr id="537" name="Capture d’écran 2018-07-31 à 21.33.01.png" descr="Capture d’écran 2018-07-31 à 21.33.01.png"/>
          <p:cNvPicPr>
            <a:picLocks noChangeAspect="1"/>
          </p:cNvPicPr>
          <p:nvPr/>
        </p:nvPicPr>
        <p:blipFill>
          <a:blip r:embed="rId10">
            <a:extLst/>
          </a:blip>
          <a:stretch>
            <a:fillRect/>
          </a:stretch>
        </p:blipFill>
        <p:spPr>
          <a:xfrm>
            <a:off x="9467543" y="6096546"/>
            <a:ext cx="3443946" cy="396299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26"/>
                                        </p:tgtEl>
                                        <p:attrNameLst>
                                          <p:attrName>style.visibility</p:attrName>
                                        </p:attrNameLst>
                                      </p:cBhvr>
                                      <p:to>
                                        <p:strVal val="visible"/>
                                      </p:to>
                                    </p:set>
                                    <p:animEffect filter="dissolve" transition="in">
                                      <p:cBhvr>
                                        <p:cTn id="7" dur="1000"/>
                                        <p:tgtEl>
                                          <p:spTgt spid="52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28"/>
                                        </p:tgtEl>
                                        <p:attrNameLst>
                                          <p:attrName>style.visibility</p:attrName>
                                        </p:attrNameLst>
                                      </p:cBhvr>
                                      <p:to>
                                        <p:strVal val="visible"/>
                                      </p:to>
                                    </p:set>
                                    <p:animEffect filter="dissolve" transition="in">
                                      <p:cBhvr>
                                        <p:cTn id="11" dur="1000"/>
                                        <p:tgtEl>
                                          <p:spTgt spid="528"/>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535"/>
                                        </p:tgtEl>
                                        <p:attrNameLst>
                                          <p:attrName>style.visibility</p:attrName>
                                        </p:attrNameLst>
                                      </p:cBhvr>
                                      <p:to>
                                        <p:strVal val="visible"/>
                                      </p:to>
                                    </p:set>
                                    <p:animEffect filter="dissolve" transition="in">
                                      <p:cBhvr>
                                        <p:cTn id="15" dur="1000"/>
                                        <p:tgtEl>
                                          <p:spTgt spid="535"/>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532"/>
                                        </p:tgtEl>
                                        <p:attrNameLst>
                                          <p:attrName>style.visibility</p:attrName>
                                        </p:attrNameLst>
                                      </p:cBhvr>
                                      <p:to>
                                        <p:strVal val="visible"/>
                                      </p:to>
                                    </p:set>
                                    <p:animEffect filter="dissolve" transition="in">
                                      <p:cBhvr>
                                        <p:cTn id="20" dur="1000"/>
                                        <p:tgtEl>
                                          <p:spTgt spid="532"/>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530"/>
                                        </p:tgtEl>
                                        <p:attrNameLst>
                                          <p:attrName>style.visibility</p:attrName>
                                        </p:attrNameLst>
                                      </p:cBhvr>
                                      <p:to>
                                        <p:strVal val="visible"/>
                                      </p:to>
                                    </p:set>
                                    <p:animEffect filter="dissolve" transition="in">
                                      <p:cBhvr>
                                        <p:cTn id="25" dur="1000"/>
                                        <p:tgtEl>
                                          <p:spTgt spid="530"/>
                                        </p:tgtEl>
                                      </p:cBhvr>
                                    </p:animEffect>
                                  </p:childTnLst>
                                </p:cTn>
                              </p:par>
                            </p:childTnLst>
                          </p:cTn>
                        </p:par>
                        <p:par>
                          <p:cTn id="26" fill="hold">
                            <p:stCondLst>
                              <p:cond delay="1000"/>
                            </p:stCondLst>
                            <p:childTnLst>
                              <p:par>
                                <p:cTn id="27" presetClass="entr" nodeType="afterEffect" presetSubtype="0" presetID="1" grpId="6" fill="hold">
                                  <p:stCondLst>
                                    <p:cond delay="0"/>
                                  </p:stCondLst>
                                  <p:iterate type="el" backwards="0">
                                    <p:tmAbs val="0"/>
                                  </p:iterate>
                                  <p:childTnLst>
                                    <p:set>
                                      <p:cBhvr>
                                        <p:cTn id="28" fill="hold"/>
                                        <p:tgtEl>
                                          <p:spTgt spid="5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ID="9" grpId="7" fill="hold">
                                  <p:stCondLst>
                                    <p:cond delay="0"/>
                                  </p:stCondLst>
                                  <p:iterate type="el" backwards="0">
                                    <p:tmAbs val="0"/>
                                  </p:iterate>
                                  <p:childTnLst>
                                    <p:set>
                                      <p:cBhvr>
                                        <p:cTn id="32" fill="hold"/>
                                        <p:tgtEl>
                                          <p:spTgt spid="531"/>
                                        </p:tgtEl>
                                        <p:attrNameLst>
                                          <p:attrName>style.visibility</p:attrName>
                                        </p:attrNameLst>
                                      </p:cBhvr>
                                      <p:to>
                                        <p:strVal val="visible"/>
                                      </p:to>
                                    </p:set>
                                    <p:animEffect filter="dissolve" transition="in">
                                      <p:cBhvr>
                                        <p:cTn id="33" dur="1000"/>
                                        <p:tgtEl>
                                          <p:spTgt spid="531"/>
                                        </p:tgtEl>
                                      </p:cBhvr>
                                    </p:animEffect>
                                  </p:childTnLst>
                                </p:cTn>
                              </p:par>
                            </p:childTnLst>
                          </p:cTn>
                        </p:par>
                        <p:par>
                          <p:cTn id="34" fill="hold">
                            <p:stCondLst>
                              <p:cond delay="1000"/>
                            </p:stCondLst>
                            <p:childTnLst>
                              <p:par>
                                <p:cTn id="35" presetClass="entr" nodeType="afterEffect" presetSubtype="0" presetID="1" grpId="8" fill="hold">
                                  <p:stCondLst>
                                    <p:cond delay="0"/>
                                  </p:stCondLst>
                                  <p:iterate type="el" backwards="0">
                                    <p:tmAbs val="0"/>
                                  </p:iterate>
                                  <p:childTnLst>
                                    <p:set>
                                      <p:cBhvr>
                                        <p:cTn id="36" fill="hold"/>
                                        <p:tgtEl>
                                          <p:spTgt spid="5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ID="9" grpId="9" fill="hold">
                                  <p:stCondLst>
                                    <p:cond delay="0"/>
                                  </p:stCondLst>
                                  <p:iterate type="el" backwards="0">
                                    <p:tmAbs val="0"/>
                                  </p:iterate>
                                  <p:childTnLst>
                                    <p:set>
                                      <p:cBhvr>
                                        <p:cTn id="40" fill="hold"/>
                                        <p:tgtEl>
                                          <p:spTgt spid="533"/>
                                        </p:tgtEl>
                                        <p:attrNameLst>
                                          <p:attrName>style.visibility</p:attrName>
                                        </p:attrNameLst>
                                      </p:cBhvr>
                                      <p:to>
                                        <p:strVal val="visible"/>
                                      </p:to>
                                    </p:set>
                                    <p:animEffect filter="dissolve" transition="in">
                                      <p:cBhvr>
                                        <p:cTn id="41" dur="1000"/>
                                        <p:tgtEl>
                                          <p:spTgt spid="533"/>
                                        </p:tgtEl>
                                      </p:cBhvr>
                                    </p:animEffect>
                                  </p:childTnLst>
                                </p:cTn>
                              </p:par>
                            </p:childTnLst>
                          </p:cTn>
                        </p:par>
                        <p:par>
                          <p:cTn id="42" fill="hold">
                            <p:stCondLst>
                              <p:cond delay="1000"/>
                            </p:stCondLst>
                            <p:childTnLst>
                              <p:par>
                                <p:cTn id="43" presetClass="entr" nodeType="afterEffect" presetSubtype="0" presetID="1" grpId="10" fill="hold">
                                  <p:stCondLst>
                                    <p:cond delay="0"/>
                                  </p:stCondLst>
                                  <p:iterate type="el" backwards="0">
                                    <p:tmAbs val="0"/>
                                  </p:iterate>
                                  <p:childTnLst>
                                    <p:set>
                                      <p:cBhvr>
                                        <p:cTn id="44" fill="hold"/>
                                        <p:tgtEl>
                                          <p:spTgt spid="5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ID="9" grpId="11" fill="hold">
                                  <p:stCondLst>
                                    <p:cond delay="0"/>
                                  </p:stCondLst>
                                  <p:iterate type="el" backwards="0">
                                    <p:tmAbs val="0"/>
                                  </p:iterate>
                                  <p:childTnLst>
                                    <p:set>
                                      <p:cBhvr>
                                        <p:cTn id="48" fill="hold"/>
                                        <p:tgtEl>
                                          <p:spTgt spid="534"/>
                                        </p:tgtEl>
                                        <p:attrNameLst>
                                          <p:attrName>style.visibility</p:attrName>
                                        </p:attrNameLst>
                                      </p:cBhvr>
                                      <p:to>
                                        <p:strVal val="visible"/>
                                      </p:to>
                                    </p:set>
                                    <p:animEffect filter="dissolve" transition="in">
                                      <p:cBhvr>
                                        <p:cTn id="49" dur="1000"/>
                                        <p:tgtEl>
                                          <p:spTgt spid="5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1" grpId="7"/>
      <p:bldP build="whole" bldLvl="1" animBg="1" rev="0" advAuto="0" spid="536" grpId="8"/>
      <p:bldP build="whole" bldLvl="1" animBg="1" rev="0" advAuto="0" spid="534" grpId="11"/>
      <p:bldP build="whole" bldLvl="1" animBg="1" rev="0" advAuto="0" spid="533" grpId="9"/>
      <p:bldP build="whole" bldLvl="1" animBg="1" rev="0" advAuto="0" spid="537" grpId="10"/>
      <p:bldP build="whole" bldLvl="1" animBg="1" rev="0" advAuto="0" spid="535" grpId="3"/>
      <p:bldP build="whole" bldLvl="1" animBg="1" rev="0" advAuto="0" spid="532" grpId="4"/>
      <p:bldP build="whole" bldLvl="1" animBg="1" rev="0" advAuto="0" spid="530" grpId="5"/>
      <p:bldP build="whole" bldLvl="1" animBg="1" rev="0" advAuto="0" spid="528" grpId="2"/>
      <p:bldP build="whole" bldLvl="1" animBg="1" rev="0" advAuto="0" spid="527" grpId="6"/>
      <p:bldP build="whole" bldLvl="1" animBg="1" rev="0" advAuto="0" spid="526" grpId="1"/>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Une nouvelle ère!"/>
          <p:cNvSpPr txBox="1"/>
          <p:nvPr>
            <p:ph type="title"/>
          </p:nvPr>
        </p:nvSpPr>
        <p:spPr>
          <a:xfrm>
            <a:off x="1154215" y="7597993"/>
            <a:ext cx="10696370" cy="1422401"/>
          </a:xfrm>
          <a:prstGeom prst="rect">
            <a:avLst/>
          </a:prstGeom>
        </p:spPr>
        <p:txBody>
          <a:bodyPr/>
          <a:lstStyle/>
          <a:p>
            <a:pPr/>
            <a:r>
              <a:t>Une nouvelle ère!</a:t>
            </a:r>
          </a:p>
        </p:txBody>
      </p:sp>
      <p:sp>
        <p:nvSpPr>
          <p:cNvPr id="540" name="L’avénement de l’astronomie multi-messager: TXS 0506+056"/>
          <p:cNvSpPr txBox="1"/>
          <p:nvPr>
            <p:ph type="body" sz="quarter" idx="1"/>
          </p:nvPr>
        </p:nvSpPr>
        <p:spPr>
          <a:xfrm>
            <a:off x="13303" y="8791692"/>
            <a:ext cx="12978194" cy="1219201"/>
          </a:xfrm>
          <a:prstGeom prst="rect">
            <a:avLst/>
          </a:prstGeom>
        </p:spPr>
        <p:txBody>
          <a:bodyPr/>
          <a:lstStyle>
            <a:lvl1pPr defTabSz="268731">
              <a:defRPr sz="3680"/>
            </a:lvl1pPr>
          </a:lstStyle>
          <a:p>
            <a:pPr/>
            <a:r>
              <a:t>L’avénement de l’astronomie multi-messager: TXS 0506+056</a:t>
            </a:r>
          </a:p>
        </p:txBody>
      </p:sp>
      <p:pic>
        <p:nvPicPr>
          <p:cNvPr id="541" name="Icecube.jpg" descr="Icecube.jpg"/>
          <p:cNvPicPr>
            <a:picLocks noChangeAspect="1"/>
          </p:cNvPicPr>
          <p:nvPr/>
        </p:nvPicPr>
        <p:blipFill>
          <a:blip r:embed="rId2">
            <a:extLst/>
          </a:blip>
          <a:stretch>
            <a:fillRect/>
          </a:stretch>
        </p:blipFill>
        <p:spPr>
          <a:xfrm>
            <a:off x="1422400" y="11614"/>
            <a:ext cx="10160000" cy="7848601"/>
          </a:xfrm>
          <a:prstGeom prst="rect">
            <a:avLst/>
          </a:prstGeom>
          <a:ln w="12700">
            <a:miter lim="400000"/>
          </a:ln>
        </p:spPr>
      </p:pic>
      <p:pic>
        <p:nvPicPr>
          <p:cNvPr id="542" name="Neutrino-TXS0506.png" descr="Neutrino-TXS0506.png"/>
          <p:cNvPicPr>
            <a:picLocks noChangeAspect="1"/>
          </p:cNvPicPr>
          <p:nvPr/>
        </p:nvPicPr>
        <p:blipFill>
          <a:blip r:embed="rId3">
            <a:extLst/>
          </a:blip>
          <a:stretch>
            <a:fillRect/>
          </a:stretch>
        </p:blipFill>
        <p:spPr>
          <a:xfrm>
            <a:off x="0" y="560002"/>
            <a:ext cx="13004801" cy="6751824"/>
          </a:xfrm>
          <a:prstGeom prst="rect">
            <a:avLst/>
          </a:prstGeom>
          <a:ln w="12700">
            <a:miter lim="400000"/>
          </a:ln>
        </p:spPr>
      </p:pic>
      <p:pic>
        <p:nvPicPr>
          <p:cNvPr id="543" name="ESA_INTEGRAL_IceCube_600.jpg" descr="ESA_INTEGRAL_IceCube_600.jpg"/>
          <p:cNvPicPr>
            <a:picLocks noChangeAspect="1"/>
          </p:cNvPicPr>
          <p:nvPr/>
        </p:nvPicPr>
        <p:blipFill>
          <a:blip r:embed="rId4">
            <a:extLst/>
          </a:blip>
          <a:stretch>
            <a:fillRect/>
          </a:stretch>
        </p:blipFill>
        <p:spPr>
          <a:xfrm>
            <a:off x="-9278" y="528344"/>
            <a:ext cx="13023356" cy="7336491"/>
          </a:xfrm>
          <a:prstGeom prst="rect">
            <a:avLst/>
          </a:prstGeom>
          <a:ln w="12700">
            <a:miter lim="400000"/>
          </a:ln>
        </p:spPr>
      </p:pic>
      <p:pic>
        <p:nvPicPr>
          <p:cNvPr id="544" name="IceCube6-Neutrino-18_thumb.jpg" descr="IceCube6-Neutrino-18_thumb.jpg"/>
          <p:cNvPicPr>
            <a:picLocks noChangeAspect="1"/>
          </p:cNvPicPr>
          <p:nvPr/>
        </p:nvPicPr>
        <p:blipFill>
          <a:blip r:embed="rId5">
            <a:extLst/>
          </a:blip>
          <a:stretch>
            <a:fillRect/>
          </a:stretch>
        </p:blipFill>
        <p:spPr>
          <a:xfrm>
            <a:off x="-24727" y="528344"/>
            <a:ext cx="13054254" cy="7336491"/>
          </a:xfrm>
          <a:prstGeom prst="rect">
            <a:avLst/>
          </a:prstGeom>
          <a:ln w="12700">
            <a:miter lim="400000"/>
          </a:ln>
        </p:spPr>
      </p:pic>
      <p:pic>
        <p:nvPicPr>
          <p:cNvPr id="545" name="IceCube7-Neutrino-18_thumb.jpg" descr="IceCube7-Neutrino-18_thumb.jpg"/>
          <p:cNvPicPr>
            <a:picLocks noChangeAspect="1"/>
          </p:cNvPicPr>
          <p:nvPr/>
        </p:nvPicPr>
        <p:blipFill>
          <a:blip r:embed="rId6">
            <a:extLst/>
          </a:blip>
          <a:stretch>
            <a:fillRect/>
          </a:stretch>
        </p:blipFill>
        <p:spPr>
          <a:xfrm>
            <a:off x="1246144" y="475160"/>
            <a:ext cx="10512512" cy="7442859"/>
          </a:xfrm>
          <a:prstGeom prst="rect">
            <a:avLst/>
          </a:prstGeom>
          <a:ln w="12700">
            <a:miter lim="400000"/>
          </a:ln>
        </p:spPr>
      </p:pic>
      <p:sp>
        <p:nvSpPr>
          <p:cNvPr id="546"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41"/>
                                        </p:tgtEl>
                                        <p:attrNameLst>
                                          <p:attrName>style.visibility</p:attrName>
                                        </p:attrNameLst>
                                      </p:cBhvr>
                                      <p:to>
                                        <p:strVal val="visible"/>
                                      </p:to>
                                    </p:set>
                                    <p:animEffect filter="dissolve" transition="in">
                                      <p:cBhvr>
                                        <p:cTn id="7" dur="500"/>
                                        <p:tgtEl>
                                          <p:spTgt spid="541"/>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539"/>
                                        </p:tgtEl>
                                        <p:attrNameLst>
                                          <p:attrName>style.visibility</p:attrName>
                                        </p:attrNameLst>
                                      </p:cBhvr>
                                      <p:to>
                                        <p:strVal val="visible"/>
                                      </p:to>
                                    </p:set>
                                    <p:animEffect filter="dissolve" transition="in">
                                      <p:cBhvr>
                                        <p:cTn id="11" dur="1000"/>
                                        <p:tgtEl>
                                          <p:spTgt spid="539"/>
                                        </p:tgtEl>
                                      </p:cBhvr>
                                    </p:animEffect>
                                  </p:childTnLst>
                                </p:cTn>
                              </p:par>
                            </p:childTnLst>
                          </p:cTn>
                        </p:par>
                        <p:par>
                          <p:cTn id="12" fill="hold">
                            <p:stCondLst>
                              <p:cond delay="1500"/>
                            </p:stCondLst>
                            <p:childTnLst>
                              <p:par>
                                <p:cTn id="13" presetClass="entr" nodeType="afterEffect" presetID="9" grpId="3" fill="hold">
                                  <p:stCondLst>
                                    <p:cond delay="0"/>
                                  </p:stCondLst>
                                  <p:iterate type="el" backwards="0">
                                    <p:tmAbs val="0"/>
                                  </p:iterate>
                                  <p:childTnLst>
                                    <p:set>
                                      <p:cBhvr>
                                        <p:cTn id="14" fill="hold"/>
                                        <p:tgtEl>
                                          <p:spTgt spid="540"/>
                                        </p:tgtEl>
                                        <p:attrNameLst>
                                          <p:attrName>style.visibility</p:attrName>
                                        </p:attrNameLst>
                                      </p:cBhvr>
                                      <p:to>
                                        <p:strVal val="visible"/>
                                      </p:to>
                                    </p:set>
                                    <p:animEffect filter="dissolve" transition="in">
                                      <p:cBhvr>
                                        <p:cTn id="15" dur="1000"/>
                                        <p:tgtEl>
                                          <p:spTgt spid="540"/>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542"/>
                                        </p:tgtEl>
                                        <p:attrNameLst>
                                          <p:attrName>style.visibility</p:attrName>
                                        </p:attrNameLst>
                                      </p:cBhvr>
                                      <p:to>
                                        <p:strVal val="visible"/>
                                      </p:to>
                                    </p:set>
                                    <p:animEffect filter="dissolve" transition="in">
                                      <p:cBhvr>
                                        <p:cTn id="20" dur="500"/>
                                        <p:tgtEl>
                                          <p:spTgt spid="542"/>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543"/>
                                        </p:tgtEl>
                                        <p:attrNameLst>
                                          <p:attrName>style.visibility</p:attrName>
                                        </p:attrNameLst>
                                      </p:cBhvr>
                                      <p:to>
                                        <p:strVal val="visible"/>
                                      </p:to>
                                    </p:set>
                                    <p:animEffect filter="dissolve" transition="in">
                                      <p:cBhvr>
                                        <p:cTn id="25" dur="500"/>
                                        <p:tgtEl>
                                          <p:spTgt spid="543"/>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6" fill="hold">
                                  <p:stCondLst>
                                    <p:cond delay="0"/>
                                  </p:stCondLst>
                                  <p:iterate type="el" backwards="0">
                                    <p:tmAbs val="0"/>
                                  </p:iterate>
                                  <p:childTnLst>
                                    <p:set>
                                      <p:cBhvr>
                                        <p:cTn id="29" fill="hold"/>
                                        <p:tgtEl>
                                          <p:spTgt spid="544"/>
                                        </p:tgtEl>
                                        <p:attrNameLst>
                                          <p:attrName>style.visibility</p:attrName>
                                        </p:attrNameLst>
                                      </p:cBhvr>
                                      <p:to>
                                        <p:strVal val="visible"/>
                                      </p:to>
                                    </p:set>
                                    <p:animEffect filter="dissolve" transition="in">
                                      <p:cBhvr>
                                        <p:cTn id="30" dur="1000"/>
                                        <p:tgtEl>
                                          <p:spTgt spid="544"/>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9" grpId="7" fill="hold">
                                  <p:stCondLst>
                                    <p:cond delay="0"/>
                                  </p:stCondLst>
                                  <p:iterate type="el" backwards="0">
                                    <p:tmAbs val="0"/>
                                  </p:iterate>
                                  <p:childTnLst>
                                    <p:set>
                                      <p:cBhvr>
                                        <p:cTn id="34" fill="hold"/>
                                        <p:tgtEl>
                                          <p:spTgt spid="545"/>
                                        </p:tgtEl>
                                        <p:attrNameLst>
                                          <p:attrName>style.visibility</p:attrName>
                                        </p:attrNameLst>
                                      </p:cBhvr>
                                      <p:to>
                                        <p:strVal val="visible"/>
                                      </p:to>
                                    </p:set>
                                    <p:animEffect filter="dissolve" transition="in">
                                      <p:cBhvr>
                                        <p:cTn id="35" dur="1000"/>
                                        <p:tgtEl>
                                          <p:spTgt spid="5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0" grpId="3"/>
      <p:bldP build="whole" bldLvl="1" animBg="1" rev="0" advAuto="0" spid="543" grpId="5"/>
      <p:bldP build="whole" bldLvl="1" animBg="1" rev="0" advAuto="0" spid="539" grpId="2"/>
      <p:bldP build="whole" bldLvl="1" animBg="1" rev="0" advAuto="0" spid="544" grpId="6"/>
      <p:bldP build="whole" bldLvl="1" animBg="1" rev="0" advAuto="0" spid="542" grpId="4"/>
      <p:bldP build="whole" bldLvl="1" animBg="1" rev="0" advAuto="0" spid="545" grpId="7"/>
      <p:bldP build="whole" bldLvl="1" animBg="1" rev="0" advAuto="0" spid="541" grpId="1"/>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A quand la prochaine supernova?"/>
          <p:cNvSpPr txBox="1"/>
          <p:nvPr>
            <p:ph type="title"/>
          </p:nvPr>
        </p:nvSpPr>
        <p:spPr>
          <a:xfrm>
            <a:off x="1270000" y="7597993"/>
            <a:ext cx="10464800" cy="1422401"/>
          </a:xfrm>
          <a:prstGeom prst="rect">
            <a:avLst/>
          </a:prstGeom>
        </p:spPr>
        <p:txBody>
          <a:bodyPr/>
          <a:lstStyle>
            <a:lvl1pPr defTabSz="391414">
              <a:defRPr sz="5360"/>
            </a:lvl1pPr>
          </a:lstStyle>
          <a:p>
            <a:pPr/>
            <a:r>
              <a:t>A quand la prochaine supernova?</a:t>
            </a:r>
          </a:p>
        </p:txBody>
      </p:sp>
      <p:sp>
        <p:nvSpPr>
          <p:cNvPr id="549" name="Observatoires/satellites (VLT, ALMA, Hubble, IceCube, FAST, LIGO-Virgo)"/>
          <p:cNvSpPr txBox="1"/>
          <p:nvPr>
            <p:ph type="body" sz="quarter" idx="1"/>
          </p:nvPr>
        </p:nvSpPr>
        <p:spPr>
          <a:xfrm>
            <a:off x="14419" y="8880592"/>
            <a:ext cx="12975962" cy="1219201"/>
          </a:xfrm>
          <a:prstGeom prst="rect">
            <a:avLst/>
          </a:prstGeom>
        </p:spPr>
        <p:txBody>
          <a:bodyPr/>
          <a:lstStyle/>
          <a:p>
            <a:pPr>
              <a:defRPr sz="2700"/>
            </a:pPr>
            <a:r>
              <a:t>Observatoires/satellites (VLT, ALMA, </a:t>
            </a:r>
            <a:r>
              <a:rPr i="1">
                <a:latin typeface="Helvetica"/>
                <a:ea typeface="Helvetica"/>
                <a:cs typeface="Helvetica"/>
                <a:sym typeface="Helvetica"/>
              </a:rPr>
              <a:t>Hubble</a:t>
            </a:r>
            <a:r>
              <a:t>, IceCube, FAST, LIGO-Virgo)</a:t>
            </a:r>
          </a:p>
        </p:txBody>
      </p:sp>
      <p:pic>
        <p:nvPicPr>
          <p:cNvPr id="550" name="droppedImage.pdf" descr="droppedImage.pdf"/>
          <p:cNvPicPr>
            <a:picLocks noChangeAspect="1"/>
          </p:cNvPicPr>
          <p:nvPr/>
        </p:nvPicPr>
        <p:blipFill>
          <a:blip r:embed="rId2">
            <a:extLst/>
          </a:blip>
          <a:stretch>
            <a:fillRect/>
          </a:stretch>
        </p:blipFill>
        <p:spPr>
          <a:xfrm>
            <a:off x="-585375" y="290589"/>
            <a:ext cx="5214204" cy="3517901"/>
          </a:xfrm>
          <a:prstGeom prst="rect">
            <a:avLst/>
          </a:prstGeom>
          <a:ln w="12700">
            <a:miter lim="400000"/>
          </a:ln>
        </p:spPr>
      </p:pic>
      <p:pic>
        <p:nvPicPr>
          <p:cNvPr id="551" name="droppedImage.pdf" descr="droppedImage.pdf"/>
          <p:cNvPicPr>
            <a:picLocks noChangeAspect="1"/>
          </p:cNvPicPr>
          <p:nvPr/>
        </p:nvPicPr>
        <p:blipFill>
          <a:blip r:embed="rId3">
            <a:extLst/>
          </a:blip>
          <a:stretch>
            <a:fillRect/>
          </a:stretch>
        </p:blipFill>
        <p:spPr>
          <a:xfrm>
            <a:off x="8143844" y="362495"/>
            <a:ext cx="5910832" cy="3906416"/>
          </a:xfrm>
          <a:prstGeom prst="rect">
            <a:avLst/>
          </a:prstGeom>
          <a:ln w="12700">
            <a:miter lim="400000"/>
          </a:ln>
        </p:spPr>
      </p:pic>
      <p:pic>
        <p:nvPicPr>
          <p:cNvPr id="552" name="alma-uhd_beletsky_alma_16.jpg" descr="alma-uhd_beletsky_alma_16.jpg"/>
          <p:cNvPicPr>
            <a:picLocks noChangeAspect="1"/>
          </p:cNvPicPr>
          <p:nvPr/>
        </p:nvPicPr>
        <p:blipFill>
          <a:blip r:embed="rId4">
            <a:extLst/>
          </a:blip>
          <a:stretch>
            <a:fillRect/>
          </a:stretch>
        </p:blipFill>
        <p:spPr>
          <a:xfrm>
            <a:off x="3753046" y="289131"/>
            <a:ext cx="5208555" cy="3906417"/>
          </a:xfrm>
          <a:prstGeom prst="rect">
            <a:avLst/>
          </a:prstGeom>
          <a:ln w="12700">
            <a:miter lim="400000"/>
          </a:ln>
        </p:spPr>
      </p:pic>
      <p:pic>
        <p:nvPicPr>
          <p:cNvPr id="553" name="Icecube.png" descr="Icecube.png"/>
          <p:cNvPicPr>
            <a:picLocks noChangeAspect="1"/>
          </p:cNvPicPr>
          <p:nvPr/>
        </p:nvPicPr>
        <p:blipFill>
          <a:blip r:embed="rId5">
            <a:extLst/>
          </a:blip>
          <a:stretch>
            <a:fillRect/>
          </a:stretch>
        </p:blipFill>
        <p:spPr>
          <a:xfrm>
            <a:off x="-747491" y="4131247"/>
            <a:ext cx="5818824" cy="3517901"/>
          </a:xfrm>
          <a:prstGeom prst="rect">
            <a:avLst/>
          </a:prstGeom>
          <a:ln w="12700">
            <a:miter lim="400000"/>
          </a:ln>
        </p:spPr>
      </p:pic>
      <p:pic>
        <p:nvPicPr>
          <p:cNvPr id="554" name="LLO.jpg" descr="LLO.jpg"/>
          <p:cNvPicPr>
            <a:picLocks noChangeAspect="1"/>
          </p:cNvPicPr>
          <p:nvPr/>
        </p:nvPicPr>
        <p:blipFill>
          <a:blip r:embed="rId6">
            <a:extLst/>
          </a:blip>
          <a:stretch>
            <a:fillRect/>
          </a:stretch>
        </p:blipFill>
        <p:spPr>
          <a:xfrm>
            <a:off x="7988063" y="4150189"/>
            <a:ext cx="5158211" cy="3517901"/>
          </a:xfrm>
          <a:prstGeom prst="rect">
            <a:avLst/>
          </a:prstGeom>
          <a:ln w="12700">
            <a:miter lim="400000"/>
          </a:ln>
        </p:spPr>
      </p:pic>
      <p:pic>
        <p:nvPicPr>
          <p:cNvPr id="555" name="DaiFAST_1500.jpg" descr="DaiFAST_1500.jpg"/>
          <p:cNvPicPr>
            <a:picLocks noChangeAspect="1"/>
          </p:cNvPicPr>
          <p:nvPr/>
        </p:nvPicPr>
        <p:blipFill>
          <a:blip r:embed="rId7">
            <a:extLst/>
          </a:blip>
          <a:stretch>
            <a:fillRect/>
          </a:stretch>
        </p:blipFill>
        <p:spPr>
          <a:xfrm>
            <a:off x="3747561" y="4124956"/>
            <a:ext cx="5295725" cy="3530483"/>
          </a:xfrm>
          <a:prstGeom prst="rect">
            <a:avLst/>
          </a:prstGeom>
          <a:ln w="12700">
            <a:miter lim="400000"/>
          </a:ln>
        </p:spPr>
      </p:pic>
      <p:pic>
        <p:nvPicPr>
          <p:cNvPr id="556" name="VLT_Sylvain1.jpg" descr="VLT_Sylvain1.jpg"/>
          <p:cNvPicPr>
            <a:picLocks noChangeAspect="1"/>
          </p:cNvPicPr>
          <p:nvPr/>
        </p:nvPicPr>
        <p:blipFill>
          <a:blip r:embed="rId8">
            <a:extLst/>
          </a:blip>
          <a:stretch>
            <a:fillRect/>
          </a:stretch>
        </p:blipFill>
        <p:spPr>
          <a:xfrm>
            <a:off x="3739538" y="272342"/>
            <a:ext cx="5235571" cy="7878921"/>
          </a:xfrm>
          <a:prstGeom prst="rect">
            <a:avLst/>
          </a:prstGeom>
          <a:ln w="12700">
            <a:miter lim="400000"/>
          </a:ln>
        </p:spPr>
      </p:pic>
      <p:sp>
        <p:nvSpPr>
          <p:cNvPr id="557"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50"/>
                                        </p:tgtEl>
                                        <p:attrNameLst>
                                          <p:attrName>style.visibility</p:attrName>
                                        </p:attrNameLst>
                                      </p:cBhvr>
                                      <p:to>
                                        <p:strVal val="visible"/>
                                      </p:to>
                                    </p:set>
                                    <p:animEffect filter="dissolve" transition="in">
                                      <p:cBhvr>
                                        <p:cTn id="7" dur="1000"/>
                                        <p:tgtEl>
                                          <p:spTgt spid="550"/>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52"/>
                                        </p:tgtEl>
                                        <p:attrNameLst>
                                          <p:attrName>style.visibility</p:attrName>
                                        </p:attrNameLst>
                                      </p:cBhvr>
                                      <p:to>
                                        <p:strVal val="visible"/>
                                      </p:to>
                                    </p:set>
                                    <p:animEffect filter="dissolve" transition="in">
                                      <p:cBhvr>
                                        <p:cTn id="11" dur="1000"/>
                                        <p:tgtEl>
                                          <p:spTgt spid="552"/>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551"/>
                                        </p:tgtEl>
                                        <p:attrNameLst>
                                          <p:attrName>style.visibility</p:attrName>
                                        </p:attrNameLst>
                                      </p:cBhvr>
                                      <p:to>
                                        <p:strVal val="visible"/>
                                      </p:to>
                                    </p:set>
                                    <p:animEffect filter="dissolve" transition="in">
                                      <p:cBhvr>
                                        <p:cTn id="15" dur="1000"/>
                                        <p:tgtEl>
                                          <p:spTgt spid="551"/>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553"/>
                                        </p:tgtEl>
                                        <p:attrNameLst>
                                          <p:attrName>style.visibility</p:attrName>
                                        </p:attrNameLst>
                                      </p:cBhvr>
                                      <p:to>
                                        <p:strVal val="visible"/>
                                      </p:to>
                                    </p:set>
                                    <p:animEffect filter="dissolve" transition="in">
                                      <p:cBhvr>
                                        <p:cTn id="19" dur="1000"/>
                                        <p:tgtEl>
                                          <p:spTgt spid="553"/>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555"/>
                                        </p:tgtEl>
                                        <p:attrNameLst>
                                          <p:attrName>style.visibility</p:attrName>
                                        </p:attrNameLst>
                                      </p:cBhvr>
                                      <p:to>
                                        <p:strVal val="visible"/>
                                      </p:to>
                                    </p:set>
                                    <p:animEffect filter="dissolve" transition="in">
                                      <p:cBhvr>
                                        <p:cTn id="23" dur="1000"/>
                                        <p:tgtEl>
                                          <p:spTgt spid="555"/>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554"/>
                                        </p:tgtEl>
                                        <p:attrNameLst>
                                          <p:attrName>style.visibility</p:attrName>
                                        </p:attrNameLst>
                                      </p:cBhvr>
                                      <p:to>
                                        <p:strVal val="visible"/>
                                      </p:to>
                                    </p:set>
                                    <p:animEffect filter="dissolve" transition="in">
                                      <p:cBhvr>
                                        <p:cTn id="27" dur="1000"/>
                                        <p:tgtEl>
                                          <p:spTgt spid="554"/>
                                        </p:tgtEl>
                                      </p:cBhvr>
                                    </p:animEffect>
                                  </p:childTnLst>
                                </p:cTn>
                              </p:par>
                            </p:childTnLst>
                          </p:cTn>
                        </p:par>
                        <p:par>
                          <p:cTn id="28" fill="hold">
                            <p:stCondLst>
                              <p:cond delay="6000"/>
                            </p:stCondLst>
                            <p:childTnLst>
                              <p:par>
                                <p:cTn id="29" presetClass="entr" nodeType="afterEffect" presetID="9" grpId="7" fill="hold">
                                  <p:stCondLst>
                                    <p:cond delay="0"/>
                                  </p:stCondLst>
                                  <p:iterate type="el" backwards="0">
                                    <p:tmAbs val="0"/>
                                  </p:iterate>
                                  <p:childTnLst>
                                    <p:set>
                                      <p:cBhvr>
                                        <p:cTn id="30" fill="hold"/>
                                        <p:tgtEl>
                                          <p:spTgt spid="548"/>
                                        </p:tgtEl>
                                        <p:attrNameLst>
                                          <p:attrName>style.visibility</p:attrName>
                                        </p:attrNameLst>
                                      </p:cBhvr>
                                      <p:to>
                                        <p:strVal val="visible"/>
                                      </p:to>
                                    </p:set>
                                    <p:animEffect filter="dissolve" transition="in">
                                      <p:cBhvr>
                                        <p:cTn id="31" dur="1000"/>
                                        <p:tgtEl>
                                          <p:spTgt spid="548"/>
                                        </p:tgtEl>
                                      </p:cBhvr>
                                    </p:animEffect>
                                  </p:childTnLst>
                                </p:cTn>
                              </p:par>
                            </p:childTnLst>
                          </p:cTn>
                        </p:par>
                        <p:par>
                          <p:cTn id="32" fill="hold">
                            <p:stCondLst>
                              <p:cond delay="7000"/>
                            </p:stCondLst>
                            <p:childTnLst>
                              <p:par>
                                <p:cTn id="33" presetClass="entr" nodeType="afterEffect" presetID="9" grpId="8" fill="hold">
                                  <p:stCondLst>
                                    <p:cond delay="0"/>
                                  </p:stCondLst>
                                  <p:iterate type="el" backwards="0">
                                    <p:tmAbs val="0"/>
                                  </p:iterate>
                                  <p:childTnLst>
                                    <p:set>
                                      <p:cBhvr>
                                        <p:cTn id="34" fill="hold"/>
                                        <p:tgtEl>
                                          <p:spTgt spid="549"/>
                                        </p:tgtEl>
                                        <p:attrNameLst>
                                          <p:attrName>style.visibility</p:attrName>
                                        </p:attrNameLst>
                                      </p:cBhvr>
                                      <p:to>
                                        <p:strVal val="visible"/>
                                      </p:to>
                                    </p:set>
                                    <p:animEffect filter="dissolve" transition="in">
                                      <p:cBhvr>
                                        <p:cTn id="35" dur="1000"/>
                                        <p:tgtEl>
                                          <p:spTgt spid="549"/>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9" grpId="9" fill="hold">
                                  <p:stCondLst>
                                    <p:cond delay="0"/>
                                  </p:stCondLst>
                                  <p:iterate type="el" backwards="0">
                                    <p:tmAbs val="0"/>
                                  </p:iterate>
                                  <p:childTnLst>
                                    <p:set>
                                      <p:cBhvr>
                                        <p:cTn id="39" fill="hold"/>
                                        <p:tgtEl>
                                          <p:spTgt spid="556"/>
                                        </p:tgtEl>
                                        <p:attrNameLst>
                                          <p:attrName>style.visibility</p:attrName>
                                        </p:attrNameLst>
                                      </p:cBhvr>
                                      <p:to>
                                        <p:strVal val="visible"/>
                                      </p:to>
                                    </p:set>
                                    <p:animEffect filter="dissolve" transition="in">
                                      <p:cBhvr>
                                        <p:cTn id="40" dur="1000"/>
                                        <p:tgtEl>
                                          <p:spTgt spid="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4" grpId="6"/>
      <p:bldP build="whole" bldLvl="1" animBg="1" rev="0" advAuto="0" spid="548" grpId="7"/>
      <p:bldP build="whole" bldLvl="1" animBg="1" rev="0" advAuto="0" spid="550" grpId="1"/>
      <p:bldP build="whole" bldLvl="1" animBg="1" rev="0" advAuto="0" spid="555" grpId="5"/>
      <p:bldP build="whole" bldLvl="1" animBg="1" rev="0" advAuto="0" spid="549" grpId="8"/>
      <p:bldP build="whole" bldLvl="1" animBg="1" rev="0" advAuto="0" spid="556" grpId="9"/>
      <p:bldP build="whole" bldLvl="1" animBg="1" rev="0" advAuto="0" spid="552" grpId="2"/>
      <p:bldP build="whole" bldLvl="1" animBg="1" rev="0" advAuto="0" spid="551" grpId="3"/>
      <p:bldP build="whole" bldLvl="1" animBg="1" rev="0" advAuto="0" spid="553" grpId="4"/>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Ouvrons l’oeil!"/>
          <p:cNvSpPr txBox="1"/>
          <p:nvPr>
            <p:ph type="title"/>
          </p:nvPr>
        </p:nvSpPr>
        <p:spPr>
          <a:xfrm>
            <a:off x="1270000" y="7597993"/>
            <a:ext cx="10464800" cy="1422401"/>
          </a:xfrm>
          <a:prstGeom prst="rect">
            <a:avLst/>
          </a:prstGeom>
        </p:spPr>
        <p:txBody>
          <a:bodyPr/>
          <a:lstStyle/>
          <a:p>
            <a:pPr/>
            <a:r>
              <a:t>Ouvrons l’oeil!</a:t>
            </a:r>
          </a:p>
        </p:txBody>
      </p:sp>
      <p:sp>
        <p:nvSpPr>
          <p:cNvPr id="560" name="Camille Flammarion (1888)"/>
          <p:cNvSpPr txBox="1"/>
          <p:nvPr>
            <p:ph type="body" sz="quarter" idx="1"/>
          </p:nvPr>
        </p:nvSpPr>
        <p:spPr>
          <a:xfrm>
            <a:off x="1270000" y="8880592"/>
            <a:ext cx="10464800" cy="1219201"/>
          </a:xfrm>
          <a:prstGeom prst="rect">
            <a:avLst/>
          </a:prstGeom>
        </p:spPr>
        <p:txBody>
          <a:bodyPr/>
          <a:lstStyle/>
          <a:p>
            <a:pPr/>
            <a:r>
              <a:t>Camille Flammarion (1888)</a:t>
            </a:r>
          </a:p>
        </p:txBody>
      </p:sp>
      <p:pic>
        <p:nvPicPr>
          <p:cNvPr id="561" name="droppedImage.pdf" descr="droppedImage.pdf"/>
          <p:cNvPicPr>
            <a:picLocks noChangeAspect="1"/>
          </p:cNvPicPr>
          <p:nvPr/>
        </p:nvPicPr>
        <p:blipFill>
          <a:blip r:embed="rId2">
            <a:extLst/>
          </a:blip>
          <a:stretch>
            <a:fillRect/>
          </a:stretch>
        </p:blipFill>
        <p:spPr>
          <a:xfrm>
            <a:off x="1991562" y="240756"/>
            <a:ext cx="9021676" cy="7548067"/>
          </a:xfrm>
          <a:prstGeom prst="rect">
            <a:avLst/>
          </a:prstGeom>
          <a:ln w="12700">
            <a:miter lim="400000"/>
          </a:ln>
        </p:spPr>
      </p:pic>
      <p:sp>
        <p:nvSpPr>
          <p:cNvPr id="562"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61"/>
                                        </p:tgtEl>
                                        <p:attrNameLst>
                                          <p:attrName>style.visibility</p:attrName>
                                        </p:attrNameLst>
                                      </p:cBhvr>
                                      <p:to>
                                        <p:strVal val="visible"/>
                                      </p:to>
                                    </p:set>
                                    <p:animEffect filter="dissolve" transition="in">
                                      <p:cBhvr>
                                        <p:cTn id="7" dur="1000"/>
                                        <p:tgtEl>
                                          <p:spTgt spid="56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59"/>
                                        </p:tgtEl>
                                        <p:attrNameLst>
                                          <p:attrName>style.visibility</p:attrName>
                                        </p:attrNameLst>
                                      </p:cBhvr>
                                      <p:to>
                                        <p:strVal val="visible"/>
                                      </p:to>
                                    </p:set>
                                    <p:animEffect filter="dissolve" transition="in">
                                      <p:cBhvr>
                                        <p:cTn id="11" dur="1000"/>
                                        <p:tgtEl>
                                          <p:spTgt spid="559"/>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560"/>
                                        </p:tgtEl>
                                        <p:attrNameLst>
                                          <p:attrName>style.visibility</p:attrName>
                                        </p:attrNameLst>
                                      </p:cBhvr>
                                      <p:to>
                                        <p:strVal val="visible"/>
                                      </p:to>
                                    </p:set>
                                    <p:animEffect filter="dissolve" transition="in">
                                      <p:cBhvr>
                                        <p:cTn id="15" dur="1000"/>
                                        <p:tgtEl>
                                          <p:spTgt spid="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0" grpId="3"/>
      <p:bldP build="whole" bldLvl="1" animBg="1" rev="0" advAuto="0" spid="561" grpId="1"/>
      <p:bldP build="whole" bldLvl="1" animBg="1" rev="0" advAuto="0" spid="559"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Une étoile «invitée» apparaît dans le ciel!"/>
          <p:cNvSpPr txBox="1"/>
          <p:nvPr>
            <p:ph type="title"/>
          </p:nvPr>
        </p:nvSpPr>
        <p:spPr>
          <a:xfrm>
            <a:off x="1270000" y="7382093"/>
            <a:ext cx="10464800" cy="1422401"/>
          </a:xfrm>
          <a:prstGeom prst="rect">
            <a:avLst/>
          </a:prstGeom>
        </p:spPr>
        <p:txBody>
          <a:bodyPr/>
          <a:lstStyle>
            <a:lvl1pPr defTabSz="321310">
              <a:defRPr sz="4400"/>
            </a:lvl1pPr>
          </a:lstStyle>
          <a:p>
            <a:pPr/>
            <a:r>
              <a:t>Une étoile «invitée» apparaît dans le ciel!</a:t>
            </a:r>
          </a:p>
        </p:txBody>
      </p:sp>
      <p:sp>
        <p:nvSpPr>
          <p:cNvPr id="198" name="Constellation du Taureau, 04/1054, sa luminosité augmente, visible en plein jour pendant 23j en 07/1054, puis s’atténue pendant 2 ans"/>
          <p:cNvSpPr txBox="1"/>
          <p:nvPr>
            <p:ph type="body" sz="quarter" idx="1"/>
          </p:nvPr>
        </p:nvSpPr>
        <p:spPr>
          <a:xfrm>
            <a:off x="1270000" y="8715492"/>
            <a:ext cx="10464800" cy="1219201"/>
          </a:xfrm>
          <a:prstGeom prst="rect">
            <a:avLst/>
          </a:prstGeom>
        </p:spPr>
        <p:txBody>
          <a:bodyPr/>
          <a:lstStyle>
            <a:lvl1pPr defTabSz="496570">
              <a:defRPr sz="2720"/>
            </a:lvl1pPr>
          </a:lstStyle>
          <a:p>
            <a:pPr/>
            <a:r>
              <a:t>Constellation du Taureau, 04/1054, sa luminosité augmente, visible en plein jour pendant 23j en 07/1054, puis s’atténue pendant 2 ans</a:t>
            </a:r>
          </a:p>
        </p:txBody>
      </p:sp>
      <p:sp>
        <p:nvSpPr>
          <p:cNvPr id="199" name="Rectangle aux angles arrondis"/>
          <p:cNvSpPr/>
          <p:nvPr/>
        </p:nvSpPr>
        <p:spPr>
          <a:xfrm>
            <a:off x="2133352" y="159657"/>
            <a:ext cx="8738096" cy="7883732"/>
          </a:xfrm>
          <a:prstGeom prst="roundRect">
            <a:avLst>
              <a:gd name="adj" fmla="val 14828"/>
            </a:avLst>
          </a:prstGeom>
          <a:solidFill>
            <a:srgbClr val="FFFFFF"/>
          </a:soli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pic>
        <p:nvPicPr>
          <p:cNvPr id="200" name="605px-Taurus_IAU.svg.png" descr="605px-Taurus_IAU.svg.png"/>
          <p:cNvPicPr>
            <a:picLocks noChangeAspect="1"/>
          </p:cNvPicPr>
          <p:nvPr/>
        </p:nvPicPr>
        <p:blipFill>
          <a:blip r:embed="rId2">
            <a:extLst/>
          </a:blip>
          <a:stretch>
            <a:fillRect/>
          </a:stretch>
        </p:blipFill>
        <p:spPr>
          <a:xfrm>
            <a:off x="2660650" y="475672"/>
            <a:ext cx="7683500" cy="7251701"/>
          </a:xfrm>
          <a:prstGeom prst="rect">
            <a:avLst/>
          </a:prstGeom>
          <a:ln w="12700">
            <a:miter lim="400000"/>
          </a:ln>
        </p:spPr>
      </p:pic>
      <p:sp>
        <p:nvSpPr>
          <p:cNvPr id="201" name="Ovale"/>
          <p:cNvSpPr/>
          <p:nvPr/>
        </p:nvSpPr>
        <p:spPr>
          <a:xfrm>
            <a:off x="4579916" y="2613561"/>
            <a:ext cx="644073" cy="639619"/>
          </a:xfrm>
          <a:prstGeom prst="ellipse">
            <a:avLst/>
          </a:prstGeom>
          <a:ln w="63500">
            <a:solidFill>
              <a:srgbClr val="FB0B14"/>
            </a:solidFill>
            <a:miter lim="400000"/>
          </a:ln>
          <a:effectLst>
            <a:outerShdw sx="100000" sy="100000" kx="0" ky="0" algn="b" rotWithShape="0" blurRad="76200" dist="0" dir="18900000">
              <a:srgbClr val="000000">
                <a:alpha val="80000"/>
              </a:srgbClr>
            </a:outerShdw>
          </a:effectLst>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202" name="2"/>
          <p:cNvSpPr txBox="1"/>
          <p:nvPr/>
        </p:nvSpPr>
        <p:spPr>
          <a:xfrm>
            <a:off x="758713" y="3984996"/>
            <a:ext cx="38262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a:t>
            </a:r>
          </a:p>
        </p:txBody>
      </p:sp>
      <p:sp>
        <p:nvSpPr>
          <p:cNvPr id="203"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99"/>
                                        </p:tgtEl>
                                        <p:attrNameLst>
                                          <p:attrName>style.visibility</p:attrName>
                                        </p:attrNameLst>
                                      </p:cBhvr>
                                      <p:to>
                                        <p:strVal val="visible"/>
                                      </p:to>
                                    </p:set>
                                    <p:animEffect filter="dissolve" transition="in">
                                      <p:cBhvr>
                                        <p:cTn id="7" dur="1000"/>
                                        <p:tgtEl>
                                          <p:spTgt spid="199"/>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00"/>
                                        </p:tgtEl>
                                        <p:attrNameLst>
                                          <p:attrName>style.visibility</p:attrName>
                                        </p:attrNameLst>
                                      </p:cBhvr>
                                      <p:to>
                                        <p:strVal val="visible"/>
                                      </p:to>
                                    </p:set>
                                    <p:animEffect filter="dissolve" transition="in">
                                      <p:cBhvr>
                                        <p:cTn id="11" dur="1000"/>
                                        <p:tgtEl>
                                          <p:spTgt spid="200"/>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02"/>
                                        </p:tgtEl>
                                        <p:attrNameLst>
                                          <p:attrName>style.visibility</p:attrName>
                                        </p:attrNameLst>
                                      </p:cBhvr>
                                      <p:to>
                                        <p:strVal val="visible"/>
                                      </p:to>
                                    </p:set>
                                    <p:animEffect filter="dissolve" transition="in">
                                      <p:cBhvr>
                                        <p:cTn id="15" dur="1000"/>
                                        <p:tgtEl>
                                          <p:spTgt spid="202"/>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201"/>
                                        </p:tgtEl>
                                        <p:attrNameLst>
                                          <p:attrName>style.visibility</p:attrName>
                                        </p:attrNameLst>
                                      </p:cBhvr>
                                      <p:to>
                                        <p:strVal val="visible"/>
                                      </p:to>
                                    </p:set>
                                    <p:animEffect filter="dissolve" transition="in">
                                      <p:cBhvr>
                                        <p:cTn id="19" dur="1000"/>
                                        <p:tgtEl>
                                          <p:spTgt spid="201"/>
                                        </p:tgtEl>
                                      </p:cBhvr>
                                    </p:animEffect>
                                  </p:childTnLst>
                                </p:cTn>
                              </p:par>
                            </p:childTnLst>
                          </p:cTn>
                        </p:par>
                        <p:par>
                          <p:cTn id="20" fill="hold">
                            <p:stCondLst>
                              <p:cond delay="4000"/>
                            </p:stCondLst>
                            <p:childTnLst>
                              <p:par>
                                <p:cTn id="21" presetClass="entr" nodeType="afterEffect" presetID="9" grpId="5" fill="hold">
                                  <p:stCondLst>
                                    <p:cond delay="0"/>
                                  </p:stCondLst>
                                  <p:iterate type="el" backwards="0">
                                    <p:tmAbs val="0"/>
                                  </p:iterate>
                                  <p:childTnLst>
                                    <p:set>
                                      <p:cBhvr>
                                        <p:cTn id="22" fill="hold"/>
                                        <p:tgtEl>
                                          <p:spTgt spid="197"/>
                                        </p:tgtEl>
                                        <p:attrNameLst>
                                          <p:attrName>style.visibility</p:attrName>
                                        </p:attrNameLst>
                                      </p:cBhvr>
                                      <p:to>
                                        <p:strVal val="visible"/>
                                      </p:to>
                                    </p:set>
                                    <p:animEffect filter="dissolve" transition="in">
                                      <p:cBhvr>
                                        <p:cTn id="23" dur="1000"/>
                                        <p:tgtEl>
                                          <p:spTgt spid="197"/>
                                        </p:tgtEl>
                                      </p:cBhvr>
                                    </p:animEffect>
                                  </p:childTnLst>
                                </p:cTn>
                              </p:par>
                            </p:childTnLst>
                          </p:cTn>
                        </p:par>
                        <p:par>
                          <p:cTn id="24" fill="hold">
                            <p:stCondLst>
                              <p:cond delay="5000"/>
                            </p:stCondLst>
                            <p:childTnLst>
                              <p:par>
                                <p:cTn id="25" presetClass="entr" nodeType="afterEffect" presetID="9" grpId="6" fill="hold">
                                  <p:stCondLst>
                                    <p:cond delay="0"/>
                                  </p:stCondLst>
                                  <p:iterate type="el" backwards="0">
                                    <p:tmAbs val="0"/>
                                  </p:iterate>
                                  <p:childTnLst>
                                    <p:set>
                                      <p:cBhvr>
                                        <p:cTn id="26" fill="hold"/>
                                        <p:tgtEl>
                                          <p:spTgt spid="198"/>
                                        </p:tgtEl>
                                        <p:attrNameLst>
                                          <p:attrName>style.visibility</p:attrName>
                                        </p:attrNameLst>
                                      </p:cBhvr>
                                      <p:to>
                                        <p:strVal val="visible"/>
                                      </p:to>
                                    </p:set>
                                    <p:animEffect filter="dissolve" transition="in">
                                      <p:cBhvr>
                                        <p:cTn id="27"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 grpId="3"/>
      <p:bldP build="whole" bldLvl="1" animBg="1" rev="0" advAuto="0" spid="201" grpId="4"/>
      <p:bldP build="whole" bldLvl="1" animBg="1" rev="0" advAuto="0" spid="197" grpId="5"/>
      <p:bldP build="whole" bldLvl="1" animBg="1" rev="0" advAuto="0" spid="200" grpId="2"/>
      <p:bldP build="whole" bldLvl="1" animBg="1" rev="0" advAuto="0" spid="198" grpId="6"/>
      <p:bldP build="whole" bldLvl="1" animBg="1" rev="0" advAuto="0" spid="199"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Ovale"/>
          <p:cNvSpPr/>
          <p:nvPr/>
        </p:nvSpPr>
        <p:spPr>
          <a:xfrm>
            <a:off x="2588914" y="368072"/>
            <a:ext cx="7852372" cy="7769493"/>
          </a:xfrm>
          <a:prstGeom prst="ellipse">
            <a:avLst/>
          </a:prstGeom>
          <a:solidFill>
            <a:srgbClr val="FFFFFF"/>
          </a:solidFill>
          <a:ln w="12700">
            <a:miter lim="400000"/>
          </a:ln>
        </p:spPr>
        <p:txBody>
          <a:bodyPr lIns="50800" tIns="50800" rIns="50800" bIns="50800" anchor="ctr"/>
          <a:lstStyle/>
          <a:p>
            <a:pPr>
              <a:defRPr sz="2400">
                <a:effectLst>
                  <a:outerShdw sx="100000" sy="100000" kx="0" ky="0" algn="b" rotWithShape="0" blurRad="25400" dist="23998" dir="2700000">
                    <a:srgbClr val="000000">
                      <a:alpha val="31034"/>
                    </a:srgbClr>
                  </a:outerShdw>
                </a:effectLst>
              </a:defRPr>
            </a:pPr>
          </a:p>
        </p:txBody>
      </p:sp>
      <p:sp>
        <p:nvSpPr>
          <p:cNvPr id="206" name="La Terre n’est plus au centre!"/>
          <p:cNvSpPr txBox="1"/>
          <p:nvPr>
            <p:ph type="title"/>
          </p:nvPr>
        </p:nvSpPr>
        <p:spPr>
          <a:xfrm>
            <a:off x="1270000" y="7597993"/>
            <a:ext cx="10464800" cy="1422401"/>
          </a:xfrm>
          <a:prstGeom prst="rect">
            <a:avLst/>
          </a:prstGeom>
        </p:spPr>
        <p:txBody>
          <a:bodyPr/>
          <a:lstStyle>
            <a:lvl1pPr defTabSz="455675">
              <a:defRPr sz="6240"/>
            </a:lvl1pPr>
          </a:lstStyle>
          <a:p>
            <a:pPr/>
            <a:r>
              <a:t>La Terre n’est plus au centre!</a:t>
            </a:r>
          </a:p>
        </p:txBody>
      </p:sp>
      <p:sp>
        <p:nvSpPr>
          <p:cNvPr id="207" name="Modèle copernicien (De revolutionibus orbium coelestium 1543)"/>
          <p:cNvSpPr txBox="1"/>
          <p:nvPr>
            <p:ph type="body" sz="quarter" idx="1"/>
          </p:nvPr>
        </p:nvSpPr>
        <p:spPr>
          <a:xfrm>
            <a:off x="635905" y="8880592"/>
            <a:ext cx="11732990" cy="1219201"/>
          </a:xfrm>
          <a:prstGeom prst="rect">
            <a:avLst/>
          </a:prstGeom>
        </p:spPr>
        <p:txBody>
          <a:bodyPr/>
          <a:lstStyle/>
          <a:p>
            <a:pPr/>
            <a:r>
              <a:t>Modèle copernicien (De revolutionibus orbium coelestium 1543)</a:t>
            </a:r>
          </a:p>
        </p:txBody>
      </p:sp>
      <p:pic>
        <p:nvPicPr>
          <p:cNvPr id="208" name="Copernican_heliocentrism_theory_diagram.svg.png" descr="Copernican_heliocentrism_theory_diagram.svg.png"/>
          <p:cNvPicPr>
            <a:picLocks noChangeAspect="1"/>
          </p:cNvPicPr>
          <p:nvPr/>
        </p:nvPicPr>
        <p:blipFill>
          <a:blip r:embed="rId2">
            <a:extLst/>
          </a:blip>
          <a:stretch>
            <a:fillRect/>
          </a:stretch>
        </p:blipFill>
        <p:spPr>
          <a:xfrm>
            <a:off x="2800350" y="512668"/>
            <a:ext cx="7429500" cy="7429501"/>
          </a:xfrm>
          <a:prstGeom prst="rect">
            <a:avLst/>
          </a:prstGeom>
          <a:ln w="12700">
            <a:miter lim="400000"/>
          </a:ln>
        </p:spPr>
      </p:pic>
      <p:sp>
        <p:nvSpPr>
          <p:cNvPr id="209"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06"/>
                                        </p:tgtEl>
                                        <p:attrNameLst>
                                          <p:attrName>style.visibility</p:attrName>
                                        </p:attrNameLst>
                                      </p:cBhvr>
                                      <p:to>
                                        <p:strVal val="visible"/>
                                      </p:to>
                                    </p:set>
                                    <p:animEffect filter="dissolve" transition="in">
                                      <p:cBhvr>
                                        <p:cTn id="7" dur="1000"/>
                                        <p:tgtEl>
                                          <p:spTgt spid="206"/>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07"/>
                                        </p:tgtEl>
                                        <p:attrNameLst>
                                          <p:attrName>style.visibility</p:attrName>
                                        </p:attrNameLst>
                                      </p:cBhvr>
                                      <p:to>
                                        <p:strVal val="visible"/>
                                      </p:to>
                                    </p:set>
                                    <p:animEffect filter="dissolve" transition="in">
                                      <p:cBhvr>
                                        <p:cTn id="11"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6" grpId="1"/>
      <p:bldP build="whole" bldLvl="1" animBg="1" rev="0" advAuto="0" spid="207"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Giordano_Bruno_Campo_dei_Fiori.jpg" descr="Giordano_Bruno_Campo_dei_Fiori.jpg"/>
          <p:cNvPicPr>
            <a:picLocks noChangeAspect="1"/>
          </p:cNvPicPr>
          <p:nvPr/>
        </p:nvPicPr>
        <p:blipFill>
          <a:blip r:embed="rId2">
            <a:extLst/>
          </a:blip>
          <a:stretch>
            <a:fillRect/>
          </a:stretch>
        </p:blipFill>
        <p:spPr>
          <a:xfrm>
            <a:off x="3824940" y="0"/>
            <a:ext cx="5354919" cy="9753601"/>
          </a:xfrm>
          <a:prstGeom prst="rect">
            <a:avLst/>
          </a:prstGeom>
          <a:ln w="12700">
            <a:miter lim="400000"/>
          </a:ln>
        </p:spPr>
      </p:pic>
      <p:sp>
        <p:nvSpPr>
          <p:cNvPr id="212" name="Pluralité des mondes!"/>
          <p:cNvSpPr txBox="1"/>
          <p:nvPr>
            <p:ph type="title"/>
          </p:nvPr>
        </p:nvSpPr>
        <p:spPr>
          <a:xfrm>
            <a:off x="1270000" y="7597993"/>
            <a:ext cx="10464800" cy="1422401"/>
          </a:xfrm>
          <a:prstGeom prst="rect">
            <a:avLst/>
          </a:prstGeom>
        </p:spPr>
        <p:txBody>
          <a:bodyPr/>
          <a:lstStyle/>
          <a:p>
            <a:pPr/>
            <a:r>
              <a:t>Pluralité des mondes!</a:t>
            </a:r>
          </a:p>
        </p:txBody>
      </p:sp>
      <p:sp>
        <p:nvSpPr>
          <p:cNvPr id="213" name="Giordano Bruno (1548-1600)"/>
          <p:cNvSpPr txBox="1"/>
          <p:nvPr>
            <p:ph type="body" sz="quarter" idx="1"/>
          </p:nvPr>
        </p:nvSpPr>
        <p:spPr>
          <a:xfrm>
            <a:off x="1270000" y="8880592"/>
            <a:ext cx="10464800" cy="1219201"/>
          </a:xfrm>
          <a:prstGeom prst="rect">
            <a:avLst/>
          </a:prstGeom>
        </p:spPr>
        <p:txBody>
          <a:bodyPr/>
          <a:lstStyle/>
          <a:p>
            <a:pPr/>
            <a:r>
              <a:t>Giordano Bruno (1548-1600)</a:t>
            </a:r>
          </a:p>
        </p:txBody>
      </p:sp>
      <p:sp>
        <p:nvSpPr>
          <p:cNvPr id="214"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11"/>
                                        </p:tgtEl>
                                        <p:attrNameLst>
                                          <p:attrName>style.visibility</p:attrName>
                                        </p:attrNameLst>
                                      </p:cBhvr>
                                      <p:to>
                                        <p:strVal val="visible"/>
                                      </p:to>
                                    </p:set>
                                    <p:animEffect filter="dissolve" transition="in">
                                      <p:cBhvr>
                                        <p:cTn id="7" dur="1000"/>
                                        <p:tgtEl>
                                          <p:spTgt spid="211"/>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12"/>
                                        </p:tgtEl>
                                        <p:attrNameLst>
                                          <p:attrName>style.visibility</p:attrName>
                                        </p:attrNameLst>
                                      </p:cBhvr>
                                      <p:to>
                                        <p:strVal val="visible"/>
                                      </p:to>
                                    </p:set>
                                    <p:animEffect filter="dissolve" transition="in">
                                      <p:cBhvr>
                                        <p:cTn id="11" dur="1000"/>
                                        <p:tgtEl>
                                          <p:spTgt spid="212"/>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13"/>
                                        </p:tgtEl>
                                        <p:attrNameLst>
                                          <p:attrName>style.visibility</p:attrName>
                                        </p:attrNameLst>
                                      </p:cBhvr>
                                      <p:to>
                                        <p:strVal val="visible"/>
                                      </p:to>
                                    </p:set>
                                    <p:animEffect filter="dissolve" transition="in">
                                      <p:cBhvr>
                                        <p:cTn id="15" dur="1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3" grpId="3"/>
      <p:bldP build="whole" bldLvl="1" animBg="1" rev="0" advAuto="0" spid="211" grpId="1"/>
      <p:bldP build="whole" bldLvl="1" animBg="1" rev="0" advAuto="0" spid="212"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Le premier observatoire"/>
          <p:cNvSpPr txBox="1"/>
          <p:nvPr>
            <p:ph type="title"/>
          </p:nvPr>
        </p:nvSpPr>
        <p:spPr>
          <a:xfrm>
            <a:off x="1270000" y="7597993"/>
            <a:ext cx="10464800" cy="1422401"/>
          </a:xfrm>
          <a:prstGeom prst="rect">
            <a:avLst/>
          </a:prstGeom>
        </p:spPr>
        <p:txBody>
          <a:bodyPr/>
          <a:lstStyle>
            <a:lvl1pPr defTabSz="554990">
              <a:defRPr sz="7600"/>
            </a:lvl1pPr>
          </a:lstStyle>
          <a:p>
            <a:pPr/>
            <a:r>
              <a:t>Le premier observatoire</a:t>
            </a:r>
          </a:p>
        </p:txBody>
      </p:sp>
      <p:sp>
        <p:nvSpPr>
          <p:cNvPr id="217" name="Uraniborg, Ile de Hven, Tycho Brahe (1546-1601)"/>
          <p:cNvSpPr txBox="1"/>
          <p:nvPr>
            <p:ph type="body" sz="quarter" idx="1"/>
          </p:nvPr>
        </p:nvSpPr>
        <p:spPr>
          <a:xfrm>
            <a:off x="1270000" y="8880592"/>
            <a:ext cx="10464800" cy="1219201"/>
          </a:xfrm>
          <a:prstGeom prst="rect">
            <a:avLst/>
          </a:prstGeom>
        </p:spPr>
        <p:txBody>
          <a:bodyPr/>
          <a:lstStyle/>
          <a:p>
            <a:pPr/>
            <a:r>
              <a:t>Uraniborg, Ile de Hven, Tycho Brahe (1546-1601)</a:t>
            </a:r>
          </a:p>
        </p:txBody>
      </p:sp>
      <p:pic>
        <p:nvPicPr>
          <p:cNvPr id="218" name="droppedImage.pdf" descr="droppedImage.pdf"/>
          <p:cNvPicPr>
            <a:picLocks noChangeAspect="0"/>
          </p:cNvPicPr>
          <p:nvPr/>
        </p:nvPicPr>
        <p:blipFill>
          <a:blip r:embed="rId2">
            <a:extLst/>
          </a:blip>
          <a:stretch>
            <a:fillRect/>
          </a:stretch>
        </p:blipFill>
        <p:spPr>
          <a:xfrm>
            <a:off x="289361" y="2325594"/>
            <a:ext cx="7341299" cy="5102358"/>
          </a:xfrm>
          <a:prstGeom prst="rect">
            <a:avLst/>
          </a:prstGeom>
          <a:ln w="25400">
            <a:solidFill>
              <a:srgbClr val="FFFFFF"/>
            </a:solidFill>
            <a:miter lim="400000"/>
          </a:ln>
        </p:spPr>
      </p:pic>
      <p:pic>
        <p:nvPicPr>
          <p:cNvPr id="219" name="droppedImage.pdf" descr="droppedImage.pdf"/>
          <p:cNvPicPr>
            <a:picLocks noChangeAspect="1"/>
          </p:cNvPicPr>
          <p:nvPr/>
        </p:nvPicPr>
        <p:blipFill>
          <a:blip r:embed="rId3">
            <a:extLst/>
          </a:blip>
          <a:stretch>
            <a:fillRect/>
          </a:stretch>
        </p:blipFill>
        <p:spPr>
          <a:xfrm>
            <a:off x="7906839" y="903436"/>
            <a:ext cx="4875712" cy="7197480"/>
          </a:xfrm>
          <a:prstGeom prst="rect">
            <a:avLst/>
          </a:prstGeom>
          <a:ln w="12700">
            <a:miter lim="400000"/>
          </a:ln>
        </p:spPr>
      </p:pic>
      <p:sp>
        <p:nvSpPr>
          <p:cNvPr id="220" name="S. Chaty"/>
          <p:cNvSpPr txBox="1"/>
          <p:nvPr/>
        </p:nvSpPr>
        <p:spPr>
          <a:xfrm>
            <a:off x="-4168" y="9251950"/>
            <a:ext cx="1181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Gill Sans"/>
                <a:ea typeface="Gill Sans"/>
                <a:cs typeface="Gill Sans"/>
                <a:sym typeface="Gill Sans"/>
              </a:defRPr>
            </a:lvl1pPr>
          </a:lstStyle>
          <a:p>
            <a:pPr/>
            <a:r>
              <a:t>S. Chaty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18"/>
                                        </p:tgtEl>
                                        <p:attrNameLst>
                                          <p:attrName>style.visibility</p:attrName>
                                        </p:attrNameLst>
                                      </p:cBhvr>
                                      <p:to>
                                        <p:strVal val="visible"/>
                                      </p:to>
                                    </p:set>
                                    <p:animEffect filter="dissolve" transition="in">
                                      <p:cBhvr>
                                        <p:cTn id="7" dur="1000"/>
                                        <p:tgtEl>
                                          <p:spTgt spid="218"/>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219"/>
                                        </p:tgtEl>
                                        <p:attrNameLst>
                                          <p:attrName>style.visibility</p:attrName>
                                        </p:attrNameLst>
                                      </p:cBhvr>
                                      <p:to>
                                        <p:strVal val="visible"/>
                                      </p:to>
                                    </p:set>
                                    <p:animEffect filter="dissolve" transition="in">
                                      <p:cBhvr>
                                        <p:cTn id="11" dur="1000"/>
                                        <p:tgtEl>
                                          <p:spTgt spid="219"/>
                                        </p:tgtEl>
                                      </p:cBhvr>
                                    </p:animEffect>
                                  </p:childTnLst>
                                </p:cTn>
                              </p:par>
                            </p:childTnLst>
                          </p:cTn>
                        </p:par>
                        <p:par>
                          <p:cTn id="12" fill="hold">
                            <p:stCondLst>
                              <p:cond delay="2000"/>
                            </p:stCondLst>
                            <p:childTnLst>
                              <p:par>
                                <p:cTn id="13" presetClass="entr" nodeType="afterEffect" presetID="9" grpId="3" fill="hold">
                                  <p:stCondLst>
                                    <p:cond delay="0"/>
                                  </p:stCondLst>
                                  <p:iterate type="el" backwards="0">
                                    <p:tmAbs val="0"/>
                                  </p:iterate>
                                  <p:childTnLst>
                                    <p:set>
                                      <p:cBhvr>
                                        <p:cTn id="14" fill="hold"/>
                                        <p:tgtEl>
                                          <p:spTgt spid="216"/>
                                        </p:tgtEl>
                                        <p:attrNameLst>
                                          <p:attrName>style.visibility</p:attrName>
                                        </p:attrNameLst>
                                      </p:cBhvr>
                                      <p:to>
                                        <p:strVal val="visible"/>
                                      </p:to>
                                    </p:set>
                                    <p:animEffect filter="dissolve" transition="in">
                                      <p:cBhvr>
                                        <p:cTn id="15" dur="1000"/>
                                        <p:tgtEl>
                                          <p:spTgt spid="216"/>
                                        </p:tgtEl>
                                      </p:cBhvr>
                                    </p:animEffect>
                                  </p:childTnLst>
                                </p:cTn>
                              </p:par>
                            </p:childTnLst>
                          </p:cTn>
                        </p:par>
                        <p:par>
                          <p:cTn id="16" fill="hold">
                            <p:stCondLst>
                              <p:cond delay="3000"/>
                            </p:stCondLst>
                            <p:childTnLst>
                              <p:par>
                                <p:cTn id="17" presetClass="entr" nodeType="afterEffect" presetID="9" grpId="4" fill="hold">
                                  <p:stCondLst>
                                    <p:cond delay="0"/>
                                  </p:stCondLst>
                                  <p:iterate type="el" backwards="0">
                                    <p:tmAbs val="0"/>
                                  </p:iterate>
                                  <p:childTnLst>
                                    <p:set>
                                      <p:cBhvr>
                                        <p:cTn id="18" fill="hold"/>
                                        <p:tgtEl>
                                          <p:spTgt spid="217"/>
                                        </p:tgtEl>
                                        <p:attrNameLst>
                                          <p:attrName>style.visibility</p:attrName>
                                        </p:attrNameLst>
                                      </p:cBhvr>
                                      <p:to>
                                        <p:strVal val="visible"/>
                                      </p:to>
                                    </p:set>
                                    <p:animEffect filter="dissolve" transition="in">
                                      <p:cBhvr>
                                        <p:cTn id="19" dur="1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9" grpId="2"/>
      <p:bldP build="whole" bldLvl="1" animBg="1" rev="0" advAuto="0" spid="216" grpId="3"/>
      <p:bldP build="whole" bldLvl="1" animBg="1" rev="0" advAuto="0" spid="217" grpId="4"/>
      <p:bldP build="whole" bldLvl="1" animBg="1" rev="0" advAuto="0" spid="218" grpId="1"/>
    </p:bldLst>
  </p:timing>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