
<file path=[Content_Types].xml><?xml version="1.0" encoding="utf-8"?>
<Types xmlns="http://schemas.openxmlformats.org/package/2006/content-types">
  <Default Extension="png" ContentType="image/png"/>
  <Default Extension="mpg" ContentType="video/mpeg"/>
  <Default Extension="mpeg" ContentType="vide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5"/>
  </p:notesMasterIdLst>
  <p:sldIdLst>
    <p:sldId id="448" r:id="rId2"/>
    <p:sldId id="466" r:id="rId3"/>
    <p:sldId id="467" r:id="rId4"/>
    <p:sldId id="462" r:id="rId5"/>
    <p:sldId id="440" r:id="rId6"/>
    <p:sldId id="461" r:id="rId7"/>
    <p:sldId id="452" r:id="rId8"/>
    <p:sldId id="456" r:id="rId9"/>
    <p:sldId id="453" r:id="rId10"/>
    <p:sldId id="457" r:id="rId11"/>
    <p:sldId id="451" r:id="rId12"/>
    <p:sldId id="458" r:id="rId13"/>
    <p:sldId id="454" r:id="rId14"/>
    <p:sldId id="459" r:id="rId15"/>
    <p:sldId id="455" r:id="rId16"/>
    <p:sldId id="468" r:id="rId17"/>
    <p:sldId id="415" r:id="rId18"/>
    <p:sldId id="424" r:id="rId19"/>
    <p:sldId id="410" r:id="rId20"/>
    <p:sldId id="425" r:id="rId21"/>
    <p:sldId id="418" r:id="rId22"/>
    <p:sldId id="426" r:id="rId23"/>
    <p:sldId id="427" r:id="rId24"/>
    <p:sldId id="428" r:id="rId25"/>
    <p:sldId id="439" r:id="rId26"/>
    <p:sldId id="438" r:id="rId27"/>
    <p:sldId id="447" r:id="rId28"/>
    <p:sldId id="419" r:id="rId29"/>
    <p:sldId id="430" r:id="rId30"/>
    <p:sldId id="431" r:id="rId31"/>
    <p:sldId id="420" r:id="rId32"/>
    <p:sldId id="432" r:id="rId33"/>
    <p:sldId id="434" r:id="rId34"/>
    <p:sldId id="450" r:id="rId35"/>
    <p:sldId id="469" r:id="rId36"/>
    <p:sldId id="417" r:id="rId37"/>
    <p:sldId id="465" r:id="rId38"/>
    <p:sldId id="472" r:id="rId39"/>
    <p:sldId id="473" r:id="rId40"/>
    <p:sldId id="471" r:id="rId41"/>
    <p:sldId id="445" r:id="rId42"/>
    <p:sldId id="449" r:id="rId43"/>
    <p:sldId id="475" r:id="rId44"/>
    <p:sldId id="421" r:id="rId45"/>
    <p:sldId id="394" r:id="rId46"/>
    <p:sldId id="409" r:id="rId47"/>
    <p:sldId id="422" r:id="rId48"/>
    <p:sldId id="407" r:id="rId49"/>
    <p:sldId id="435" r:id="rId50"/>
    <p:sldId id="423" r:id="rId51"/>
    <p:sldId id="436" r:id="rId52"/>
    <p:sldId id="474" r:id="rId53"/>
    <p:sldId id="463" r:id="rId54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C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056"/>
  </p:normalViewPr>
  <p:slideViewPr>
    <p:cSldViewPr>
      <p:cViewPr>
        <p:scale>
          <a:sx n="93" d="100"/>
          <a:sy n="93" d="100"/>
        </p:scale>
        <p:origin x="-119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6DE77F-E64A-6C4D-BB53-91F9D6A2D5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483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802104-9D71-4249-88A6-4753F3368826}" type="slidenum">
              <a:rPr lang="fr-FR" sz="1200"/>
              <a:pPr/>
              <a:t>1</a:t>
            </a:fld>
            <a:endParaRPr lang="fr-FR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8D9F58-4022-0E48-A84D-61DCB6282BF1}" type="slidenum">
              <a:rPr lang="fr-FR" sz="1200"/>
              <a:pPr/>
              <a:t>50</a:t>
            </a:fld>
            <a:endParaRPr lang="fr-F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6DBA8F-5797-A844-A948-339D291FCA0C}" type="slidenum">
              <a:rPr lang="en-GB" sz="1200">
                <a:latin typeface="Calibri" charset="0"/>
              </a:rPr>
              <a:pPr eaLnBrk="1" hangingPunct="1"/>
              <a:t>51</a:t>
            </a:fld>
            <a:endParaRPr lang="en-GB" sz="1200">
              <a:latin typeface="Calibri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72" tIns="40086" rIns="80172" bIns="40086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8D9F58-4022-0E48-A84D-61DCB6282BF1}" type="slidenum">
              <a:rPr lang="fr-FR" sz="1200"/>
              <a:pPr/>
              <a:t>52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418527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C46CCD-0D9B-8442-9F9C-604E8D3FB79A}" type="slidenum">
              <a:rPr lang="en-GB" sz="1200"/>
              <a:pPr/>
              <a:t>29</a:t>
            </a:fld>
            <a:endParaRPr lang="en-GB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88CBF8-7CC8-4E4B-A2E4-666F860979AF}" type="slidenum">
              <a:rPr lang="fr-FR" sz="1200"/>
              <a:pPr/>
              <a:t>36</a:t>
            </a:fld>
            <a:endParaRPr lang="fr-F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97" indent="-28573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19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86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54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21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90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57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24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69B31A-9773-1049-9D3C-2AC7F2357B34}" type="slidenum">
              <a:rPr lang="fr-FR" sz="2100">
                <a:latin typeface="Times New Roman" charset="0"/>
              </a:rPr>
              <a:pPr/>
              <a:t>41</a:t>
            </a:fld>
            <a:endParaRPr lang="fr-FR" sz="210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437823-CCCA-6843-BCFD-84693E0F4E47}" type="slidenum">
              <a:rPr lang="fr-FR" sz="1200"/>
              <a:pPr/>
              <a:t>44</a:t>
            </a:fld>
            <a:endParaRPr lang="fr-F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588352-04B8-A840-A337-6F1E3F3778DC}" type="slidenum">
              <a:rPr lang="fr-FR" sz="1200"/>
              <a:pPr/>
              <a:t>46</a:t>
            </a:fld>
            <a:endParaRPr lang="fr-FR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D43E99-F4EB-BE4F-801F-75988EB3C8E9}" type="slidenum">
              <a:rPr lang="fr-FR" sz="1200"/>
              <a:pPr/>
              <a:t>47</a:t>
            </a:fld>
            <a:endParaRPr lang="fr-F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D91FCE-3209-A84E-8ED4-1B896EB6F517}" type="slidenum">
              <a:rPr lang="fr-FR" sz="1200"/>
              <a:pPr/>
              <a:t>48</a:t>
            </a:fld>
            <a:endParaRPr lang="fr-FR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3025" y="915988"/>
            <a:ext cx="4173538" cy="3132137"/>
          </a:xfrm>
          <a:solidFill>
            <a:srgbClr val="FFFFFF"/>
          </a:solidFill>
          <a:ln/>
        </p:spPr>
      </p:sp>
      <p:sp>
        <p:nvSpPr>
          <p:cNvPr id="4915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2214" tIns="41107" rIns="82214" bIns="41107" anchor="ctr"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F4710B-8386-7945-A4FA-2CE9F6AC0984}" type="slidenum">
              <a:rPr lang="fr-FR" sz="1200"/>
              <a:pPr/>
              <a:t>49</a:t>
            </a:fld>
            <a:endParaRPr lang="fr-FR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5120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80184" tIns="40092" rIns="80184" bIns="40092" anchor="ctr"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F7303-6F44-4640-AB09-6ADD506E88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45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C399B-6ECA-6548-8232-308CC32688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84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94B4D-50A6-5144-968C-FE12B6A08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6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B370F-40EF-F54C-A83E-6AA8B4CB84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45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AA7B1-0166-404D-A11F-43D0E2ADA1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47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89D80-4C77-2246-A309-1D17D1C3BC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68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52BE8-5DDF-454A-AD6D-4DD19BD64D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56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0DCC1-2A1C-D843-B999-F42C56E7AD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0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1E268-93FB-4E40-AC5A-DECDFD6487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3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237D-18ED-B840-B16C-926C1F11ED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9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E9AA5-0FFE-9149-A90C-7A36B44184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96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9D665CE-38EA-3F49-B4A6-7276C1C205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25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eg"/><Relationship Id="rId13" Type="http://schemas.openxmlformats.org/officeDocument/2006/relationships/image" Target="../media/image33.png"/><Relationship Id="rId3" Type="http://schemas.microsoft.com/office/2007/relationships/media" Target="../media/media4.mpeg"/><Relationship Id="rId7" Type="http://schemas.microsoft.com/office/2007/relationships/media" Target="../media/media6.mpeg"/><Relationship Id="rId12" Type="http://schemas.openxmlformats.org/officeDocument/2006/relationships/image" Target="../media/image32.png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6" Type="http://schemas.openxmlformats.org/officeDocument/2006/relationships/video" Target="../media/media5.mpeg"/><Relationship Id="rId11" Type="http://schemas.openxmlformats.org/officeDocument/2006/relationships/image" Target="../media/image31.png"/><Relationship Id="rId5" Type="http://schemas.microsoft.com/office/2007/relationships/media" Target="../media/media5.mpeg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4.mpeg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8.mpg"/><Relationship Id="rId2" Type="http://schemas.openxmlformats.org/officeDocument/2006/relationships/video" Target="../media/media7.mpg"/><Relationship Id="rId1" Type="http://schemas.microsoft.com/office/2007/relationships/media" Target="../media/media7.mpg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627560"/>
            <a:ext cx="8382000" cy="1233488"/>
          </a:xfrm>
        </p:spPr>
        <p:txBody>
          <a:bodyPr/>
          <a:lstStyle/>
          <a:p>
            <a:pPr eaLnBrk="1" hangingPunct="1"/>
            <a:r>
              <a:rPr lang="fr-FR" sz="2900" b="1" dirty="0">
                <a:latin typeface="Arial" charset="0"/>
                <a:ea typeface="ＭＳ Ｐゴシック" charset="0"/>
                <a:cs typeface="ＭＳ Ｐゴシック" charset="0"/>
              </a:rPr>
              <a:t>La formation étoiles : un processus clé de l’univers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848225"/>
            <a:ext cx="8839200" cy="1830388"/>
          </a:xfrm>
        </p:spPr>
        <p:txBody>
          <a:bodyPr/>
          <a:lstStyle/>
          <a:p>
            <a:pPr eaLnBrk="1" hangingPunct="1"/>
            <a:endParaRPr lang="fr-FR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23749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Image 6" descr="logoENSnoi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4239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Sigle-Irfu-Hori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21097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3244155" y="4725144"/>
            <a:ext cx="276800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Patrick Hennebelle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B4804D4-BC77-744C-A697-FFFDA5EA5904}"/>
              </a:ext>
            </a:extLst>
          </p:cNvPr>
          <p:cNvSpPr txBox="1"/>
          <p:nvPr/>
        </p:nvSpPr>
        <p:spPr>
          <a:xfrm>
            <a:off x="179512" y="5951021"/>
            <a:ext cx="907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bg2"/>
                </a:solidFill>
              </a:rPr>
              <a:t>Remerciements : Edouard Audit, Frédéric </a:t>
            </a:r>
            <a:r>
              <a:rPr lang="fr-FR" sz="1800" dirty="0" err="1">
                <a:solidFill>
                  <a:schemeClr val="bg2"/>
                </a:solidFill>
              </a:rPr>
              <a:t>Bournaud</a:t>
            </a:r>
            <a:r>
              <a:rPr lang="fr-FR" sz="1800" dirty="0">
                <a:solidFill>
                  <a:schemeClr val="bg2"/>
                </a:solidFill>
              </a:rPr>
              <a:t>, Gilles Chabrier, </a:t>
            </a:r>
          </a:p>
          <a:p>
            <a:r>
              <a:rPr lang="fr-FR" sz="1800" dirty="0">
                <a:solidFill>
                  <a:schemeClr val="bg2"/>
                </a:solidFill>
              </a:rPr>
              <a:t>Benoit </a:t>
            </a:r>
            <a:r>
              <a:rPr lang="fr-FR" sz="1800" dirty="0" err="1">
                <a:solidFill>
                  <a:schemeClr val="bg2"/>
                </a:solidFill>
              </a:rPr>
              <a:t>Commerçon</a:t>
            </a:r>
            <a:r>
              <a:rPr lang="fr-FR" sz="1800" dirty="0">
                <a:solidFill>
                  <a:schemeClr val="bg2"/>
                </a:solidFill>
              </a:rPr>
              <a:t>, Sébastien </a:t>
            </a:r>
            <a:r>
              <a:rPr lang="fr-FR" sz="1800" dirty="0" err="1">
                <a:solidFill>
                  <a:schemeClr val="bg2"/>
                </a:solidFill>
              </a:rPr>
              <a:t>Fromang</a:t>
            </a:r>
            <a:r>
              <a:rPr lang="fr-FR" sz="1800" dirty="0">
                <a:solidFill>
                  <a:schemeClr val="bg2"/>
                </a:solidFill>
              </a:rPr>
              <a:t>, Sam </a:t>
            </a:r>
            <a:r>
              <a:rPr lang="fr-FR" sz="1800" dirty="0" err="1">
                <a:solidFill>
                  <a:schemeClr val="bg2"/>
                </a:solidFill>
              </a:rPr>
              <a:t>Geen</a:t>
            </a:r>
            <a:r>
              <a:rPr lang="fr-FR" sz="1800" dirty="0">
                <a:solidFill>
                  <a:schemeClr val="bg2"/>
                </a:solidFill>
              </a:rPr>
              <a:t>, Olivier </a:t>
            </a:r>
            <a:r>
              <a:rPr lang="fr-FR" sz="1800" dirty="0" err="1">
                <a:solidFill>
                  <a:schemeClr val="bg2"/>
                </a:solidFill>
              </a:rPr>
              <a:t>Iffrig</a:t>
            </a:r>
            <a:r>
              <a:rPr lang="fr-FR" sz="1800" dirty="0">
                <a:solidFill>
                  <a:schemeClr val="bg2"/>
                </a:solidFill>
              </a:rPr>
              <a:t>, </a:t>
            </a:r>
            <a:r>
              <a:rPr lang="fr-FR" sz="1800" dirty="0" err="1">
                <a:solidFill>
                  <a:schemeClr val="bg2"/>
                </a:solidFill>
              </a:rPr>
              <a:t>Yueh-Ning</a:t>
            </a:r>
            <a:r>
              <a:rPr lang="fr-FR" sz="1800" dirty="0">
                <a:solidFill>
                  <a:schemeClr val="bg2"/>
                </a:solidFill>
              </a:rPr>
              <a:t> Lee, Romain Teyssier, </a:t>
            </a:r>
            <a:r>
              <a:rPr lang="fr-FR" sz="1800" dirty="0" err="1">
                <a:solidFill>
                  <a:schemeClr val="bg2"/>
                </a:solidFill>
              </a:rPr>
              <a:t>Valeska</a:t>
            </a:r>
            <a:r>
              <a:rPr lang="fr-FR" sz="1800" dirty="0">
                <a:solidFill>
                  <a:schemeClr val="bg2"/>
                </a:solidFill>
              </a:rPr>
              <a:t> Valdivia</a:t>
            </a:r>
          </a:p>
        </p:txBody>
      </p:sp>
    </p:spTree>
    <p:extLst>
      <p:ext uri="{BB962C8B-B14F-4D97-AF65-F5344CB8AC3E}">
        <p14:creationId xmlns:p14="http://schemas.microsoft.com/office/powerpoint/2010/main" val="1417263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5261CE-C159-6648-8FC8-F444F342140C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331913" y="620713"/>
            <a:ext cx="33698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Des étoiles :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-c’est quoi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petites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grosses ? 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nombreuses ?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2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2702683" y="-27384"/>
            <a:ext cx="36199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Les plus </a:t>
            </a:r>
            <a:r>
              <a:rPr lang="en-US" b="1" dirty="0" err="1">
                <a:solidFill>
                  <a:srgbClr val="FF0000"/>
                </a:solidFill>
              </a:rPr>
              <a:t>nombreuses</a:t>
            </a:r>
            <a:r>
              <a:rPr lang="en-US" b="1" dirty="0">
                <a:solidFill>
                  <a:srgbClr val="FF0000"/>
                </a:solidFill>
              </a:rPr>
              <a:t> ?</a:t>
            </a:r>
          </a:p>
          <a:p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7991183-F76F-874B-AF2F-A5298E004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" y="1412776"/>
            <a:ext cx="4710286" cy="36892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CAAB479-4034-3F45-B15E-D1D0480D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248" y="1052736"/>
            <a:ext cx="3344240" cy="41425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59CBED8-481F-5747-8118-4AF1CDB4434A}"/>
              </a:ext>
            </a:extLst>
          </p:cNvPr>
          <p:cNvSpPr txBox="1"/>
          <p:nvPr/>
        </p:nvSpPr>
        <p:spPr>
          <a:xfrm>
            <a:off x="539552" y="5805264"/>
            <a:ext cx="840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=&gt; les plus nombreuses sont celles de </a:t>
            </a:r>
            <a:r>
              <a:rPr lang="fr-FR" b="1" dirty="0">
                <a:solidFill>
                  <a:srgbClr val="FF0000"/>
                </a:solidFill>
              </a:rPr>
              <a:t>0.3 masses solaires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D1C02D4-00CB-A146-8C29-D0524187F758}"/>
              </a:ext>
            </a:extLst>
          </p:cNvPr>
          <p:cNvSpPr txBox="1"/>
          <p:nvPr/>
        </p:nvSpPr>
        <p:spPr>
          <a:xfrm>
            <a:off x="7779807" y="5157192"/>
            <a:ext cx="1328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Offner+2014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5618B6B2-2884-874C-936A-4247E6B8B665}"/>
              </a:ext>
            </a:extLst>
          </p:cNvPr>
          <p:cNvCxnSpPr/>
          <p:nvPr/>
        </p:nvCxnSpPr>
        <p:spPr bwMode="auto">
          <a:xfrm>
            <a:off x="2267744" y="1556792"/>
            <a:ext cx="0" cy="29523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019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573B485-1B2A-6344-8927-E63AA6010D00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331913" y="620713"/>
            <a:ext cx="419377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Des étoiles :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-c’est quoi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petites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grosses ? 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nombreuses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-pourquoi les étoiles brillent ?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4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763688" y="116632"/>
            <a:ext cx="44871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</a:rPr>
              <a:t>Pourquoi</a:t>
            </a:r>
            <a:r>
              <a:rPr lang="en-US" b="1" dirty="0">
                <a:solidFill>
                  <a:srgbClr val="FF0000"/>
                </a:solidFill>
              </a:rPr>
              <a:t> les </a:t>
            </a:r>
            <a:r>
              <a:rPr lang="en-US" b="1" dirty="0" err="1">
                <a:solidFill>
                  <a:srgbClr val="FF0000"/>
                </a:solidFill>
              </a:rPr>
              <a:t>étoiles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brillent</a:t>
            </a:r>
            <a:r>
              <a:rPr lang="en-US" b="1" dirty="0">
                <a:solidFill>
                  <a:srgbClr val="FF0000"/>
                </a:solidFill>
              </a:rPr>
              <a:t> ?</a:t>
            </a:r>
          </a:p>
          <a:p>
            <a:r>
              <a:rPr lang="en-US" b="1" dirty="0">
                <a:solidFill>
                  <a:srgbClr val="FF0000"/>
                </a:solidFill>
              </a:rPr>
              <a:t>Qui </a:t>
            </a:r>
            <a:r>
              <a:rPr lang="en-US" b="1" dirty="0" err="1">
                <a:solidFill>
                  <a:srgbClr val="FF0000"/>
                </a:solidFill>
              </a:rPr>
              <a:t>brillent</a:t>
            </a:r>
            <a:r>
              <a:rPr lang="en-US" b="1" dirty="0">
                <a:solidFill>
                  <a:srgbClr val="FF0000"/>
                </a:solidFill>
              </a:rPr>
              <a:t> le plus ?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xmlns="" id="{12BD2B75-935A-FE41-B87B-F3696EF7B6A3}"/>
                  </a:ext>
                </a:extLst>
              </p:cNvPr>
              <p:cNvSpPr txBox="1"/>
              <p:nvPr/>
            </p:nvSpPr>
            <p:spPr>
              <a:xfrm>
                <a:off x="35496" y="1291503"/>
                <a:ext cx="9087681" cy="29295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b="0" dirty="0"/>
                  <a:t>La densité d’énergie lumineuse d’un corps noir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endParaRPr lang="fr-FR" dirty="0">
                  <a:ea typeface="Cambria Math" panose="02040503050406030204" pitchFamily="18" charset="0"/>
                </a:endParaRPr>
              </a:p>
              <a:p>
                <a:r>
                  <a:rPr lang="fr-FR" b="0" dirty="0">
                    <a:ea typeface="Cambria Math" panose="02040503050406030204" pitchFamily="18" charset="0"/>
                  </a:rPr>
                  <a:t>Le transport de l’énergie lumineuse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𝑟𝑎𝑑</m:t>
                            </m:r>
                          </m:sub>
                        </m:sSub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fr-FR" b="0" dirty="0"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𝑑𝑖𝑓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𝜅𝜌</m:t>
                        </m:r>
                      </m:den>
                    </m:f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endParaRPr lang="fr-FR" dirty="0"/>
              </a:p>
              <a:p>
                <a:r>
                  <a:rPr lang="fr-FR" dirty="0"/>
                  <a:t>L’équilibre mécanique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kT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La luminosité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=4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sSup>
                      <m:sSupPr>
                        <m:ctrlPr>
                          <a:rPr lang="el-G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12BD2B75-935A-FE41-B87B-F3696EF7B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1291503"/>
                <a:ext cx="9087681" cy="2929585"/>
              </a:xfrm>
              <a:prstGeom prst="rect">
                <a:avLst/>
              </a:prstGeom>
              <a:blipFill>
                <a:blip r:embed="rId2"/>
                <a:stretch>
                  <a:fillRect l="-1955" t="-3030" r="-838"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4A292D9-BDD2-0F42-80D3-16EAAABA6DE9}"/>
              </a:ext>
            </a:extLst>
          </p:cNvPr>
          <p:cNvSpPr txBox="1"/>
          <p:nvPr/>
        </p:nvSpPr>
        <p:spPr>
          <a:xfrm>
            <a:off x="1947669" y="4941168"/>
            <a:ext cx="58256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Une étoile brille car elle est chaude…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Les grosses étoiles sont plus chaudes</a:t>
            </a:r>
          </a:p>
          <a:p>
            <a:r>
              <a:rPr lang="fr-FR" b="1" dirty="0">
                <a:solidFill>
                  <a:srgbClr val="FF0000"/>
                </a:solidFill>
              </a:rPr>
              <a:t>=&gt; Elles brillent plus !</a:t>
            </a:r>
          </a:p>
        </p:txBody>
      </p:sp>
    </p:spTree>
    <p:extLst>
      <p:ext uri="{BB962C8B-B14F-4D97-AF65-F5344CB8AC3E}">
        <p14:creationId xmlns:p14="http://schemas.microsoft.com/office/powerpoint/2010/main" val="329001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DA0F31-CE26-3943-9AB1-1F3F5990FD8B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331913" y="620713"/>
            <a:ext cx="468750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Des étoiles :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-c’est quoi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petites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grosses ? 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nombreuses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-pourquoi les étoiles brillent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-combien de temps vivent-elles ?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44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331913" y="260648"/>
            <a:ext cx="63001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</a:rPr>
              <a:t>Quelles étoiles vivent le plus longtemps ?</a:t>
            </a:r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xmlns="" id="{47362DBF-B50A-C244-BA87-2B834B2CCE8F}"/>
                  </a:ext>
                </a:extLst>
              </p:cNvPr>
              <p:cNvSpPr txBox="1"/>
              <p:nvPr/>
            </p:nvSpPr>
            <p:spPr>
              <a:xfrm>
                <a:off x="1093141" y="1268760"/>
                <a:ext cx="6215163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Une étoile rayonne donc perd de l’énergie…</a:t>
                </a:r>
              </a:p>
              <a:p>
                <a:endParaRPr lang="fr-FR" dirty="0"/>
              </a:p>
              <a:p>
                <a:r>
                  <a:rPr lang="fr-FR" dirty="0"/>
                  <a:t>Quelle source d’énergie ?</a:t>
                </a:r>
              </a:p>
              <a:p>
                <a:pPr marL="342900" indent="-342900">
                  <a:buFont typeface="Symbol" pitchFamily="2" charset="2"/>
                  <a:buChar char="Þ"/>
                </a:pPr>
                <a:r>
                  <a:rPr lang="fr-FR" dirty="0"/>
                  <a:t>Les réactions nucléaires car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lang="fr-FR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/>
                  <a:t>…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7362DBF-B50A-C244-BA87-2B834B2CC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41" y="1268760"/>
                <a:ext cx="6215163" cy="1569660"/>
              </a:xfrm>
              <a:prstGeom prst="rect">
                <a:avLst/>
              </a:prstGeom>
              <a:blipFill>
                <a:blip r:embed="rId2"/>
                <a:stretch>
                  <a:fillRect l="-1429" t="-2419" r="-612" b="-80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B8B6B31-3BD1-744A-9AD1-ADAE54956499}"/>
              </a:ext>
            </a:extLst>
          </p:cNvPr>
          <p:cNvSpPr txBox="1"/>
          <p:nvPr/>
        </p:nvSpPr>
        <p:spPr>
          <a:xfrm>
            <a:off x="899592" y="3284984"/>
            <a:ext cx="7133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grosses étoiles ont un plus gros « réservoir » </a:t>
            </a:r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586E4E31-D0A9-8744-A46F-D185FD5AD2E3}"/>
                  </a:ext>
                </a:extLst>
              </p:cNvPr>
              <p:cNvSpPr txBox="1"/>
              <p:nvPr/>
            </p:nvSpPr>
            <p:spPr>
              <a:xfrm>
                <a:off x="899592" y="3933056"/>
                <a:ext cx="6643550" cy="1200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mais elles « consomment » plus  car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!</m:t>
                    </m:r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fr-FR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86E4E31-D0A9-8744-A46F-D185FD5AD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33056"/>
                <a:ext cx="6643550" cy="1200265"/>
              </a:xfrm>
              <a:prstGeom prst="rect">
                <a:avLst/>
              </a:prstGeom>
              <a:blipFill>
                <a:blip r:embed="rId3"/>
                <a:stretch>
                  <a:fillRect l="-1336" t="-4211" b="-10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800A99B-B449-044B-B2FE-1D32110EBF4A}"/>
              </a:ext>
            </a:extLst>
          </p:cNvPr>
          <p:cNvSpPr txBox="1"/>
          <p:nvPr/>
        </p:nvSpPr>
        <p:spPr>
          <a:xfrm>
            <a:off x="1172070" y="5445224"/>
            <a:ext cx="6227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plus grosses étoiles vivent 3-4 Ma</a:t>
            </a:r>
          </a:p>
          <a:p>
            <a:r>
              <a:rPr lang="fr-FR" dirty="0"/>
              <a:t>Le soleil 10 Ga</a:t>
            </a:r>
          </a:p>
          <a:p>
            <a:r>
              <a:rPr lang="fr-FR" dirty="0"/>
              <a:t>Les plus petites sont… presque… éternelles</a:t>
            </a:r>
          </a:p>
        </p:txBody>
      </p:sp>
    </p:spTree>
    <p:extLst>
      <p:ext uri="{BB962C8B-B14F-4D97-AF65-F5344CB8AC3E}">
        <p14:creationId xmlns:p14="http://schemas.microsoft.com/office/powerpoint/2010/main" val="19985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F741E6-EEED-B340-87A1-F6A271B18BBC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5E3A605-AE30-BE4E-95D4-54B6AB28DD5F}"/>
              </a:ext>
            </a:extLst>
          </p:cNvPr>
          <p:cNvSpPr txBox="1"/>
          <p:nvPr/>
        </p:nvSpPr>
        <p:spPr>
          <a:xfrm>
            <a:off x="-36512" y="1412776"/>
            <a:ext cx="931537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85000"/>
                  </a:schemeClr>
                </a:solidFill>
              </a:rPr>
              <a:t>1) Des étoiles – c’est quoi ? </a:t>
            </a:r>
          </a:p>
          <a:p>
            <a:endParaRPr lang="fr-FR" sz="3600" dirty="0"/>
          </a:p>
          <a:p>
            <a:endParaRPr lang="fr-FR" sz="3600" dirty="0"/>
          </a:p>
          <a:p>
            <a:r>
              <a:rPr lang="fr-FR" sz="3600" dirty="0"/>
              <a:t>2) Des étoiles – pour quoi faire ?</a:t>
            </a:r>
          </a:p>
          <a:p>
            <a:endParaRPr lang="fr-FR" sz="3600" dirty="0"/>
          </a:p>
          <a:p>
            <a:endParaRPr lang="fr-FR" sz="3600" dirty="0"/>
          </a:p>
          <a:p>
            <a:r>
              <a:rPr lang="fr-FR" sz="3600" dirty="0">
                <a:solidFill>
                  <a:schemeClr val="bg1">
                    <a:lumMod val="85000"/>
                  </a:schemeClr>
                </a:solidFill>
              </a:rPr>
              <a:t>3) Des étoiles – comment elles se forment ? </a:t>
            </a:r>
          </a:p>
        </p:txBody>
      </p:sp>
    </p:spTree>
    <p:extLst>
      <p:ext uri="{BB962C8B-B14F-4D97-AF65-F5344CB8AC3E}">
        <p14:creationId xmlns:p14="http://schemas.microsoft.com/office/powerpoint/2010/main" val="3487141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FF976A-E18F-A14A-B237-689ABEBE47A1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79168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B0F0"/>
                </a:solidFill>
              </a:rPr>
              <a:t>Pourquoi s’intéresser aux étoiles ?</a:t>
            </a:r>
          </a:p>
          <a:p>
            <a:endParaRPr lang="fr-FR" dirty="0">
              <a:solidFill>
                <a:srgbClr val="00B0F0"/>
              </a:solidFill>
            </a:endParaRPr>
          </a:p>
          <a:p>
            <a:endParaRPr lang="fr-FR" dirty="0">
              <a:solidFill>
                <a:srgbClr val="00B0F0"/>
              </a:solidFill>
            </a:endParaRPr>
          </a:p>
          <a:p>
            <a:r>
              <a:rPr lang="fr-FR" dirty="0">
                <a:solidFill>
                  <a:srgbClr val="00B0F0"/>
                </a:solidFill>
              </a:rPr>
              <a:t>-elles produisent les éléments lourds (carbone, oxygène)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2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2944813"/>
            <a:ext cx="53260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ZoneTexte 4"/>
          <p:cNvSpPr txBox="1">
            <a:spLocks noChangeArrowheads="1"/>
          </p:cNvSpPr>
          <p:nvPr/>
        </p:nvSpPr>
        <p:spPr bwMode="auto">
          <a:xfrm>
            <a:off x="1323975" y="295275"/>
            <a:ext cx="73691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/>
              <a:t>Les étoiles sont le siège de réactions nucléaires qui :</a:t>
            </a: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/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/>
              <a:t>-chauffent leurs intérieurs (E=Mc</a:t>
            </a:r>
            <a:r>
              <a:rPr lang="en-GB" baseline="30000"/>
              <a:t>2</a:t>
            </a:r>
            <a:r>
              <a:rPr lang="fr-FR"/>
              <a:t>…) </a:t>
            </a:r>
            <a:endParaRPr lang="en-GB"/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/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/>
              <a:t>-synthétisent les éléments lourds tels que le carbone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oneTexte 1"/>
          <p:cNvSpPr txBox="1">
            <a:spLocks noChangeArrowheads="1"/>
          </p:cNvSpPr>
          <p:nvPr/>
        </p:nvSpPr>
        <p:spPr bwMode="auto">
          <a:xfrm>
            <a:off x="1447800" y="304800"/>
            <a:ext cx="65532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/>
              <a:t>Abondances  des éléments lourds</a:t>
            </a:r>
          </a:p>
          <a:p>
            <a:endParaRPr lang="fr-FR"/>
          </a:p>
          <a:p>
            <a:endParaRPr lang="fr-FR"/>
          </a:p>
          <a:p>
            <a:r>
              <a:rPr lang="fr-FR" sz="2000"/>
              <a:t>He/H~10</a:t>
            </a:r>
            <a:r>
              <a:rPr lang="fr-FR" sz="2000" baseline="30000"/>
              <a:t>-1</a:t>
            </a:r>
          </a:p>
          <a:p>
            <a:endParaRPr lang="fr-FR" sz="2000"/>
          </a:p>
          <a:p>
            <a:r>
              <a:rPr lang="fr-FR" sz="2000"/>
              <a:t>D/H~3 10</a:t>
            </a:r>
            <a:r>
              <a:rPr lang="fr-FR" sz="2000" baseline="30000"/>
              <a:t>-5</a:t>
            </a:r>
          </a:p>
          <a:p>
            <a:endParaRPr lang="fr-FR" sz="2000"/>
          </a:p>
          <a:p>
            <a:r>
              <a:rPr lang="fr-FR" sz="2000"/>
              <a:t>C/H~3 10</a:t>
            </a:r>
            <a:r>
              <a:rPr lang="fr-FR" sz="2000" baseline="30000"/>
              <a:t>-4</a:t>
            </a:r>
          </a:p>
          <a:p>
            <a:endParaRPr lang="fr-FR" sz="2000"/>
          </a:p>
          <a:p>
            <a:r>
              <a:rPr lang="fr-FR" sz="2000"/>
              <a:t>N/H~1 10</a:t>
            </a:r>
            <a:r>
              <a:rPr lang="fr-FR" sz="2000" baseline="30000"/>
              <a:t>-4</a:t>
            </a:r>
          </a:p>
          <a:p>
            <a:endParaRPr lang="fr-FR" sz="2000"/>
          </a:p>
          <a:p>
            <a:r>
              <a:rPr lang="fr-FR" sz="2000"/>
              <a:t>O/H~7 10</a:t>
            </a:r>
            <a:r>
              <a:rPr lang="fr-FR" sz="2000" baseline="30000"/>
              <a:t>-4</a:t>
            </a:r>
          </a:p>
          <a:p>
            <a:endParaRPr lang="fr-FR" sz="2000"/>
          </a:p>
          <a:p>
            <a:r>
              <a:rPr lang="fr-FR" sz="2000"/>
              <a:t>Métaux:  10</a:t>
            </a:r>
            <a:r>
              <a:rPr lang="fr-FR" sz="2000" baseline="30000"/>
              <a:t>-7</a:t>
            </a:r>
            <a:r>
              <a:rPr lang="fr-FR" sz="2000"/>
              <a:t> -10</a:t>
            </a:r>
            <a:r>
              <a:rPr lang="fr-FR" sz="2000" baseline="30000"/>
              <a:t>-5</a:t>
            </a:r>
            <a:r>
              <a:rPr lang="fr-FR" sz="2000"/>
              <a:t> </a:t>
            </a:r>
          </a:p>
          <a:p>
            <a:endParaRPr lang="fr-FR" sz="2000"/>
          </a:p>
          <a:p>
            <a:endParaRPr lang="fr-FR" sz="2000"/>
          </a:p>
          <a:p>
            <a:r>
              <a:rPr lang="fr-FR" sz="2000"/>
              <a:t>Bien que leurs abondances soient relativement faibles, les éléments lourds jouent un rôle très important pour la physique du milieu interstellaire, en particulier pour le bilan thermique.</a:t>
            </a:r>
          </a:p>
          <a:p>
            <a:endParaRPr lang="fr-FR"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E4A1858-7B63-2A49-B531-5766C1CC2219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5E3A605-AE30-BE4E-95D4-54B6AB28DD5F}"/>
              </a:ext>
            </a:extLst>
          </p:cNvPr>
          <p:cNvSpPr txBox="1"/>
          <p:nvPr/>
        </p:nvSpPr>
        <p:spPr>
          <a:xfrm>
            <a:off x="-36512" y="1412776"/>
            <a:ext cx="931537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1) Des étoiles – c’est quoi ? </a:t>
            </a:r>
          </a:p>
          <a:p>
            <a:endParaRPr lang="fr-FR" sz="3600" dirty="0"/>
          </a:p>
          <a:p>
            <a:endParaRPr lang="fr-FR" sz="3600" dirty="0"/>
          </a:p>
          <a:p>
            <a:r>
              <a:rPr lang="fr-FR" sz="3600" dirty="0"/>
              <a:t>2) Des étoiles – pour quoi faire ?</a:t>
            </a:r>
          </a:p>
          <a:p>
            <a:endParaRPr lang="fr-FR" sz="3600" dirty="0"/>
          </a:p>
          <a:p>
            <a:endParaRPr lang="fr-FR" sz="3600" dirty="0"/>
          </a:p>
          <a:p>
            <a:r>
              <a:rPr lang="fr-FR" sz="3600" dirty="0"/>
              <a:t>3) Des étoiles – comment elles se forment ? </a:t>
            </a:r>
          </a:p>
        </p:txBody>
      </p:sp>
    </p:spTree>
    <p:extLst>
      <p:ext uri="{BB962C8B-B14F-4D97-AF65-F5344CB8AC3E}">
        <p14:creationId xmlns:p14="http://schemas.microsoft.com/office/powerpoint/2010/main" val="1657400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bilanad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282700"/>
            <a:ext cx="825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1870075" y="404813"/>
            <a:ext cx="4410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Sans élément lourd, pas de vie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48F287-BE70-9F46-9256-379FC6880DA8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505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79168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Pourquoi s’intéresser aux étoiles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produisent les éléments lourds (carbone, oxygène)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abritent les planètes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 3" descr="2familles_plane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0813"/>
            <a:ext cx="84201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 4" descr="gq_lu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766763"/>
            <a:ext cx="7493000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ZoneTexte 2"/>
          <p:cNvSpPr txBox="1">
            <a:spLocks noChangeArrowheads="1"/>
          </p:cNvSpPr>
          <p:nvPr/>
        </p:nvSpPr>
        <p:spPr bwMode="auto">
          <a:xfrm>
            <a:off x="2579688" y="-96838"/>
            <a:ext cx="5160962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500" b="1">
                <a:solidFill>
                  <a:srgbClr val="FF0000"/>
                </a:solidFill>
              </a:rPr>
              <a:t>Existence des exo-planètes</a:t>
            </a:r>
          </a:p>
          <a:p>
            <a:r>
              <a:rPr lang="en-GB" b="1">
                <a:solidFill>
                  <a:srgbClr val="FF0000"/>
                </a:solidFill>
              </a:rPr>
              <a:t>en orbite autour d’autres étoiles…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diagram_plan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6190580" cy="464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066F803-E6E9-384A-8622-6A088E235775}"/>
              </a:ext>
            </a:extLst>
          </p:cNvPr>
          <p:cNvSpPr txBox="1"/>
          <p:nvPr/>
        </p:nvSpPr>
        <p:spPr>
          <a:xfrm>
            <a:off x="1259632" y="332656"/>
            <a:ext cx="6133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De plus en plus de planètes découvertes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81EEBEA-EE7B-A847-8F8A-B4B9FBEDF229}"/>
              </a:ext>
            </a:extLst>
          </p:cNvPr>
          <p:cNvSpPr txBox="1"/>
          <p:nvPr/>
        </p:nvSpPr>
        <p:spPr>
          <a:xfrm>
            <a:off x="251520" y="5847655"/>
            <a:ext cx="8771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Sans doute plus de planètes que d’étoiles (100 milliards) </a:t>
            </a:r>
          </a:p>
          <a:p>
            <a:r>
              <a:rPr lang="fr-FR" dirty="0"/>
              <a:t>							dans la Galaxie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BAA8EC-FA3B-4C4F-BA00-3F4E684982B7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82804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Pourquoi s’intéresser aux étoiles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produisent les éléments lourds (carbone, oxygène)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abritent les planètes qui se forment dans les disques protoplanétaires autour des étoiles 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141105_ALMA_HL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03" y="803998"/>
            <a:ext cx="2769017" cy="276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431874" y="188913"/>
            <a:ext cx="7956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/>
              <a:t>Un disque protoplanétaire récemment observé par ALMA</a:t>
            </a:r>
          </a:p>
          <a:p>
            <a:r>
              <a:rPr lang="fr-FR" dirty="0"/>
              <a:t>Des sillons sont visibles…</a:t>
            </a:r>
          </a:p>
        </p:txBody>
      </p:sp>
      <p:pic>
        <p:nvPicPr>
          <p:cNvPr id="4" name="Picture 1" descr="wagner_2016.png">
            <a:extLst>
              <a:ext uri="{FF2B5EF4-FFF2-40B4-BE49-F238E27FC236}">
                <a16:creationId xmlns:a16="http://schemas.microsoft.com/office/drawing/2014/main" xmlns="" id="{BA1D9B0D-2832-FE49-A964-F63B65654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7458364" cy="27702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12BE3AA-2A73-444F-AD6C-0CE2EEF85BF3}"/>
              </a:ext>
            </a:extLst>
          </p:cNvPr>
          <p:cNvSpPr txBox="1"/>
          <p:nvPr/>
        </p:nvSpPr>
        <p:spPr>
          <a:xfrm>
            <a:off x="611560" y="3717032"/>
            <a:ext cx="727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D’autres exemples de disques récemment observés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E70B539-F737-C144-B406-114B9C83774C}"/>
              </a:ext>
            </a:extLst>
          </p:cNvPr>
          <p:cNvSpPr txBox="1"/>
          <p:nvPr/>
        </p:nvSpPr>
        <p:spPr>
          <a:xfrm>
            <a:off x="7532686" y="6402814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Benisty+2015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0507_moritaACA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221088"/>
            <a:ext cx="6242304" cy="1834896"/>
          </a:xfrm>
          <a:prstGeom prst="rect">
            <a:avLst/>
          </a:prstGeom>
        </p:spPr>
      </p:pic>
      <p:pic>
        <p:nvPicPr>
          <p:cNvPr id="5" name="Picture 4" descr="131001_ALMA_antena_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2"/>
            <a:ext cx="3121152" cy="2087880"/>
          </a:xfrm>
          <a:prstGeom prst="rect">
            <a:avLst/>
          </a:prstGeom>
        </p:spPr>
      </p:pic>
      <p:pic>
        <p:nvPicPr>
          <p:cNvPr id="6" name="Picture 5" descr="aos-and-apex-on-chajnan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121152" cy="20817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EA0B5E1-9FF4-CA40-83DB-DD5F13A39AB9}"/>
              </a:ext>
            </a:extLst>
          </p:cNvPr>
          <p:cNvSpPr txBox="1"/>
          <p:nvPr/>
        </p:nvSpPr>
        <p:spPr>
          <a:xfrm>
            <a:off x="1691680" y="188640"/>
            <a:ext cx="6621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L’interféromètre ALMA au Chili. Altitude 5000m.</a:t>
            </a:r>
          </a:p>
        </p:txBody>
      </p:sp>
    </p:spTree>
    <p:extLst>
      <p:ext uri="{BB962C8B-B14F-4D97-AF65-F5344CB8AC3E}">
        <p14:creationId xmlns:p14="http://schemas.microsoft.com/office/powerpoint/2010/main" val="1261084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69BB48-0465-044A-BF9C-D7389A383865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8673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791686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Pourquoi s’intéresser aux étoiles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produisent les éléments lourds (carbone, oxygène)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abritent les planètes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sont “visibles”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 4" descr="loi_hubb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59309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ZoneTexte 4"/>
          <p:cNvSpPr txBox="1">
            <a:spLocks noChangeArrowheads="1"/>
          </p:cNvSpPr>
          <p:nvPr/>
        </p:nvSpPr>
        <p:spPr bwMode="auto">
          <a:xfrm>
            <a:off x="2439988" y="407988"/>
            <a:ext cx="37163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500" b="1">
                <a:solidFill>
                  <a:srgbClr val="FF0000"/>
                </a:solidFill>
              </a:rPr>
              <a:t>Expansion de l’univers</a:t>
            </a:r>
          </a:p>
        </p:txBody>
      </p:sp>
      <p:sp>
        <p:nvSpPr>
          <p:cNvPr id="29699" name="ZoneTexte 5"/>
          <p:cNvSpPr txBox="1">
            <a:spLocks noChangeArrowheads="1"/>
          </p:cNvSpPr>
          <p:nvPr/>
        </p:nvSpPr>
        <p:spPr bwMode="auto">
          <a:xfrm>
            <a:off x="2251075" y="962025"/>
            <a:ext cx="43021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	</a:t>
            </a:r>
            <a:r>
              <a:rPr lang="en-GB" sz="2000"/>
              <a:t>Loi de Hubble</a:t>
            </a:r>
          </a:p>
          <a:p>
            <a:r>
              <a:rPr lang="en-GB" sz="2000"/>
              <a:t>Décalage vers le rouge des galaxies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DCE2D9F-CAF8-FA4C-914E-72FF48A9AB79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5E3A605-AE30-BE4E-95D4-54B6AB28DD5F}"/>
              </a:ext>
            </a:extLst>
          </p:cNvPr>
          <p:cNvSpPr txBox="1"/>
          <p:nvPr/>
        </p:nvSpPr>
        <p:spPr>
          <a:xfrm>
            <a:off x="-36512" y="1412776"/>
            <a:ext cx="931537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1) Des étoiles – c’est quoi ? </a:t>
            </a:r>
          </a:p>
          <a:p>
            <a:endParaRPr lang="fr-FR" sz="3600" dirty="0"/>
          </a:p>
          <a:p>
            <a:endParaRPr lang="fr-FR" sz="3600" dirty="0"/>
          </a:p>
          <a:p>
            <a:r>
              <a:rPr lang="fr-FR" sz="3600" dirty="0">
                <a:solidFill>
                  <a:schemeClr val="bg1">
                    <a:lumMod val="85000"/>
                  </a:schemeClr>
                </a:solidFill>
              </a:rPr>
              <a:t>2) Des étoiles – pour quoi faire ?</a:t>
            </a:r>
          </a:p>
          <a:p>
            <a:endParaRPr lang="fr-FR" sz="36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FR" sz="3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FR" sz="3600" dirty="0">
                <a:solidFill>
                  <a:schemeClr val="bg1">
                    <a:lumMod val="85000"/>
                  </a:schemeClr>
                </a:solidFill>
              </a:rPr>
              <a:t>3) Des étoiles – comment elles se forment ? </a:t>
            </a:r>
          </a:p>
        </p:txBody>
      </p:sp>
    </p:spTree>
    <p:extLst>
      <p:ext uri="{BB962C8B-B14F-4D97-AF65-F5344CB8AC3E}">
        <p14:creationId xmlns:p14="http://schemas.microsoft.com/office/powerpoint/2010/main" val="2065150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oneTexte 1"/>
          <p:cNvSpPr txBox="1">
            <a:spLocks noChangeArrowheads="1"/>
          </p:cNvSpPr>
          <p:nvPr/>
        </p:nvSpPr>
        <p:spPr bwMode="auto">
          <a:xfrm>
            <a:off x="3213100" y="76200"/>
            <a:ext cx="295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800" b="1">
                <a:solidFill>
                  <a:srgbClr val="FF0000"/>
                </a:solidFill>
              </a:rPr>
              <a:t>La matière noire</a:t>
            </a:r>
          </a:p>
        </p:txBody>
      </p:sp>
      <p:pic>
        <p:nvPicPr>
          <p:cNvPr id="31746" name="Image 2" descr="rottaion_curve_begeman_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38250"/>
            <a:ext cx="48291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ZoneTexte 3"/>
          <p:cNvSpPr txBox="1">
            <a:spLocks noChangeArrowheads="1"/>
          </p:cNvSpPr>
          <p:nvPr/>
        </p:nvSpPr>
        <p:spPr bwMode="auto">
          <a:xfrm>
            <a:off x="6440488" y="5181600"/>
            <a:ext cx="2551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/>
              <a:t>Begeman et al. 1991</a:t>
            </a:r>
          </a:p>
        </p:txBody>
      </p:sp>
      <p:sp>
        <p:nvSpPr>
          <p:cNvPr id="31748" name="ZoneTexte 4"/>
          <p:cNvSpPr txBox="1">
            <a:spLocks noChangeArrowheads="1"/>
          </p:cNvSpPr>
          <p:nvPr/>
        </p:nvSpPr>
        <p:spPr bwMode="auto">
          <a:xfrm>
            <a:off x="2209800" y="914400"/>
            <a:ext cx="453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Courbe de rotation des galaxies</a:t>
            </a:r>
          </a:p>
        </p:txBody>
      </p:sp>
      <p:sp>
        <p:nvSpPr>
          <p:cNvPr id="31749" name="ZoneTexte 5"/>
          <p:cNvSpPr txBox="1">
            <a:spLocks noChangeArrowheads="1"/>
          </p:cNvSpPr>
          <p:nvPr/>
        </p:nvSpPr>
        <p:spPr bwMode="auto">
          <a:xfrm>
            <a:off x="811213" y="6167438"/>
            <a:ext cx="7951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Egalement mise en évidence dans les amas de galaxies.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9DFF88F-0CBF-C541-B415-E573F94FBD0F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2769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791686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Pourquoi s’intéresser aux étoiles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produisent les éléments lourds (carbone, oxygène)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abritent les planètes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sont “visibles”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-elles ont une grande influence sur les galaxies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nebuleuse_cassi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295400"/>
            <a:ext cx="6884987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1257300" y="333375"/>
            <a:ext cx="7491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La nébuleuse de Cassiopée : un reste de supernovae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collision_bub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33B36B5-9A22-4C41-91C7-17A654788297}"/>
              </a:ext>
            </a:extLst>
          </p:cNvPr>
          <p:cNvSpPr txBox="1"/>
          <p:nvPr/>
        </p:nvSpPr>
        <p:spPr>
          <a:xfrm>
            <a:off x="611560" y="54868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nuage moléculaire, berceau de la formation d’étoiles, à l’interface de deux bulles en expansion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A8781CD-89BC-B240-8762-977F0C1A008C}"/>
              </a:ext>
            </a:extLst>
          </p:cNvPr>
          <p:cNvSpPr txBox="1"/>
          <p:nvPr/>
        </p:nvSpPr>
        <p:spPr>
          <a:xfrm>
            <a:off x="6732240" y="5408613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Dawnson+2016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l_disk_cdxz.mpg">
            <a:hlinkClick r:id="" action="ppaction://media"/>
            <a:extLst>
              <a:ext uri="{FF2B5EF4-FFF2-40B4-BE49-F238E27FC236}">
                <a16:creationId xmlns:a16="http://schemas.microsoft.com/office/drawing/2014/main" xmlns="" id="{95509C50-2299-C040-ADC8-36E4BDA81D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2433973"/>
            <a:ext cx="4054873" cy="4054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2010" y="1628800"/>
            <a:ext cx="2892118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fr-FR" sz="2000" dirty="0"/>
              <a:t>Densité du gaz intégrée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0621" y="1984076"/>
            <a:ext cx="1542518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000" dirty="0" err="1"/>
              <a:t>Vue</a:t>
            </a:r>
            <a:r>
              <a:rPr lang="en-US" sz="2000" dirty="0"/>
              <a:t> de face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187450" y="47625"/>
            <a:ext cx="7035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 Les explosions des </a:t>
            </a:r>
            <a:r>
              <a:rPr lang="en-US" b="1" dirty="0" err="1">
                <a:solidFill>
                  <a:srgbClr val="FF0000"/>
                </a:solidFill>
              </a:rPr>
              <a:t>étoiles</a:t>
            </a:r>
            <a:r>
              <a:rPr lang="en-US" b="1" dirty="0">
                <a:solidFill>
                  <a:srgbClr val="FF0000"/>
                </a:solidFill>
              </a:rPr>
              <a:t> “</a:t>
            </a:r>
            <a:r>
              <a:rPr lang="en-US" altLang="ja-JP" b="1" dirty="0" err="1">
                <a:solidFill>
                  <a:srgbClr val="FF0000"/>
                </a:solidFill>
              </a:rPr>
              <a:t>agitent</a:t>
            </a:r>
            <a:r>
              <a:rPr lang="en-US" b="1" dirty="0">
                <a:solidFill>
                  <a:srgbClr val="FF0000"/>
                </a:solidFill>
              </a:rPr>
              <a:t>”</a:t>
            </a:r>
            <a:r>
              <a:rPr lang="en-US" altLang="ja-JP" b="1" dirty="0">
                <a:solidFill>
                  <a:srgbClr val="FF0000"/>
                </a:solidFill>
              </a:rPr>
              <a:t> la </a:t>
            </a:r>
            <a:r>
              <a:rPr lang="en-US" altLang="ja-JP" b="1" dirty="0" err="1">
                <a:solidFill>
                  <a:srgbClr val="FF0000"/>
                </a:solidFill>
              </a:rPr>
              <a:t>galaxie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8"/>
          <p:cNvCxnSpPr>
            <a:cxnSpLocks noChangeShapeType="1"/>
          </p:cNvCxnSpPr>
          <p:nvPr/>
        </p:nvCxnSpPr>
        <p:spPr bwMode="auto">
          <a:xfrm>
            <a:off x="395808" y="2564904"/>
            <a:ext cx="3240088" cy="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767711" y="2524834"/>
            <a:ext cx="25801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3000 </a:t>
            </a:r>
            <a:r>
              <a:rPr lang="en-US" sz="2000" dirty="0" err="1">
                <a:solidFill>
                  <a:srgbClr val="FFFF00"/>
                </a:solidFill>
              </a:rPr>
              <a:t>années</a:t>
            </a:r>
            <a:r>
              <a:rPr lang="en-US" sz="2000" dirty="0">
                <a:solidFill>
                  <a:srgbClr val="FFFF00"/>
                </a:solidFill>
              </a:rPr>
              <a:t> lumière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1116013" y="620688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dirty="0"/>
              <a:t>Exemple d’un calcul sur ordinateur montrant l’influence des explosions sur une tranche de galaxie</a:t>
            </a:r>
          </a:p>
        </p:txBody>
      </p:sp>
      <p:pic>
        <p:nvPicPr>
          <p:cNvPr id="4" name="gal_disk_cdxy.mpg">
            <a:hlinkClick r:id="" action="ppaction://media"/>
            <a:extLst>
              <a:ext uri="{FF2B5EF4-FFF2-40B4-BE49-F238E27FC236}">
                <a16:creationId xmlns:a16="http://schemas.microsoft.com/office/drawing/2014/main" xmlns="" id="{4DA9852E-9BC1-A949-95EC-F8E14919D8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5351" y="2445732"/>
            <a:ext cx="4043114" cy="4043114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4C15A8CD-A13F-194B-9502-8AEFAC23667F}"/>
              </a:ext>
            </a:extLst>
          </p:cNvPr>
          <p:cNvSpPr txBox="1"/>
          <p:nvPr/>
        </p:nvSpPr>
        <p:spPr>
          <a:xfrm>
            <a:off x="1259632" y="1988840"/>
            <a:ext cx="1614653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000" dirty="0" err="1"/>
              <a:t>Vue</a:t>
            </a:r>
            <a:r>
              <a:rPr lang="en-US" sz="2000" dirty="0"/>
              <a:t> de </a:t>
            </a:r>
            <a:r>
              <a:rPr lang="en-US" sz="2000" dirty="0" err="1"/>
              <a:t>profil</a:t>
            </a:r>
            <a:endParaRPr lang="en-US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983BC5B-71E5-0F4D-B578-04C9AA27940A}"/>
              </a:ext>
            </a:extLst>
          </p:cNvPr>
          <p:cNvSpPr txBox="1"/>
          <p:nvPr/>
        </p:nvSpPr>
        <p:spPr>
          <a:xfrm>
            <a:off x="7509475" y="6488846"/>
            <a:ext cx="15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Iffrig&amp;H</a:t>
            </a:r>
            <a:r>
              <a:rPr lang="fr-FR" sz="18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4435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F512705-CE9B-6541-8FDB-CE49DF87A0DE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5E3A605-AE30-BE4E-95D4-54B6AB28DD5F}"/>
              </a:ext>
            </a:extLst>
          </p:cNvPr>
          <p:cNvSpPr txBox="1"/>
          <p:nvPr/>
        </p:nvSpPr>
        <p:spPr>
          <a:xfrm>
            <a:off x="-36512" y="1412776"/>
            <a:ext cx="931537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85000"/>
                  </a:schemeClr>
                </a:solidFill>
              </a:rPr>
              <a:t>1) Des étoiles – c’est quoi ? </a:t>
            </a:r>
          </a:p>
          <a:p>
            <a:endParaRPr lang="fr-FR" sz="36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FR" sz="3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FR" sz="3600" dirty="0">
                <a:solidFill>
                  <a:schemeClr val="bg1">
                    <a:lumMod val="85000"/>
                  </a:schemeClr>
                </a:solidFill>
              </a:rPr>
              <a:t>2) Des étoiles – pour quoi faire ?</a:t>
            </a:r>
          </a:p>
          <a:p>
            <a:endParaRPr lang="fr-FR" sz="3600" dirty="0"/>
          </a:p>
          <a:p>
            <a:endParaRPr lang="fr-FR" sz="3600" dirty="0"/>
          </a:p>
          <a:p>
            <a:r>
              <a:rPr lang="fr-FR" sz="3600" dirty="0"/>
              <a:t>3) Des étoiles – comment elles se forment ? </a:t>
            </a:r>
          </a:p>
        </p:txBody>
      </p:sp>
    </p:spTree>
    <p:extLst>
      <p:ext uri="{BB962C8B-B14F-4D97-AF65-F5344CB8AC3E}">
        <p14:creationId xmlns:p14="http://schemas.microsoft.com/office/powerpoint/2010/main" val="1034238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0B98BD2-3773-4744-A8B8-7B41886C3C01}"/>
              </a:ext>
            </a:extLst>
          </p:cNvPr>
          <p:cNvSpPr/>
          <p:nvPr/>
        </p:nvSpPr>
        <p:spPr bwMode="auto">
          <a:xfrm>
            <a:off x="-324544" y="-72008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6865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72278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Comment les étoiles se forment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-par effondrement gravitationnel d’une boule de gaz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15FC1C4-7D9E-E54D-ABD2-A50BE3CD32D4}"/>
              </a:ext>
            </a:extLst>
          </p:cNvPr>
          <p:cNvSpPr txBox="1"/>
          <p:nvPr/>
        </p:nvSpPr>
        <p:spPr>
          <a:xfrm>
            <a:off x="1363413" y="231031"/>
            <a:ext cx="6304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La gravité : force d’attraction universelle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914EB47-30AF-1141-A207-BA1774CCC392}"/>
              </a:ext>
            </a:extLst>
          </p:cNvPr>
          <p:cNvSpPr txBox="1"/>
          <p:nvPr/>
        </p:nvSpPr>
        <p:spPr>
          <a:xfrm>
            <a:off x="992161" y="1301859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G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B184373-BEDC-FA45-86D9-B9727E80280B}"/>
              </a:ext>
            </a:extLst>
          </p:cNvPr>
          <p:cNvSpPr txBox="1"/>
          <p:nvPr/>
        </p:nvSpPr>
        <p:spPr>
          <a:xfrm>
            <a:off x="1590903" y="1416258"/>
            <a:ext cx="305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 6.8 10</a:t>
            </a:r>
            <a:r>
              <a:rPr lang="fr-FR" baseline="30000" dirty="0"/>
              <a:t>-11</a:t>
            </a:r>
            <a:r>
              <a:rPr lang="fr-FR" dirty="0"/>
              <a:t> kg</a:t>
            </a:r>
            <a:r>
              <a:rPr lang="fr-FR" baseline="30000" dirty="0"/>
              <a:t>-1</a:t>
            </a:r>
            <a:r>
              <a:rPr lang="fr-FR" dirty="0"/>
              <a:t> m</a:t>
            </a:r>
            <a:r>
              <a:rPr lang="fr-FR" baseline="30000" dirty="0"/>
              <a:t>3</a:t>
            </a:r>
            <a:r>
              <a:rPr lang="fr-FR" dirty="0"/>
              <a:t> s</a:t>
            </a:r>
            <a:r>
              <a:rPr lang="fr-FR" baseline="30000" dirty="0"/>
              <a:t>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63CAB119-4593-CD47-8820-EC87286E73DA}"/>
                  </a:ext>
                </a:extLst>
              </p:cNvPr>
              <p:cNvSpPr txBox="1"/>
              <p:nvPr/>
            </p:nvSpPr>
            <p:spPr>
              <a:xfrm>
                <a:off x="992161" y="2237963"/>
                <a:ext cx="79129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fr-FR" dirty="0"/>
                  <a:t> s</a:t>
                </a:r>
                <a:r>
                  <a:rPr lang="fr-FR" baseline="30000" dirty="0"/>
                  <a:t>-2</a:t>
                </a:r>
                <a:r>
                  <a:rPr lang="fr-FR" dirty="0"/>
                  <a:t>    </a:t>
                </a:r>
                <a:r>
                  <a:rPr lang="fr-FR" dirty="0">
                    <a:latin typeface="Symbol" pitchFamily="2" charset="2"/>
                  </a:rPr>
                  <a:t>r</a:t>
                </a:r>
                <a:r>
                  <a:rPr lang="fr-FR" dirty="0"/>
                  <a:t> la densité du gaz </a:t>
                </a:r>
                <a:r>
                  <a:rPr lang="fr-FR" sz="2000" dirty="0"/>
                  <a:t>(la masse par unité de volume)</a:t>
                </a:r>
                <a:endParaRPr lang="fr-FR" sz="2000" baseline="300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3CAB119-4593-CD47-8820-EC87286E7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61" y="2237963"/>
                <a:ext cx="7912935" cy="461665"/>
              </a:xfrm>
              <a:prstGeom prst="rect">
                <a:avLst/>
              </a:prstGeom>
              <a:blipFill>
                <a:blip r:embed="rId2"/>
                <a:stretch>
                  <a:fillRect t="-10526" b="-236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04DD40DE-3EBC-1E44-8D68-76892620D0AD}"/>
                  </a:ext>
                </a:extLst>
              </p:cNvPr>
              <p:cNvSpPr txBox="1"/>
              <p:nvPr/>
            </p:nvSpPr>
            <p:spPr>
              <a:xfrm>
                <a:off x="971600" y="2856417"/>
                <a:ext cx="1172689" cy="795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sz="28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rad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FR" sz="2800" dirty="0"/>
                  <a:t> s</a:t>
                </a:r>
                <a:endParaRPr lang="fr-FR" sz="2800" baseline="300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4DD40DE-3EBC-1E44-8D68-76892620D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856417"/>
                <a:ext cx="1172689" cy="795026"/>
              </a:xfrm>
              <a:prstGeom prst="rect">
                <a:avLst/>
              </a:prstGeom>
              <a:blipFill>
                <a:blip r:embed="rId3"/>
                <a:stretch>
                  <a:fillRect r="-75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8D4ABE1-690C-9842-BB9B-992CF38C8367}"/>
              </a:ext>
            </a:extLst>
          </p:cNvPr>
          <p:cNvSpPr txBox="1"/>
          <p:nvPr/>
        </p:nvSpPr>
        <p:spPr>
          <a:xfrm>
            <a:off x="3008386" y="2886035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est un temps caractéristique, dit temps de chute libre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DA0565C-C859-854C-A2C2-28032C2C5290}"/>
              </a:ext>
            </a:extLst>
          </p:cNvPr>
          <p:cNvSpPr txBox="1"/>
          <p:nvPr/>
        </p:nvSpPr>
        <p:spPr>
          <a:xfrm>
            <a:off x="755576" y="4542219"/>
            <a:ext cx="7776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le temps au bout duquel un nuage de densité </a:t>
            </a:r>
            <a:r>
              <a:rPr lang="fr-FR" dirty="0">
                <a:latin typeface="Symbol" pitchFamily="2" charset="2"/>
              </a:rPr>
              <a:t>r</a:t>
            </a:r>
            <a:r>
              <a:rPr lang="fr-FR" dirty="0"/>
              <a:t>, d’effondre sur lui-même et forme une singularité/étoile.</a:t>
            </a:r>
          </a:p>
        </p:txBody>
      </p:sp>
    </p:spTree>
    <p:extLst>
      <p:ext uri="{BB962C8B-B14F-4D97-AF65-F5344CB8AC3E}">
        <p14:creationId xmlns:p14="http://schemas.microsoft.com/office/powerpoint/2010/main" val="104376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BB771BB9-5943-9F46-A476-A416A53C2144}"/>
              </a:ext>
            </a:extLst>
          </p:cNvPr>
          <p:cNvGrpSpPr/>
          <p:nvPr/>
        </p:nvGrpSpPr>
        <p:grpSpPr>
          <a:xfrm>
            <a:off x="683568" y="1124744"/>
            <a:ext cx="5256584" cy="3816424"/>
            <a:chOff x="683568" y="1772816"/>
            <a:chExt cx="5256584" cy="3816424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xmlns="" id="{E5758C8D-4FD2-8842-AC0A-564E068AD9DA}"/>
                </a:ext>
              </a:extLst>
            </p:cNvPr>
            <p:cNvSpPr/>
            <p:nvPr/>
          </p:nvSpPr>
          <p:spPr bwMode="auto">
            <a:xfrm>
              <a:off x="2915816" y="2564904"/>
              <a:ext cx="3024336" cy="302433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82C4638F-6455-4143-8A80-73F2F6A3D738}"/>
                </a:ext>
              </a:extLst>
            </p:cNvPr>
            <p:cNvSpPr txBox="1"/>
            <p:nvPr/>
          </p:nvSpPr>
          <p:spPr>
            <a:xfrm>
              <a:off x="683568" y="1772816"/>
              <a:ext cx="3530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Un nuage de densité, </a:t>
              </a:r>
              <a:r>
                <a:rPr lang="fr-FR" b="1" dirty="0">
                  <a:solidFill>
                    <a:srgbClr val="FF0000"/>
                  </a:solidFill>
                  <a:latin typeface="Symbol" pitchFamily="2" charset="2"/>
                </a:rPr>
                <a:t>r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38C8C11C-DD3F-EF45-8E01-9384C02A7885}"/>
              </a:ext>
            </a:extLst>
          </p:cNvPr>
          <p:cNvGrpSpPr/>
          <p:nvPr/>
        </p:nvGrpSpPr>
        <p:grpSpPr>
          <a:xfrm>
            <a:off x="3131840" y="2132856"/>
            <a:ext cx="5166982" cy="2448272"/>
            <a:chOff x="3131840" y="2852936"/>
            <a:chExt cx="5166982" cy="2448272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xmlns="" id="{492F26F8-F432-5648-A20F-736EF7600647}"/>
                </a:ext>
              </a:extLst>
            </p:cNvPr>
            <p:cNvCxnSpPr/>
            <p:nvPr/>
          </p:nvCxnSpPr>
          <p:spPr bwMode="auto">
            <a:xfrm>
              <a:off x="3131840" y="3356992"/>
              <a:ext cx="792088" cy="43204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xmlns="" id="{BEBD310A-8D67-4B40-B908-999D8287E00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35896" y="4509120"/>
              <a:ext cx="576064" cy="79208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xmlns="" id="{327101C8-65B8-174D-9896-97E93853A24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004048" y="4365104"/>
              <a:ext cx="720080" cy="43204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xmlns="" id="{E8116980-5CE4-5B4C-8584-AE68816694D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716016" y="2852936"/>
              <a:ext cx="495672" cy="79208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4D821C31-1156-FD40-A891-570D3F0744DB}"/>
                </a:ext>
              </a:extLst>
            </p:cNvPr>
            <p:cNvSpPr txBox="1"/>
            <p:nvPr/>
          </p:nvSpPr>
          <p:spPr>
            <a:xfrm>
              <a:off x="6660232" y="3068960"/>
              <a:ext cx="1638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La gravité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7AAE84A4-3BB1-474C-8446-14B9E2F0C396}"/>
              </a:ext>
            </a:extLst>
          </p:cNvPr>
          <p:cNvGrpSpPr/>
          <p:nvPr/>
        </p:nvGrpSpPr>
        <p:grpSpPr>
          <a:xfrm>
            <a:off x="3068216" y="2060848"/>
            <a:ext cx="5503117" cy="2736304"/>
            <a:chOff x="3068216" y="2852936"/>
            <a:chExt cx="5503117" cy="2736304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xmlns="" id="{01ECC926-F0FC-5945-B862-55484C2536E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644008" y="2852936"/>
              <a:ext cx="504056" cy="785664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xmlns="" id="{1FADB1E3-64B7-E64B-BE45-B6E46F427C0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07904" y="4725144"/>
              <a:ext cx="576064" cy="864096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xmlns="" id="{62B63544-2C70-8749-BC5B-4128610D63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12060" y="4365104"/>
              <a:ext cx="756084" cy="43204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xmlns="" id="{7938E139-6311-D449-86AF-4B9335F6CB8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68216" y="3573016"/>
              <a:ext cx="711696" cy="396007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884CB2A3-3FDD-B547-A0C1-05441CF59EA3}"/>
                </a:ext>
              </a:extLst>
            </p:cNvPr>
            <p:cNvSpPr txBox="1"/>
            <p:nvPr/>
          </p:nvSpPr>
          <p:spPr>
            <a:xfrm>
              <a:off x="6660232" y="4221088"/>
              <a:ext cx="19111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C000"/>
                  </a:solidFill>
                </a:rPr>
                <a:t>La pression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EA768589-B678-B742-A79B-C2B5F428A623}"/>
              </a:ext>
            </a:extLst>
          </p:cNvPr>
          <p:cNvSpPr txBox="1"/>
          <p:nvPr/>
        </p:nvSpPr>
        <p:spPr>
          <a:xfrm>
            <a:off x="827584" y="231031"/>
            <a:ext cx="797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Une bataille cosmique : la gravité contre la pression !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6C20596-615E-AF4E-BBDF-32C98B76829F}"/>
              </a:ext>
            </a:extLst>
          </p:cNvPr>
          <p:cNvSpPr txBox="1"/>
          <p:nvPr/>
        </p:nvSpPr>
        <p:spPr>
          <a:xfrm>
            <a:off x="2043529" y="620688"/>
            <a:ext cx="5264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Une affaire de temps, le plus rapide gagne…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xmlns="" id="{76D66CA8-B732-BE4F-8672-852A7DBCAA20}"/>
                  </a:ext>
                </a:extLst>
              </p:cNvPr>
              <p:cNvSpPr txBox="1"/>
              <p:nvPr/>
            </p:nvSpPr>
            <p:spPr>
              <a:xfrm>
                <a:off x="-36512" y="5301208"/>
                <a:ext cx="9289032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Si le temps de chute libre &lt; temps de traversée le nuage s’effondre</a:t>
                </a:r>
              </a:p>
              <a:p>
                <a:r>
                  <a:rPr lang="fr-FR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rad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𝑠𝑜𝑛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𝑠𝑜𝑛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6D66CA8-B732-BE4F-8672-852A7DBCA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5301208"/>
                <a:ext cx="9289032" cy="1067152"/>
              </a:xfrm>
              <a:prstGeom prst="rect">
                <a:avLst/>
              </a:prstGeom>
              <a:blipFill>
                <a:blip r:embed="rId2"/>
                <a:stretch>
                  <a:fillRect l="-956" t="-3529" r="-4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FF9E2DD-ED82-FF47-9044-E838B83CD724}"/>
              </a:ext>
            </a:extLst>
          </p:cNvPr>
          <p:cNvSpPr txBox="1"/>
          <p:nvPr/>
        </p:nvSpPr>
        <p:spPr>
          <a:xfrm>
            <a:off x="4067944" y="6207695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nuage doit être assez grand</a:t>
            </a:r>
          </a:p>
        </p:txBody>
      </p:sp>
    </p:spTree>
    <p:extLst>
      <p:ext uri="{BB962C8B-B14F-4D97-AF65-F5344CB8AC3E}">
        <p14:creationId xmlns:p14="http://schemas.microsoft.com/office/powerpoint/2010/main" val="331634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EA768589-B678-B742-A79B-C2B5F428A623}"/>
              </a:ext>
            </a:extLst>
          </p:cNvPr>
          <p:cNvSpPr txBox="1"/>
          <p:nvPr/>
        </p:nvSpPr>
        <p:spPr>
          <a:xfrm>
            <a:off x="611560" y="149731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la gravité et la pression ou comment passer d’un Univers presque homogène à un Univers structuré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xmlns="" id="{76D66CA8-B732-BE4F-8672-852A7DBCAA20}"/>
                  </a:ext>
                </a:extLst>
              </p:cNvPr>
              <p:cNvSpPr txBox="1"/>
              <p:nvPr/>
            </p:nvSpPr>
            <p:spPr>
              <a:xfrm>
                <a:off x="1547664" y="1395351"/>
                <a:ext cx="5942652" cy="1097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temps de chute libre &lt; temps de traversée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rad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𝑠𝑜𝑛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𝑗𝑒𝑎𝑛𝑠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𝑠𝑜𝑛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6D66CA8-B732-BE4F-8672-852A7DBCA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395351"/>
                <a:ext cx="5942652" cy="1097545"/>
              </a:xfrm>
              <a:prstGeom prst="rect">
                <a:avLst/>
              </a:prstGeom>
              <a:blipFill>
                <a:blip r:embed="rId2"/>
                <a:stretch>
                  <a:fillRect l="-1493" t="-3448" r="-4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xmlns="" id="{F4C0A4E5-0BCB-B941-939F-BD8AEF61EDFC}"/>
                  </a:ext>
                </a:extLst>
              </p:cNvPr>
              <p:cNvSpPr txBox="1"/>
              <p:nvPr/>
            </p:nvSpPr>
            <p:spPr>
              <a:xfrm>
                <a:off x="1556840" y="2708920"/>
                <a:ext cx="4599336" cy="1265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masse minimum, dite de Jeans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𝑗𝑒𝑎𝑛𝑠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Sup>
                        <m:sSubSupPr>
                          <m:ctrlPr>
                            <a:rPr lang="fr-FR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𝑗𝑒𝑎𝑛𝑠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fr-FR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4C0A4E5-0BCB-B941-939F-BD8AEF61E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840" y="2708920"/>
                <a:ext cx="4599336" cy="1265667"/>
              </a:xfrm>
              <a:prstGeom prst="rect">
                <a:avLst/>
              </a:prstGeom>
              <a:blipFill>
                <a:blip r:embed="rId3"/>
                <a:stretch>
                  <a:fillRect l="-1928" t="-2970" r="-8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A978219-31F7-F84F-B155-F652B00BEAB2}"/>
              </a:ext>
            </a:extLst>
          </p:cNvPr>
          <p:cNvSpPr txBox="1"/>
          <p:nvPr/>
        </p:nvSpPr>
        <p:spPr>
          <a:xfrm>
            <a:off x="317823" y="3933056"/>
            <a:ext cx="8574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masse de Jeans diminue avec la densité !</a:t>
            </a:r>
          </a:p>
          <a:p>
            <a:endParaRPr lang="fr-FR" dirty="0"/>
          </a:p>
          <a:p>
            <a:r>
              <a:rPr lang="fr-FR" dirty="0"/>
              <a:t>Quand une masse de gaz se contracte, sa densité augmente, la masse de Jeans diminue et donc de nouveaux fragments apparaissent.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64ADA48-09A9-3449-9EAA-29A110740FE8}"/>
              </a:ext>
            </a:extLst>
          </p:cNvPr>
          <p:cNvSpPr txBox="1"/>
          <p:nvPr/>
        </p:nvSpPr>
        <p:spPr>
          <a:xfrm>
            <a:off x="2756212" y="6135687"/>
            <a:ext cx="3760004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L’Univers se fragmente !</a:t>
            </a:r>
          </a:p>
        </p:txBody>
      </p:sp>
    </p:spTree>
    <p:extLst>
      <p:ext uri="{BB962C8B-B14F-4D97-AF65-F5344CB8AC3E}">
        <p14:creationId xmlns:p14="http://schemas.microsoft.com/office/powerpoint/2010/main" val="18448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D48822-A1EE-864B-B4F5-FA1A6D811C24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331913" y="620713"/>
            <a:ext cx="19976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Des étoiles :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-c’est quoi ?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53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15FC1C4-7D9E-E54D-ABD2-A50BE3CD32D4}"/>
              </a:ext>
            </a:extLst>
          </p:cNvPr>
          <p:cNvSpPr txBox="1"/>
          <p:nvPr/>
        </p:nvSpPr>
        <p:spPr>
          <a:xfrm>
            <a:off x="827584" y="231031"/>
            <a:ext cx="787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Une bataille cosmique : la gravité seule contre tous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9925F63-F684-F44E-B799-FB09C8235E52}"/>
              </a:ext>
            </a:extLst>
          </p:cNvPr>
          <p:cNvSpPr txBox="1"/>
          <p:nvPr/>
        </p:nvSpPr>
        <p:spPr>
          <a:xfrm>
            <a:off x="1115616" y="1556792"/>
            <a:ext cx="4376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Qui peut résister à la gravité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5DA4861-739B-644B-B0C8-37A4DD63A90D}"/>
              </a:ext>
            </a:extLst>
          </p:cNvPr>
          <p:cNvSpPr txBox="1"/>
          <p:nvPr/>
        </p:nvSpPr>
        <p:spPr>
          <a:xfrm>
            <a:off x="1770470" y="2319263"/>
            <a:ext cx="323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-la pression thermique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CE34183-7864-7E4D-A15D-24F803E03C03}"/>
              </a:ext>
            </a:extLst>
          </p:cNvPr>
          <p:cNvSpPr txBox="1"/>
          <p:nvPr/>
        </p:nvSpPr>
        <p:spPr>
          <a:xfrm>
            <a:off x="1763688" y="2895327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-la rotation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3CD795F-7E3B-C745-B39B-E2A3B9FFFB3D}"/>
              </a:ext>
            </a:extLst>
          </p:cNvPr>
          <p:cNvSpPr txBox="1"/>
          <p:nvPr/>
        </p:nvSpPr>
        <p:spPr>
          <a:xfrm>
            <a:off x="1763688" y="3543399"/>
            <a:ext cx="323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-le champ magnétique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BF0525B-6ED6-5945-AA3B-AB5345287550}"/>
              </a:ext>
            </a:extLst>
          </p:cNvPr>
          <p:cNvSpPr txBox="1"/>
          <p:nvPr/>
        </p:nvSpPr>
        <p:spPr>
          <a:xfrm>
            <a:off x="1763688" y="4263479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-la turbulence </a:t>
            </a:r>
          </a:p>
        </p:txBody>
      </p:sp>
    </p:spTree>
    <p:extLst>
      <p:ext uri="{BB962C8B-B14F-4D97-AF65-F5344CB8AC3E}">
        <p14:creationId xmlns:p14="http://schemas.microsoft.com/office/powerpoint/2010/main" val="2152784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8"/>
          <p:cNvSpPr txBox="1">
            <a:spLocks noChangeArrowheads="1"/>
          </p:cNvSpPr>
          <p:nvPr/>
        </p:nvSpPr>
        <p:spPr bwMode="auto">
          <a:xfrm>
            <a:off x="196850" y="1082674"/>
            <a:ext cx="902671" cy="8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latin typeface="Times New Roman" charset="0"/>
              </a:rPr>
              <a:t>XY</a:t>
            </a:r>
          </a:p>
          <a:p>
            <a:r>
              <a:rPr lang="fr-FR">
                <a:latin typeface="Times New Roman" charset="0"/>
              </a:rPr>
              <a:t>hydro</a:t>
            </a:r>
          </a:p>
        </p:txBody>
      </p:sp>
      <p:sp>
        <p:nvSpPr>
          <p:cNvPr id="56322" name="Text Box 9"/>
          <p:cNvSpPr txBox="1">
            <a:spLocks noChangeArrowheads="1"/>
          </p:cNvSpPr>
          <p:nvPr/>
        </p:nvSpPr>
        <p:spPr bwMode="auto">
          <a:xfrm>
            <a:off x="196851" y="4038601"/>
            <a:ext cx="902671" cy="8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latin typeface="Times New Roman" charset="0"/>
              </a:rPr>
              <a:t>XZ</a:t>
            </a:r>
          </a:p>
          <a:p>
            <a:r>
              <a:rPr lang="fr-FR" dirty="0">
                <a:latin typeface="Times New Roman" charset="0"/>
              </a:rPr>
              <a:t>hydro</a:t>
            </a:r>
          </a:p>
        </p:txBody>
      </p:sp>
      <p:sp>
        <p:nvSpPr>
          <p:cNvPr id="56323" name="Text Box 10"/>
          <p:cNvSpPr txBox="1">
            <a:spLocks noChangeArrowheads="1"/>
          </p:cNvSpPr>
          <p:nvPr/>
        </p:nvSpPr>
        <p:spPr bwMode="auto">
          <a:xfrm>
            <a:off x="5141914" y="1143000"/>
            <a:ext cx="902821" cy="12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latin typeface="Times New Roman" charset="0"/>
              </a:rPr>
              <a:t>XY</a:t>
            </a:r>
          </a:p>
          <a:p>
            <a:r>
              <a:rPr lang="fr-FR">
                <a:latin typeface="Times New Roman" charset="0"/>
              </a:rPr>
              <a:t>MHD</a:t>
            </a:r>
          </a:p>
          <a:p>
            <a:r>
              <a:rPr lang="fr-FR">
                <a:latin typeface="Symbol" charset="0"/>
                <a:sym typeface="Symbol" charset="0"/>
              </a:rPr>
              <a:t></a:t>
            </a:r>
            <a:r>
              <a:rPr lang="fr-FR">
                <a:latin typeface="Times New Roman" charset="0"/>
              </a:rPr>
              <a:t>=2</a:t>
            </a:r>
          </a:p>
        </p:txBody>
      </p:sp>
      <p:sp>
        <p:nvSpPr>
          <p:cNvPr id="56324" name="Text Box 11"/>
          <p:cNvSpPr txBox="1">
            <a:spLocks noChangeArrowheads="1"/>
          </p:cNvSpPr>
          <p:nvPr/>
        </p:nvSpPr>
        <p:spPr bwMode="auto">
          <a:xfrm>
            <a:off x="5218114" y="4146550"/>
            <a:ext cx="902821" cy="12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latin typeface="Times New Roman" charset="0"/>
              </a:rPr>
              <a:t>XZ</a:t>
            </a:r>
          </a:p>
          <a:p>
            <a:r>
              <a:rPr lang="fr-FR">
                <a:latin typeface="Times New Roman" charset="0"/>
              </a:rPr>
              <a:t>MHD</a:t>
            </a:r>
          </a:p>
          <a:p>
            <a:r>
              <a:rPr lang="fr-FR">
                <a:latin typeface="Symbol" charset="0"/>
                <a:sym typeface="Symbol" charset="0"/>
              </a:rPr>
              <a:t></a:t>
            </a:r>
            <a:r>
              <a:rPr lang="fr-FR">
                <a:latin typeface="Times New Roman" charset="0"/>
              </a:rPr>
              <a:t>=2</a:t>
            </a:r>
          </a:p>
        </p:txBody>
      </p:sp>
      <p:sp>
        <p:nvSpPr>
          <p:cNvPr id="56325" name="Line 20"/>
          <p:cNvSpPr>
            <a:spLocks noChangeShapeType="1"/>
          </p:cNvSpPr>
          <p:nvPr/>
        </p:nvSpPr>
        <p:spPr bwMode="auto">
          <a:xfrm flipH="1">
            <a:off x="6477001" y="9906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1" rIns="91420" bIns="45711" anchor="ctr"/>
          <a:lstStyle/>
          <a:p>
            <a:endParaRPr lang="en-US"/>
          </a:p>
        </p:txBody>
      </p:sp>
      <p:sp>
        <p:nvSpPr>
          <p:cNvPr id="56326" name="Text Box 21"/>
          <p:cNvSpPr txBox="1">
            <a:spLocks noChangeArrowheads="1"/>
          </p:cNvSpPr>
          <p:nvPr/>
        </p:nvSpPr>
        <p:spPr bwMode="auto">
          <a:xfrm>
            <a:off x="6531524" y="519301"/>
            <a:ext cx="2587527" cy="46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latin typeface="Times New Roman" charset="0"/>
              </a:rPr>
              <a:t>~30 années lumière</a:t>
            </a:r>
          </a:p>
        </p:txBody>
      </p:sp>
      <p:sp>
        <p:nvSpPr>
          <p:cNvPr id="56327" name="ZoneTexte 11"/>
          <p:cNvSpPr txBox="1">
            <a:spLocks noChangeArrowheads="1"/>
          </p:cNvSpPr>
          <p:nvPr/>
        </p:nvSpPr>
        <p:spPr bwMode="auto">
          <a:xfrm>
            <a:off x="965414" y="-27384"/>
            <a:ext cx="7927066" cy="47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500" b="1" dirty="0">
                <a:solidFill>
                  <a:srgbClr val="FF0000"/>
                </a:solidFill>
                <a:latin typeface="Times New Roman" charset="0"/>
              </a:rPr>
              <a:t>Zoom sur la </a:t>
            </a:r>
            <a:r>
              <a:rPr lang="en-GB" sz="2500" b="1" dirty="0" err="1">
                <a:solidFill>
                  <a:srgbClr val="FF0000"/>
                </a:solidFill>
                <a:latin typeface="Times New Roman" charset="0"/>
              </a:rPr>
              <a:t>région</a:t>
            </a:r>
            <a:r>
              <a:rPr lang="en-GB" sz="2500" b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GB" sz="2500" b="1" dirty="0" err="1">
                <a:solidFill>
                  <a:srgbClr val="FF0000"/>
                </a:solidFill>
                <a:latin typeface="Times New Roman" charset="0"/>
              </a:rPr>
              <a:t>centrale</a:t>
            </a:r>
            <a:r>
              <a:rPr lang="en-GB" sz="2500" b="1" dirty="0">
                <a:solidFill>
                  <a:srgbClr val="FF0000"/>
                </a:solidFill>
                <a:latin typeface="Times New Roman" charset="0"/>
              </a:rPr>
              <a:t> d’un </a:t>
            </a:r>
            <a:r>
              <a:rPr lang="en-GB" sz="2500" b="1" dirty="0" err="1">
                <a:solidFill>
                  <a:srgbClr val="FF0000"/>
                </a:solidFill>
                <a:latin typeface="Times New Roman" charset="0"/>
              </a:rPr>
              <a:t>nuage</a:t>
            </a:r>
            <a:r>
              <a:rPr lang="en-GB" sz="2500" b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GB" sz="2500" b="1" dirty="0" err="1">
                <a:solidFill>
                  <a:srgbClr val="FF0000"/>
                </a:solidFill>
                <a:latin typeface="Times New Roman" charset="0"/>
              </a:rPr>
              <a:t>en</a:t>
            </a:r>
            <a:r>
              <a:rPr lang="en-GB" sz="2500" b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GB" sz="2500" b="1" dirty="0" err="1">
                <a:solidFill>
                  <a:srgbClr val="FF0000"/>
                </a:solidFill>
                <a:latin typeface="Times New Roman" charset="0"/>
              </a:rPr>
              <a:t>effondrement</a:t>
            </a:r>
            <a:endParaRPr lang="en-GB" sz="2500" dirty="0">
              <a:latin typeface="Times New Roman" charset="0"/>
            </a:endParaRPr>
          </a:p>
        </p:txBody>
      </p:sp>
      <p:cxnSp>
        <p:nvCxnSpPr>
          <p:cNvPr id="56328" name="Connecteur droit avec flèche 13"/>
          <p:cNvCxnSpPr>
            <a:cxnSpLocks noChangeShapeType="1"/>
          </p:cNvCxnSpPr>
          <p:nvPr/>
        </p:nvCxnSpPr>
        <p:spPr bwMode="auto">
          <a:xfrm rot="16200000" flipV="1">
            <a:off x="3886200" y="4923657"/>
            <a:ext cx="1982788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9" name="ZoneTexte 15"/>
          <p:cNvSpPr txBox="1">
            <a:spLocks noChangeArrowheads="1"/>
          </p:cNvSpPr>
          <p:nvPr/>
        </p:nvSpPr>
        <p:spPr bwMode="auto">
          <a:xfrm>
            <a:off x="4897176" y="5661248"/>
            <a:ext cx="754944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Times New Roman" charset="0"/>
              </a:rPr>
              <a:t>B, </a:t>
            </a:r>
            <a:r>
              <a:rPr lang="en-GB" dirty="0">
                <a:solidFill>
                  <a:srgbClr val="FF0000"/>
                </a:solidFill>
                <a:latin typeface="Symbol" charset="0"/>
                <a:cs typeface="Symbol" charset="0"/>
              </a:rPr>
              <a:t>w</a:t>
            </a:r>
          </a:p>
        </p:txBody>
      </p:sp>
      <p:sp>
        <p:nvSpPr>
          <p:cNvPr id="56330" name="Ellipse 16"/>
          <p:cNvSpPr>
            <a:spLocks noChangeArrowheads="1"/>
          </p:cNvSpPr>
          <p:nvPr/>
        </p:nvSpPr>
        <p:spPr bwMode="auto">
          <a:xfrm>
            <a:off x="4648200" y="2971800"/>
            <a:ext cx="381000" cy="381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56331" name="Ellipse 17"/>
          <p:cNvSpPr>
            <a:spLocks noChangeArrowheads="1"/>
          </p:cNvSpPr>
          <p:nvPr/>
        </p:nvSpPr>
        <p:spPr bwMode="auto">
          <a:xfrm>
            <a:off x="4800600" y="3124200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endParaRPr lang="en-US"/>
          </a:p>
        </p:txBody>
      </p:sp>
      <p:sp>
        <p:nvSpPr>
          <p:cNvPr id="56332" name="ZoneTexte 18"/>
          <p:cNvSpPr txBox="1">
            <a:spLocks noChangeArrowheads="1"/>
          </p:cNvSpPr>
          <p:nvPr/>
        </p:nvSpPr>
        <p:spPr bwMode="auto">
          <a:xfrm>
            <a:off x="5029201" y="3124201"/>
            <a:ext cx="754944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FF0000"/>
                </a:solidFill>
                <a:latin typeface="Times New Roman" charset="0"/>
              </a:rPr>
              <a:t>B, </a:t>
            </a:r>
            <a:r>
              <a:rPr lang="en-GB">
                <a:solidFill>
                  <a:srgbClr val="FF0000"/>
                </a:solidFill>
                <a:latin typeface="Symbol" charset="0"/>
                <a:cs typeface="Symbol" charset="0"/>
              </a:rPr>
              <a:t>w</a:t>
            </a:r>
          </a:p>
        </p:txBody>
      </p:sp>
      <p:pic>
        <p:nvPicPr>
          <p:cNvPr id="6" name="coeur_mag_xy_0.0200_0004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0173" y="1077323"/>
            <a:ext cx="2885763" cy="2638045"/>
          </a:xfrm>
          <a:prstGeom prst="rect">
            <a:avLst/>
          </a:prstGeom>
        </p:spPr>
      </p:pic>
      <p:pic>
        <p:nvPicPr>
          <p:cNvPr id="7" name="coeur_mag_xz_0.0200_0004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173" y="3717032"/>
            <a:ext cx="2885763" cy="2638044"/>
          </a:xfrm>
          <a:prstGeom prst="rect">
            <a:avLst/>
          </a:prstGeom>
        </p:spPr>
      </p:pic>
      <p:pic>
        <p:nvPicPr>
          <p:cNvPr id="8" name="coeur_mag_xy_0.0200_0003.mpe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52188" y="1059661"/>
            <a:ext cx="2905085" cy="2655708"/>
          </a:xfrm>
          <a:prstGeom prst="rect">
            <a:avLst/>
          </a:prstGeom>
        </p:spPr>
      </p:pic>
      <p:pic>
        <p:nvPicPr>
          <p:cNvPr id="3" name="coeur_mag_xz_0.0200_0003.mpe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63730" y="3717032"/>
            <a:ext cx="2932451" cy="26804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4F0E88F-121C-2344-A50D-A232B3394AFD}"/>
              </a:ext>
            </a:extLst>
          </p:cNvPr>
          <p:cNvSpPr txBox="1"/>
          <p:nvPr/>
        </p:nvSpPr>
        <p:spPr>
          <a:xfrm>
            <a:off x="1858480" y="642371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Rotation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9A317000-F7D7-4F45-A582-5FD3B77A749B}"/>
              </a:ext>
            </a:extLst>
          </p:cNvPr>
          <p:cNvSpPr txBox="1"/>
          <p:nvPr/>
        </p:nvSpPr>
        <p:spPr>
          <a:xfrm>
            <a:off x="5507584" y="6453336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Rotation et champ magnétique </a:t>
            </a:r>
          </a:p>
        </p:txBody>
      </p:sp>
    </p:spTree>
    <p:extLst>
      <p:ext uri="{BB962C8B-B14F-4D97-AF65-F5344CB8AC3E}">
        <p14:creationId xmlns:p14="http://schemas.microsoft.com/office/powerpoint/2010/main" val="225857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 descr="field_line_mar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6" y="1011999"/>
            <a:ext cx="7596878" cy="59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79573" y="127485"/>
            <a:ext cx="9258479" cy="69930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Les lignes de champ magnétique ont été fortement comprimées et enroulées. Le moment cinétique est transporté.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8360414" y="1207971"/>
            <a:ext cx="65317" cy="2155704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60414" y="4408865"/>
            <a:ext cx="0" cy="2148098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344932" y="3020044"/>
            <a:ext cx="1763572" cy="1561084"/>
          </a:xfrm>
          <a:prstGeom prst="rect">
            <a:avLst/>
          </a:prstGeom>
          <a:solidFill>
            <a:srgbClr val="FFFFFF"/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/>
              <a:t>Flux de masse et de moment </a:t>
            </a:r>
            <a:r>
              <a:rPr lang="en-US" dirty="0" err="1"/>
              <a:t>cinétique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38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crt_cdxy_2_nscat.mpg">
            <a:hlinkClick r:id="" action="ppaction://media"/>
            <a:extLst>
              <a:ext uri="{FF2B5EF4-FFF2-40B4-BE49-F238E27FC236}">
                <a16:creationId xmlns:a16="http://schemas.microsoft.com/office/drawing/2014/main" xmlns="" id="{0CB7099F-4265-1C44-8CB9-F127C0488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1700808"/>
            <a:ext cx="4956043" cy="3717032"/>
          </a:xfrm>
          <a:prstGeom prst="rect">
            <a:avLst/>
          </a:prstGeom>
        </p:spPr>
      </p:pic>
      <p:pic>
        <p:nvPicPr>
          <p:cNvPr id="6" name="mcrt_cdxy_2.mpg">
            <a:hlinkClick r:id="" action="ppaction://media"/>
            <a:extLst>
              <a:ext uri="{FF2B5EF4-FFF2-40B4-BE49-F238E27FC236}">
                <a16:creationId xmlns:a16="http://schemas.microsoft.com/office/drawing/2014/main" xmlns="" id="{81F578FC-3AEA-154E-87B9-43F0DE8074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1700808"/>
            <a:ext cx="4974864" cy="37311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7" y="135619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Effondrement</a:t>
            </a:r>
            <a:r>
              <a:rPr lang="en-US" sz="2400" b="1" dirty="0">
                <a:solidFill>
                  <a:srgbClr val="FF0000"/>
                </a:solidFill>
              </a:rPr>
              <a:t> d’un </a:t>
            </a:r>
            <a:r>
              <a:rPr lang="en-US" sz="2400" b="1" dirty="0" err="1">
                <a:solidFill>
                  <a:srgbClr val="FF0000"/>
                </a:solidFill>
              </a:rPr>
              <a:t>nuage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moléculaire</a:t>
            </a:r>
            <a:r>
              <a:rPr lang="en-US" sz="2400" b="1" dirty="0">
                <a:solidFill>
                  <a:srgbClr val="FF0000"/>
                </a:solidFill>
              </a:rPr>
              <a:t> et formation d’un </a:t>
            </a:r>
            <a:r>
              <a:rPr lang="en-US" sz="2400" b="1" dirty="0" err="1">
                <a:solidFill>
                  <a:srgbClr val="FF0000"/>
                </a:solidFill>
              </a:rPr>
              <a:t>amas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stellaire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38328" y="1772816"/>
            <a:ext cx="0" cy="337102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Box 21"/>
          <p:cNvSpPr txBox="1">
            <a:spLocks noChangeArrowheads="1"/>
          </p:cNvSpPr>
          <p:nvPr/>
        </p:nvSpPr>
        <p:spPr bwMode="auto">
          <a:xfrm rot="16200000">
            <a:off x="-613996" y="3083730"/>
            <a:ext cx="1904648" cy="46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latin typeface="Times New Roman" charset="0"/>
              </a:rPr>
              <a:t>~30 light </a:t>
            </a:r>
            <a:r>
              <a:rPr lang="fr-FR" dirty="0" err="1">
                <a:latin typeface="Times New Roman" charset="0"/>
              </a:rPr>
              <a:t>year</a:t>
            </a:r>
            <a:endParaRPr lang="fr-FR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9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50CC111-44F8-AA4C-A5C3-6B3CE5E069A6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961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72278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Comment les étoiles se forment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-par effondrement gravitationnel d’une boule de gaz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-dans le milieu interstellaire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353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3200" b="1">
                <a:solidFill>
                  <a:srgbClr val="3333CC"/>
                </a:solidFill>
              </a:rPr>
              <a:t>Notre galaxie</a:t>
            </a:r>
          </a:p>
        </p:txBody>
      </p:sp>
      <p:pic>
        <p:nvPicPr>
          <p:cNvPr id="43010" name="Picture 3" descr="milky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341438"/>
            <a:ext cx="83724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835150" y="6308725"/>
            <a:ext cx="5761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7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1600" b="1">
                <a:solidFill>
                  <a:srgbClr val="FFFF00"/>
                </a:solidFill>
              </a:rPr>
              <a:t>~ quelques dizaines de milliers d</a:t>
            </a:r>
            <a:r>
              <a:rPr lang="ja-JP" altLang="fr-FR" sz="1600" b="1">
                <a:solidFill>
                  <a:srgbClr val="FFFF00"/>
                </a:solidFill>
              </a:rPr>
              <a:t>’</a:t>
            </a:r>
            <a:r>
              <a:rPr lang="fr-FR" altLang="ja-JP" sz="1600" b="1">
                <a:solidFill>
                  <a:srgbClr val="FFFF00"/>
                </a:solidFill>
              </a:rPr>
              <a:t>années</a:t>
            </a:r>
            <a:endParaRPr lang="fr-FR" sz="1600" b="1">
              <a:solidFill>
                <a:srgbClr val="FFFF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0825" y="0"/>
            <a:ext cx="4752975" cy="5514975"/>
            <a:chOff x="158" y="0"/>
            <a:chExt cx="2994" cy="3474"/>
          </a:xfrm>
        </p:grpSpPr>
        <p:pic>
          <p:nvPicPr>
            <p:cNvPr id="43013" name="Picture 6" descr="m17close_hst_fu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0"/>
              <a:ext cx="2994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4" name="AutoShape 7"/>
            <p:cNvSpPr>
              <a:spLocks noChangeArrowheads="1"/>
            </p:cNvSpPr>
            <p:nvPr/>
          </p:nvSpPr>
          <p:spPr bwMode="auto">
            <a:xfrm rot="-6841590">
              <a:off x="2091" y="2816"/>
              <a:ext cx="1180" cy="135"/>
            </a:xfrm>
            <a:prstGeom prst="rightArrow">
              <a:avLst>
                <a:gd name="adj1" fmla="val 50000"/>
                <a:gd name="adj2" fmla="val 218519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lnSpc>
                  <a:spcPct val="97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n-GB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990600" y="76200"/>
            <a:ext cx="6907340" cy="579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b="1" dirty="0">
                <a:solidFill>
                  <a:srgbClr val="FF0000"/>
                </a:solidFill>
                <a:latin typeface="Times New Roman" charset="0"/>
              </a:rPr>
              <a:t>Le milieu interstellaire : un milieu multi-échelle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fr-FR" sz="2000" dirty="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Le MIS est très hétérogène en densité et température.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fr-FR" sz="2000" dirty="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b="1" dirty="0">
                <a:solidFill>
                  <a:srgbClr val="000000"/>
                </a:solidFill>
                <a:latin typeface="Times New Roman" charset="0"/>
              </a:rPr>
              <a:t>HIM: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Hot </a:t>
            </a:r>
            <a:r>
              <a:rPr lang="fr-FR" sz="2000" dirty="0" err="1">
                <a:solidFill>
                  <a:srgbClr val="000000"/>
                </a:solidFill>
                <a:latin typeface="Times New Roman" charset="0"/>
              </a:rPr>
              <a:t>Ionised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Medium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          ionisé, 10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6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K, 0.01 cm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, 10</a:t>
            </a:r>
            <a:r>
              <a:rPr lang="fr-FR" sz="2000" baseline="30000" dirty="0">
                <a:solidFill>
                  <a:srgbClr val="000000"/>
                </a:solidFill>
                <a:latin typeface="Times New Roman" charset="0"/>
              </a:rPr>
              <a:t>8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masses solaires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		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produit lors des explosions de </a:t>
            </a:r>
            <a:r>
              <a:rPr lang="fr-FR" sz="2000" dirty="0" err="1">
                <a:solidFill>
                  <a:srgbClr val="000000"/>
                </a:solidFill>
                <a:latin typeface="Times New Roman" charset="0"/>
              </a:rPr>
              <a:t>supernovae</a:t>
            </a:r>
            <a:endParaRPr lang="fr-FR" sz="2000" baseline="33000" dirty="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                                                                                      </a:t>
            </a:r>
            <a:endParaRPr lang="fr-FR" sz="2000" dirty="0">
              <a:solidFill>
                <a:srgbClr val="FF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b="1" dirty="0">
                <a:solidFill>
                  <a:srgbClr val="000000"/>
                </a:solidFill>
                <a:latin typeface="Times New Roman" charset="0"/>
              </a:rPr>
              <a:t>WIM: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Warm </a:t>
            </a:r>
            <a:r>
              <a:rPr lang="fr-FR" sz="2000" dirty="0" err="1">
                <a:solidFill>
                  <a:srgbClr val="000000"/>
                </a:solidFill>
                <a:latin typeface="Times New Roman" charset="0"/>
              </a:rPr>
              <a:t>Ionised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Medium</a:t>
            </a:r>
            <a:endParaRPr lang="fr-FR" sz="2000" dirty="0">
              <a:solidFill>
                <a:srgbClr val="FF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          ionisé, 8000 K, 0.5 cm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, 10</a:t>
            </a:r>
            <a:r>
              <a:rPr lang="fr-FR" sz="2000" baseline="30000" dirty="0">
                <a:solidFill>
                  <a:srgbClr val="000000"/>
                </a:solidFill>
                <a:latin typeface="Times New Roman" charset="0"/>
              </a:rPr>
              <a:t>9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masses solaires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                          </a:t>
            </a:r>
            <a:r>
              <a:rPr lang="fr-FR" sz="2000" dirty="0">
                <a:solidFill>
                  <a:srgbClr val="FF0000"/>
                </a:solidFill>
                <a:latin typeface="Times New Roman" charset="0"/>
              </a:rPr>
              <a:t>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                                 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b="1" dirty="0">
                <a:solidFill>
                  <a:srgbClr val="000000"/>
                </a:solidFill>
                <a:latin typeface="Times New Roman" charset="0"/>
              </a:rPr>
              <a:t>WNM: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Warm </a:t>
            </a:r>
            <a:r>
              <a:rPr lang="fr-FR" sz="2000" dirty="0" err="1">
                <a:solidFill>
                  <a:srgbClr val="000000"/>
                </a:solidFill>
                <a:latin typeface="Times New Roman" charset="0"/>
              </a:rPr>
              <a:t>Neutral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Medium</a:t>
            </a:r>
            <a:endParaRPr lang="fr-FR" sz="2000" dirty="0">
              <a:solidFill>
                <a:srgbClr val="FF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          neutre et atomique, 8000 K, 0.5 cm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, 1.5 10</a:t>
            </a:r>
            <a:r>
              <a:rPr lang="fr-FR" sz="2000" baseline="30000" dirty="0">
                <a:solidFill>
                  <a:srgbClr val="000000"/>
                </a:solidFill>
                <a:latin typeface="Times New Roman" charset="0"/>
              </a:rPr>
              <a:t>9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masses sol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fr-FR" sz="2000" dirty="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b="1" dirty="0">
                <a:solidFill>
                  <a:srgbClr val="000000"/>
                </a:solidFill>
                <a:latin typeface="Times New Roman" charset="0"/>
              </a:rPr>
              <a:t>CNM: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Cold </a:t>
            </a:r>
            <a:r>
              <a:rPr lang="fr-FR" sz="2000" dirty="0" err="1">
                <a:solidFill>
                  <a:srgbClr val="000000"/>
                </a:solidFill>
                <a:latin typeface="Times New Roman" charset="0"/>
              </a:rPr>
              <a:t>Neutral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Medium</a:t>
            </a:r>
            <a:endParaRPr lang="fr-FR" sz="2000" dirty="0">
              <a:solidFill>
                <a:srgbClr val="FF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          neutre et atomique, 70 K, 50 cm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, 1.5 10</a:t>
            </a:r>
            <a:r>
              <a:rPr lang="fr-FR" sz="2000" baseline="30000" dirty="0">
                <a:solidFill>
                  <a:srgbClr val="000000"/>
                </a:solidFill>
                <a:latin typeface="Times New Roman" charset="0"/>
              </a:rPr>
              <a:t>9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masses  sol</a:t>
            </a:r>
            <a:endParaRPr lang="fr-FR" sz="2000" baseline="33000" dirty="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fr-FR" sz="2000" dirty="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b="1" dirty="0" err="1">
                <a:solidFill>
                  <a:srgbClr val="000000"/>
                </a:solidFill>
                <a:latin typeface="Times New Roman" charset="0"/>
              </a:rPr>
              <a:t>Molecular</a:t>
            </a:r>
            <a:r>
              <a:rPr lang="fr-FR" sz="2000" b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charset="0"/>
              </a:rPr>
              <a:t>Hydrogen</a:t>
            </a:r>
            <a:r>
              <a:rPr lang="fr-FR" sz="2000" b="1" dirty="0">
                <a:solidFill>
                  <a:srgbClr val="000000"/>
                </a:solidFill>
                <a:latin typeface="Times New Roman" charset="0"/>
              </a:rPr>
              <a:t>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           neutre, 10 K, 10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3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-10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6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cm</a:t>
            </a:r>
            <a:r>
              <a:rPr lang="fr-FR" sz="2000" baseline="33000" dirty="0">
                <a:solidFill>
                  <a:srgbClr val="000000"/>
                </a:solidFill>
                <a:latin typeface="Times New Roman" charset="0"/>
              </a:rPr>
              <a:t>-3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, 10</a:t>
            </a:r>
            <a:r>
              <a:rPr lang="fr-FR" sz="2000" baseline="30000" dirty="0">
                <a:solidFill>
                  <a:srgbClr val="000000"/>
                </a:solidFill>
                <a:latin typeface="Times New Roman" charset="0"/>
              </a:rPr>
              <a:t>9</a:t>
            </a:r>
            <a:r>
              <a:rPr lang="fr-FR" sz="2000" dirty="0">
                <a:solidFill>
                  <a:srgbClr val="000000"/>
                </a:solidFill>
                <a:latin typeface="Times New Roman" charset="0"/>
              </a:rPr>
              <a:t> masses solaires</a:t>
            </a:r>
            <a:endParaRPr lang="fr-FR" sz="2000" baseline="33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4034" name="Line 3"/>
          <p:cNvSpPr>
            <a:spLocks noChangeShapeType="1"/>
          </p:cNvSpPr>
          <p:nvPr/>
        </p:nvSpPr>
        <p:spPr bwMode="auto">
          <a:xfrm>
            <a:off x="7542213" y="1447800"/>
            <a:ext cx="1587" cy="3276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Line 4"/>
          <p:cNvSpPr>
            <a:spLocks noChangeShapeType="1"/>
          </p:cNvSpPr>
          <p:nvPr/>
        </p:nvSpPr>
        <p:spPr bwMode="auto">
          <a:xfrm>
            <a:off x="7543800" y="5172075"/>
            <a:ext cx="1588" cy="695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ZoneTexte 4"/>
          <p:cNvSpPr txBox="1">
            <a:spLocks noChangeArrowheads="1"/>
          </p:cNvSpPr>
          <p:nvPr/>
        </p:nvSpPr>
        <p:spPr bwMode="auto">
          <a:xfrm rot="-5400000">
            <a:off x="6388894" y="2882106"/>
            <a:ext cx="3076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Pression comparable </a:t>
            </a:r>
          </a:p>
        </p:txBody>
      </p:sp>
      <p:sp>
        <p:nvSpPr>
          <p:cNvPr id="44037" name="ZoneTexte 5"/>
          <p:cNvSpPr txBox="1">
            <a:spLocks noChangeArrowheads="1"/>
          </p:cNvSpPr>
          <p:nvPr/>
        </p:nvSpPr>
        <p:spPr bwMode="auto">
          <a:xfrm rot="-5400000">
            <a:off x="7056438" y="5154612"/>
            <a:ext cx="1741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Pression</a:t>
            </a:r>
          </a:p>
          <a:p>
            <a:r>
              <a:rPr lang="en-GB"/>
              <a:t>plus élevée 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203806-7505-3949-8D9B-0E7312BC6E91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6081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72278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Comment les étoiles se forment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-par effondrement gravitationnel d’une boule de gaz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-dans le milieu interstellaire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-quelques processus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4276725"/>
            <a:ext cx="42989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79388" y="152400"/>
            <a:ext cx="8736012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500" b="1">
                <a:solidFill>
                  <a:srgbClr val="FF0000"/>
                </a:solidFill>
                <a:latin typeface="Bitstream Vera Serif" charset="0"/>
              </a:rPr>
              <a:t>	</a:t>
            </a:r>
            <a:r>
              <a:rPr lang="fr-FR" sz="2500" b="1">
                <a:solidFill>
                  <a:srgbClr val="FF0000"/>
                </a:solidFill>
                <a:latin typeface="Bitstream Vera Serif" charset="0"/>
              </a:rPr>
              <a:t>			</a:t>
            </a:r>
            <a:r>
              <a:rPr lang="fr-FR" b="1">
                <a:solidFill>
                  <a:srgbClr val="FF0000"/>
                </a:solidFill>
                <a:latin typeface="Bitstream Vera Serif" charset="0"/>
              </a:rPr>
              <a:t>Le champ magnétique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000">
                <a:latin typeface="Bitstream Vera Serif" charset="0"/>
              </a:rPr>
              <a:t>Un champ magnétique est observé dans la galaxie. Son origine est encore débattue mais il est probable qu</a:t>
            </a:r>
            <a:r>
              <a:rPr lang="ja-JP" altLang="fr-FR" sz="2000">
                <a:latin typeface="Bitstream Vera Serif" charset="0"/>
              </a:rPr>
              <a:t>’</a:t>
            </a:r>
            <a:r>
              <a:rPr lang="fr-FR" altLang="ja-JP" sz="2000">
                <a:latin typeface="Bitstream Vera Serif" charset="0"/>
              </a:rPr>
              <a:t>il soit dû à l</a:t>
            </a:r>
            <a:r>
              <a:rPr lang="ja-JP" altLang="fr-FR" sz="2000">
                <a:latin typeface="Bitstream Vera Serif" charset="0"/>
              </a:rPr>
              <a:t>’</a:t>
            </a:r>
            <a:r>
              <a:rPr lang="fr-FR" altLang="ja-JP" sz="2000">
                <a:latin typeface="Bitstream Vera Serif" charset="0"/>
              </a:rPr>
              <a:t>effet dynamo.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fr-FR" sz="2200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200">
                <a:latin typeface="Bitstream Vera Serif" charset="0"/>
              </a:rPr>
              <a:t>Intensité magnétique: 5 </a:t>
            </a:r>
            <a:r>
              <a:rPr lang="fr-FR" sz="2200">
                <a:latin typeface="Symbol" charset="0"/>
              </a:rPr>
              <a:t>m</a:t>
            </a:r>
            <a:r>
              <a:rPr lang="fr-FR" sz="2200">
                <a:latin typeface="Bitstream Vera Serif" charset="0"/>
              </a:rPr>
              <a:t>G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2200">
                <a:latin typeface="Bitstream Vera Serif" charset="0"/>
              </a:rPr>
              <a:t>=&gt; Emag / Etherm = 1-</a:t>
            </a:r>
            <a:r>
              <a:rPr lang="en-GB" sz="2200">
                <a:latin typeface="Bitstream Vera Serif" charset="0"/>
              </a:rPr>
              <a:t>5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 b="1">
              <a:solidFill>
                <a:srgbClr val="0000FF"/>
              </a:solidFill>
              <a:latin typeface="Bitstream Vera Serif" charset="0"/>
            </a:endParaRP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5410200" y="6237288"/>
            <a:ext cx="35575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1800">
                <a:latin typeface="Bitstream Vera Serif" charset="0"/>
              </a:rPr>
              <a:t>Intensité magnétique en fonction de la densité (Troland &amp; Heiles 86</a:t>
            </a:r>
            <a:r>
              <a:rPr lang="en-GB" sz="1800">
                <a:latin typeface="Bitstream Vera Serif" charset="0"/>
              </a:rPr>
              <a:t>)</a:t>
            </a:r>
          </a:p>
        </p:txBody>
      </p:sp>
      <p:pic>
        <p:nvPicPr>
          <p:cNvPr id="48132" name="Image 6" descr="han0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772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ZoneTexte 7"/>
          <p:cNvSpPr txBox="1">
            <a:spLocks noChangeArrowheads="1"/>
          </p:cNvSpPr>
          <p:nvPr/>
        </p:nvSpPr>
        <p:spPr bwMode="auto">
          <a:xfrm>
            <a:off x="7315200" y="3576638"/>
            <a:ext cx="163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/>
              <a:t>Han et al. 06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/>
          <p:cNvSpPr txBox="1">
            <a:spLocks noChangeArrowheads="1"/>
          </p:cNvSpPr>
          <p:nvPr/>
        </p:nvSpPr>
        <p:spPr bwMode="auto">
          <a:xfrm>
            <a:off x="685800" y="120650"/>
            <a:ext cx="76977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FF0000"/>
                </a:solidFill>
                <a:latin typeface="Times New Roman" charset="0"/>
              </a:rPr>
              <a:t>			</a:t>
            </a:r>
            <a:r>
              <a:rPr lang="fr-FR" b="1">
                <a:solidFill>
                  <a:srgbClr val="FF0000"/>
                </a:solidFill>
                <a:latin typeface="Times New Roman" charset="0"/>
              </a:rPr>
              <a:t>Une cascade turbulente ?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fr-FR" sz="1800">
              <a:solidFill>
                <a:srgbClr val="000000"/>
              </a:solidFill>
              <a:latin typeface="Times New Roman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1800">
                <a:solidFill>
                  <a:srgbClr val="000000"/>
                </a:solidFill>
                <a:latin typeface="Times New Roman" charset="0"/>
              </a:rPr>
              <a:t>Dans le gaz moléculaire des lois de puissance sont observées sur plusieurs décades.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3181350" y="1489075"/>
          <a:ext cx="2947988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8" r:id="rId4" imgW="3263900" imgH="774700" progId="">
                  <p:embed/>
                </p:oleObj>
              </mc:Choice>
              <mc:Fallback>
                <p:oleObj r:id="rId4" imgW="3263900" imgH="7747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350" y="1489075"/>
                        <a:ext cx="2947988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317500" y="1392238"/>
            <a:ext cx="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GB"/>
          </a:p>
        </p:txBody>
      </p:sp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979613"/>
            <a:ext cx="5168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3" y="2049463"/>
            <a:ext cx="51704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6718300" y="5021263"/>
            <a:ext cx="5651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L (pc)</a:t>
            </a:r>
          </a:p>
        </p:txBody>
      </p:sp>
      <p:sp>
        <p:nvSpPr>
          <p:cNvPr id="50183" name="Text Box 10"/>
          <p:cNvSpPr txBox="1">
            <a:spLocks noChangeArrowheads="1"/>
          </p:cNvSpPr>
          <p:nvPr/>
        </p:nvSpPr>
        <p:spPr bwMode="auto">
          <a:xfrm>
            <a:off x="2146300" y="4987925"/>
            <a:ext cx="5651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L (pc)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 rot="-5400000">
            <a:off x="-469899" y="3617912"/>
            <a:ext cx="13716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M (solar mass)</a:t>
            </a:r>
          </a:p>
        </p:txBody>
      </p:sp>
      <p:sp>
        <p:nvSpPr>
          <p:cNvPr id="50185" name="Text Box 12"/>
          <p:cNvSpPr txBox="1">
            <a:spLocks noChangeArrowheads="1"/>
          </p:cNvSpPr>
          <p:nvPr/>
        </p:nvSpPr>
        <p:spPr bwMode="auto">
          <a:xfrm rot="-5400000">
            <a:off x="3406776" y="3662362"/>
            <a:ext cx="24955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Velocity  dispersion (km/s)</a:t>
            </a:r>
          </a:p>
        </p:txBody>
      </p:sp>
      <p:sp>
        <p:nvSpPr>
          <p:cNvPr id="50186" name="Text Box 13"/>
          <p:cNvSpPr txBox="1">
            <a:spLocks noChangeArrowheads="1"/>
          </p:cNvSpPr>
          <p:nvPr/>
        </p:nvSpPr>
        <p:spPr bwMode="auto">
          <a:xfrm>
            <a:off x="785813" y="2300288"/>
            <a:ext cx="1593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Mass versus size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of CO clumps</a:t>
            </a:r>
          </a:p>
        </p:txBody>
      </p:sp>
      <p:sp>
        <p:nvSpPr>
          <p:cNvPr id="50187" name="Text Box 14"/>
          <p:cNvSpPr txBox="1">
            <a:spLocks noChangeArrowheads="1"/>
          </p:cNvSpPr>
          <p:nvPr/>
        </p:nvSpPr>
        <p:spPr bwMode="auto">
          <a:xfrm>
            <a:off x="5292725" y="2266950"/>
            <a:ext cx="2425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Velocity dispersion versus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 size of CO clumps</a:t>
            </a:r>
          </a:p>
        </p:txBody>
      </p:sp>
      <p:sp>
        <p:nvSpPr>
          <p:cNvPr id="50188" name="Text Box 15"/>
          <p:cNvSpPr txBox="1">
            <a:spLocks noChangeArrowheads="1"/>
          </p:cNvSpPr>
          <p:nvPr/>
        </p:nvSpPr>
        <p:spPr bwMode="auto">
          <a:xfrm>
            <a:off x="3959225" y="5064125"/>
            <a:ext cx="194786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Larson 1981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Falgarone 2000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414730" y="188640"/>
            <a:ext cx="3517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</a:rPr>
              <a:t>La recette d’une étoile 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BB771BB9-5943-9F46-A476-A416A53C2144}"/>
              </a:ext>
            </a:extLst>
          </p:cNvPr>
          <p:cNvGrpSpPr/>
          <p:nvPr/>
        </p:nvGrpSpPr>
        <p:grpSpPr>
          <a:xfrm>
            <a:off x="683568" y="1916832"/>
            <a:ext cx="5256584" cy="3816424"/>
            <a:chOff x="683568" y="1772816"/>
            <a:chExt cx="5256584" cy="3816424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xmlns="" id="{E5758C8D-4FD2-8842-AC0A-564E068AD9DA}"/>
                </a:ext>
              </a:extLst>
            </p:cNvPr>
            <p:cNvSpPr/>
            <p:nvPr/>
          </p:nvSpPr>
          <p:spPr bwMode="auto">
            <a:xfrm>
              <a:off x="2915816" y="2564904"/>
              <a:ext cx="3024336" cy="302433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82C4638F-6455-4143-8A80-73F2F6A3D738}"/>
                </a:ext>
              </a:extLst>
            </p:cNvPr>
            <p:cNvSpPr txBox="1"/>
            <p:nvPr/>
          </p:nvSpPr>
          <p:spPr>
            <a:xfrm>
              <a:off x="683568" y="1772816"/>
              <a:ext cx="31229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Du gaz d’hydrogène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38C8C11C-DD3F-EF45-8E01-9384C02A7885}"/>
              </a:ext>
            </a:extLst>
          </p:cNvPr>
          <p:cNvGrpSpPr/>
          <p:nvPr/>
        </p:nvGrpSpPr>
        <p:grpSpPr>
          <a:xfrm>
            <a:off x="3131840" y="2924944"/>
            <a:ext cx="5166982" cy="2448272"/>
            <a:chOff x="3131840" y="2852936"/>
            <a:chExt cx="5166982" cy="2448272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xmlns="" id="{492F26F8-F432-5648-A20F-736EF7600647}"/>
                </a:ext>
              </a:extLst>
            </p:cNvPr>
            <p:cNvCxnSpPr/>
            <p:nvPr/>
          </p:nvCxnSpPr>
          <p:spPr bwMode="auto">
            <a:xfrm>
              <a:off x="3131840" y="3356992"/>
              <a:ext cx="792088" cy="43204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xmlns="" id="{BEBD310A-8D67-4B40-B908-999D8287E00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35896" y="4509120"/>
              <a:ext cx="576064" cy="79208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xmlns="" id="{327101C8-65B8-174D-9896-97E93853A24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004048" y="4365104"/>
              <a:ext cx="720080" cy="43204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xmlns="" id="{E8116980-5CE4-5B4C-8584-AE68816694D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716016" y="2852936"/>
              <a:ext cx="495672" cy="79208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4D821C31-1156-FD40-A891-570D3F0744DB}"/>
                </a:ext>
              </a:extLst>
            </p:cNvPr>
            <p:cNvSpPr txBox="1"/>
            <p:nvPr/>
          </p:nvSpPr>
          <p:spPr>
            <a:xfrm>
              <a:off x="6660232" y="3068960"/>
              <a:ext cx="1638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La gravité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7AAE84A4-3BB1-474C-8446-14B9E2F0C396}"/>
              </a:ext>
            </a:extLst>
          </p:cNvPr>
          <p:cNvGrpSpPr/>
          <p:nvPr/>
        </p:nvGrpSpPr>
        <p:grpSpPr>
          <a:xfrm>
            <a:off x="3068216" y="2852936"/>
            <a:ext cx="5503117" cy="2736304"/>
            <a:chOff x="3068216" y="2852936"/>
            <a:chExt cx="5503117" cy="2736304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xmlns="" id="{01ECC926-F0FC-5945-B862-55484C2536E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644008" y="2852936"/>
              <a:ext cx="504056" cy="785664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xmlns="" id="{1FADB1E3-64B7-E64B-BE45-B6E46F427C0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07904" y="4725144"/>
              <a:ext cx="576064" cy="864096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xmlns="" id="{62B63544-2C70-8749-BC5B-4128610D63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12060" y="4365104"/>
              <a:ext cx="756084" cy="43204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xmlns="" id="{7938E139-6311-D449-86AF-4B9335F6CB8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68216" y="3573016"/>
              <a:ext cx="711696" cy="396007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884CB2A3-3FDD-B547-A0C1-05441CF59EA3}"/>
                </a:ext>
              </a:extLst>
            </p:cNvPr>
            <p:cNvSpPr txBox="1"/>
            <p:nvPr/>
          </p:nvSpPr>
          <p:spPr>
            <a:xfrm>
              <a:off x="6660232" y="4221088"/>
              <a:ext cx="19111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C000"/>
                  </a:solidFill>
                </a:rPr>
                <a:t>La pression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A62B8528-A3F7-5140-92F6-036512189E6D}"/>
              </a:ext>
            </a:extLst>
          </p:cNvPr>
          <p:cNvGrpSpPr/>
          <p:nvPr/>
        </p:nvGrpSpPr>
        <p:grpSpPr>
          <a:xfrm>
            <a:off x="179512" y="3717032"/>
            <a:ext cx="4880055" cy="1263045"/>
            <a:chOff x="3779912" y="1340768"/>
            <a:chExt cx="4880055" cy="1263045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644356F1-F5EE-E54A-A25B-447D4A8B91EA}"/>
                </a:ext>
              </a:extLst>
            </p:cNvPr>
            <p:cNvSpPr txBox="1"/>
            <p:nvPr/>
          </p:nvSpPr>
          <p:spPr>
            <a:xfrm>
              <a:off x="6660232" y="191683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</a:rPr>
                <a:t>H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54F3619D-D427-2747-A273-4093F8D139BE}"/>
                </a:ext>
              </a:extLst>
            </p:cNvPr>
            <p:cNvSpPr txBox="1"/>
            <p:nvPr/>
          </p:nvSpPr>
          <p:spPr>
            <a:xfrm>
              <a:off x="7620900" y="1340768"/>
              <a:ext cx="10390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0070C0"/>
                  </a:solidFill>
                </a:rPr>
                <a:t>He,C</a:t>
              </a:r>
              <a:endParaRPr lang="fr-FR" b="1" dirty="0">
                <a:solidFill>
                  <a:srgbClr val="0070C0"/>
                </a:solidFill>
              </a:endParaRPr>
            </a:p>
            <a:p>
              <a:r>
                <a:rPr lang="fr-FR" b="1" dirty="0">
                  <a:solidFill>
                    <a:srgbClr val="0070C0"/>
                  </a:solidFill>
                </a:rPr>
                <a:t>N,O…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F64CCFA2-8306-CE46-AA55-A04B31D70A01}"/>
                </a:ext>
              </a:extLst>
            </p:cNvPr>
            <p:cNvSpPr txBox="1"/>
            <p:nvPr/>
          </p:nvSpPr>
          <p:spPr>
            <a:xfrm>
              <a:off x="3779912" y="1772816"/>
              <a:ext cx="22894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</a:rPr>
                <a:t>Des réactions </a:t>
              </a:r>
            </a:p>
            <a:p>
              <a:r>
                <a:rPr lang="fr-FR" b="1" dirty="0">
                  <a:solidFill>
                    <a:srgbClr val="0070C0"/>
                  </a:solidFill>
                </a:rPr>
                <a:t>nucléaires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xmlns="" id="{FC3756FF-CF40-9541-8BD1-47EE1C5D0890}"/>
              </a:ext>
            </a:extLst>
          </p:cNvPr>
          <p:cNvGrpSpPr/>
          <p:nvPr/>
        </p:nvGrpSpPr>
        <p:grpSpPr>
          <a:xfrm>
            <a:off x="1763688" y="1196752"/>
            <a:ext cx="5484631" cy="5400600"/>
            <a:chOff x="1763688" y="1196752"/>
            <a:chExt cx="5484631" cy="5400600"/>
          </a:xfrm>
        </p:grpSpPr>
        <p:cxnSp>
          <p:nvCxnSpPr>
            <p:cNvPr id="41" name="Connecteur en arc 40">
              <a:extLst>
                <a:ext uri="{FF2B5EF4-FFF2-40B4-BE49-F238E27FC236}">
                  <a16:creationId xmlns:a16="http://schemas.microsoft.com/office/drawing/2014/main" xmlns="" id="{C9054DA6-AEBB-704F-B0D2-1A17D0569E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52120" y="2522513"/>
              <a:ext cx="792088" cy="762471"/>
            </a:xfrm>
            <a:prstGeom prst="curvedConnector3">
              <a:avLst/>
            </a:prstGeom>
            <a:solidFill>
              <a:schemeClr val="accent1"/>
            </a:solidFill>
            <a:ln w="571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Connecteur en arc 41">
              <a:extLst>
                <a:ext uri="{FF2B5EF4-FFF2-40B4-BE49-F238E27FC236}">
                  <a16:creationId xmlns:a16="http://schemas.microsoft.com/office/drawing/2014/main" xmlns="" id="{541682DB-BCB1-8A4D-A1BD-04922B1D83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0152" y="4437112"/>
              <a:ext cx="1008112" cy="504056"/>
            </a:xfrm>
            <a:prstGeom prst="curvedConnector3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Connecteur en arc 42">
              <a:extLst>
                <a:ext uri="{FF2B5EF4-FFF2-40B4-BE49-F238E27FC236}">
                  <a16:creationId xmlns:a16="http://schemas.microsoft.com/office/drawing/2014/main" xmlns="" id="{A10DE497-F8EE-7B4E-938E-33FE04EE18C1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2519772" y="5337212"/>
              <a:ext cx="864096" cy="648072"/>
            </a:xfrm>
            <a:prstGeom prst="curvedConnector3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Connecteur en arc 43">
              <a:extLst>
                <a:ext uri="{FF2B5EF4-FFF2-40B4-BE49-F238E27FC236}">
                  <a16:creationId xmlns:a16="http://schemas.microsoft.com/office/drawing/2014/main" xmlns="" id="{6C862872-69BD-AD44-AE8D-6BC9234BDE41}"/>
                </a:ext>
              </a:extLst>
            </p:cNvPr>
            <p:cNvCxnSpPr>
              <a:cxnSpLocks/>
            </p:cNvCxnSpPr>
            <p:nvPr/>
          </p:nvCxnSpPr>
          <p:spPr bwMode="auto">
            <a:xfrm rot="10800000">
              <a:off x="1763688" y="2852936"/>
              <a:ext cx="1224136" cy="720080"/>
            </a:xfrm>
            <a:prstGeom prst="curvedConnector3">
              <a:avLst/>
            </a:prstGeom>
            <a:solidFill>
              <a:schemeClr val="accent1"/>
            </a:solidFill>
            <a:ln w="571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5" name="Connecteur en arc 44">
              <a:extLst>
                <a:ext uri="{FF2B5EF4-FFF2-40B4-BE49-F238E27FC236}">
                  <a16:creationId xmlns:a16="http://schemas.microsoft.com/office/drawing/2014/main" xmlns="" id="{D3C5E919-E533-834E-942A-F694DD6B3C21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4680012" y="5769260"/>
              <a:ext cx="936104" cy="720080"/>
            </a:xfrm>
            <a:prstGeom prst="curvedConnector3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Connecteur en arc 45">
              <a:extLst>
                <a:ext uri="{FF2B5EF4-FFF2-40B4-BE49-F238E27FC236}">
                  <a16:creationId xmlns:a16="http://schemas.microsoft.com/office/drawing/2014/main" xmlns="" id="{634C2BA6-DD2B-6A43-A993-F479C217C377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V="1">
              <a:off x="3442479" y="1939439"/>
              <a:ext cx="1133545" cy="405420"/>
            </a:xfrm>
            <a:prstGeom prst="curvedConnector3">
              <a:avLst/>
            </a:prstGeom>
            <a:solidFill>
              <a:schemeClr val="accent1"/>
            </a:solidFill>
            <a:ln w="57150" cap="flat" cmpd="sng" algn="ctr">
              <a:solidFill>
                <a:srgbClr val="FFC9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xmlns="" id="{A8EEF6F6-540D-304C-B854-E7D068FE512E}"/>
                </a:ext>
              </a:extLst>
            </p:cNvPr>
            <p:cNvSpPr txBox="1"/>
            <p:nvPr/>
          </p:nvSpPr>
          <p:spPr>
            <a:xfrm>
              <a:off x="5148064" y="1196752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</a:rPr>
                <a:t>De la lumière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AAEB01-E6E6-9D42-B02B-6B25F507A8D8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2225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722788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Comment les étoiles se forment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-par effondrement gravitationnel d’une boule de gaz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-dans le milieu interstellaire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-quelques processus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-un écosystème galactique….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9388" y="1527175"/>
            <a:ext cx="3021012" cy="2859088"/>
            <a:chOff x="197763" y="1683428"/>
            <a:chExt cx="3331150" cy="3151615"/>
          </a:xfrm>
        </p:grpSpPr>
        <p:pic>
          <p:nvPicPr>
            <p:cNvPr id="54305" name="Image 4" descr="The_Whirlpool_Galax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63" y="1987915"/>
              <a:ext cx="2866678" cy="284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6" name="Text Box 7"/>
            <p:cNvSpPr txBox="1">
              <a:spLocks noChangeArrowheads="1"/>
            </p:cNvSpPr>
            <p:nvPr/>
          </p:nvSpPr>
          <p:spPr bwMode="auto">
            <a:xfrm>
              <a:off x="1104319" y="1683428"/>
              <a:ext cx="950308" cy="30264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7088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270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8000"/>
                </a:lnSpc>
              </a:pPr>
              <a:r>
                <a:rPr lang="en-GB" sz="180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GB" sz="18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Galaxies 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411321" y="2141908"/>
              <a:ext cx="2412152" cy="175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308" name="ZoneTexte 52"/>
            <p:cNvSpPr txBox="1">
              <a:spLocks noChangeArrowheads="1"/>
            </p:cNvSpPr>
            <p:nvPr/>
          </p:nvSpPr>
          <p:spPr bwMode="auto">
            <a:xfrm>
              <a:off x="239849" y="2092910"/>
              <a:ext cx="3289064" cy="417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    ~100,000 light years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14400" y="3544888"/>
            <a:ext cx="3787775" cy="3160712"/>
            <a:chOff x="1007864" y="3907659"/>
            <a:chExt cx="4175266" cy="3484242"/>
          </a:xfrm>
        </p:grpSpPr>
        <p:grpSp>
          <p:nvGrpSpPr>
            <p:cNvPr id="54297" name="Grouper 44"/>
            <p:cNvGrpSpPr>
              <a:grpSpLocks/>
            </p:cNvGrpSpPr>
            <p:nvPr/>
          </p:nvGrpSpPr>
          <p:grpSpPr bwMode="auto">
            <a:xfrm>
              <a:off x="1975874" y="5052034"/>
              <a:ext cx="3195698" cy="2339867"/>
              <a:chOff x="-65088" y="5439769"/>
              <a:chExt cx="3195638" cy="2341492"/>
            </a:xfrm>
          </p:grpSpPr>
          <p:pic>
            <p:nvPicPr>
              <p:cNvPr id="54303" name="Image 37" descr="070814_hot_stars_0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088" y="5439769"/>
                <a:ext cx="3195638" cy="2133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304" name="Text Box 7"/>
              <p:cNvSpPr txBox="1">
                <a:spLocks noChangeArrowheads="1"/>
              </p:cNvSpPr>
              <p:nvPr/>
            </p:nvSpPr>
            <p:spPr bwMode="auto">
              <a:xfrm>
                <a:off x="567706" y="7480711"/>
                <a:ext cx="2272338" cy="30055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27088"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  <a:tab pos="19685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98000"/>
                  </a:lnSpc>
                </a:pPr>
                <a:r>
                  <a:rPr lang="en-GB" sz="1800">
                    <a:solidFill>
                      <a:srgbClr val="FF0000"/>
                    </a:solidFill>
                    <a:latin typeface="Calibri" charset="0"/>
                  </a:rPr>
                  <a:t> </a:t>
                </a:r>
                <a:r>
                  <a:rPr lang="en-GB" sz="1800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Nuage  moléculaires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007864" y="3907659"/>
              <a:ext cx="472474" cy="376249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6" name="Connecteur droit 25"/>
            <p:cNvCxnSpPr/>
            <p:nvPr/>
          </p:nvCxnSpPr>
          <p:spPr>
            <a:xfrm rot="16200000" flipH="1">
              <a:off x="1367450" y="4417796"/>
              <a:ext cx="743748" cy="500472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16200000" flipH="1">
              <a:off x="82090" y="5230682"/>
              <a:ext cx="2827994" cy="95894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2164550" y="5164156"/>
              <a:ext cx="2908337" cy="1749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302" name="ZoneTexte 53"/>
            <p:cNvSpPr txBox="1">
              <a:spLocks noChangeArrowheads="1"/>
            </p:cNvSpPr>
            <p:nvPr/>
          </p:nvSpPr>
          <p:spPr bwMode="auto">
            <a:xfrm>
              <a:off x="2303715" y="5125531"/>
              <a:ext cx="2879415" cy="417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 ~100 light years </a:t>
              </a:r>
            </a:p>
          </p:txBody>
        </p:sp>
      </p:grpSp>
      <p:sp>
        <p:nvSpPr>
          <p:cNvPr id="54275" name="Text Box 38"/>
          <p:cNvSpPr txBox="1">
            <a:spLocks noChangeArrowheads="1"/>
          </p:cNvSpPr>
          <p:nvPr/>
        </p:nvSpPr>
        <p:spPr bwMode="auto">
          <a:xfrm>
            <a:off x="541338" y="-166688"/>
            <a:ext cx="825817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9" rIns="82936" bIns="4146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8000"/>
              </a:lnSpc>
            </a:pPr>
            <a:r>
              <a:rPr lang="en-GB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Galaxies</a:t>
            </a:r>
            <a:r>
              <a:rPr lang="en-GB" sz="29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algn="ctr" eaLnBrk="1" hangingPunct="1">
              <a:lnSpc>
                <a:spcPct val="98000"/>
              </a:lnSpc>
            </a:pPr>
            <a:endParaRPr lang="en-GB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algn="ctr" eaLnBrk="1" hangingPunct="1">
              <a:lnSpc>
                <a:spcPct val="98000"/>
              </a:lnSpc>
            </a:pPr>
            <a:r>
              <a:rPr lang="en-GB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Formation des étoiles et cycle de la matière interstellaire </a:t>
            </a:r>
          </a:p>
          <a:p>
            <a:pPr algn="ctr" eaLnBrk="1" hangingPunct="1">
              <a:lnSpc>
                <a:spcPct val="98000"/>
              </a:lnSpc>
            </a:pPr>
            <a:endParaRPr lang="en-GB" b="1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>
              <a:lnSpc>
                <a:spcPct val="98000"/>
              </a:lnSpc>
            </a:pPr>
            <a:endParaRPr lang="en-GB" b="1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>
              <a:lnSpc>
                <a:spcPct val="98000"/>
              </a:lnSpc>
            </a:pPr>
            <a:r>
              <a:rPr lang="en-GB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Planètes</a:t>
            </a:r>
          </a:p>
          <a:p>
            <a:pPr algn="ctr" eaLnBrk="1" hangingPunct="1">
              <a:lnSpc>
                <a:spcPct val="98000"/>
              </a:lnSpc>
            </a:pPr>
            <a:endParaRPr lang="fr-FR" sz="1800">
              <a:latin typeface="Times New Roman" charset="0"/>
              <a:cs typeface="Times New Roman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 rot="16200000" flipH="1">
            <a:off x="4481512" y="538163"/>
            <a:ext cx="404813" cy="142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16200000" flipH="1">
            <a:off x="4499770" y="1377156"/>
            <a:ext cx="404812" cy="1587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525838" y="4670425"/>
            <a:ext cx="4641850" cy="1936750"/>
            <a:chOff x="3888184" y="5147989"/>
            <a:chExt cx="5115128" cy="2135181"/>
          </a:xfrm>
        </p:grpSpPr>
        <p:grpSp>
          <p:nvGrpSpPr>
            <p:cNvPr id="54289" name="Grouper 45"/>
            <p:cNvGrpSpPr>
              <a:grpSpLocks/>
            </p:cNvGrpSpPr>
            <p:nvPr/>
          </p:nvGrpSpPr>
          <p:grpSpPr bwMode="auto">
            <a:xfrm>
              <a:off x="7301453" y="5147989"/>
              <a:ext cx="1628275" cy="2135181"/>
              <a:chOff x="315913" y="220404"/>
              <a:chExt cx="2178231" cy="2508167"/>
            </a:xfrm>
          </p:grpSpPr>
          <p:pic>
            <p:nvPicPr>
              <p:cNvPr id="54295" name="Image 36" descr="barnard68_vlt_big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913" y="220404"/>
                <a:ext cx="2135187" cy="2319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96" name="Text Box 8"/>
              <p:cNvSpPr txBox="1">
                <a:spLocks noChangeArrowheads="1"/>
              </p:cNvSpPr>
              <p:nvPr/>
            </p:nvSpPr>
            <p:spPr bwMode="auto">
              <a:xfrm>
                <a:off x="331874" y="2375869"/>
                <a:ext cx="2162270" cy="35270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827088"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8270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5638" algn="l"/>
                    <a:tab pos="13128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98000"/>
                  </a:lnSpc>
                </a:pPr>
                <a:r>
                  <a:rPr lang="en-GB" sz="1800">
                    <a:solidFill>
                      <a:schemeClr val="bg1"/>
                    </a:solidFill>
                    <a:latin typeface="Times New Roman" charset="0"/>
                    <a:cs typeface="Times New Roman" charset="0"/>
                  </a:rPr>
                  <a:t> Coeurs </a:t>
                </a:r>
                <a:r>
                  <a:rPr lang="en-GB" sz="1800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Denses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3888184" y="6516605"/>
              <a:ext cx="395355" cy="313277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4315028" y="6857884"/>
              <a:ext cx="2986157" cy="33252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4299283" y="5209245"/>
              <a:ext cx="2987907" cy="129511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7365911" y="6891137"/>
              <a:ext cx="1448470" cy="14001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294" name="ZoneTexte 54"/>
            <p:cNvSpPr txBox="1">
              <a:spLocks noChangeArrowheads="1"/>
            </p:cNvSpPr>
            <p:nvPr/>
          </p:nvSpPr>
          <p:spPr bwMode="auto">
            <a:xfrm>
              <a:off x="7272428" y="6528971"/>
              <a:ext cx="1730884" cy="417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Fraction of ly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176963" y="1689100"/>
            <a:ext cx="2139950" cy="3808413"/>
            <a:chOff x="6809672" y="1861920"/>
            <a:chExt cx="2358234" cy="4198119"/>
          </a:xfrm>
        </p:grpSpPr>
        <p:grpSp>
          <p:nvGrpSpPr>
            <p:cNvPr id="54281" name="Grouper 47"/>
            <p:cNvGrpSpPr>
              <a:grpSpLocks/>
            </p:cNvGrpSpPr>
            <p:nvPr/>
          </p:nvGrpSpPr>
          <p:grpSpPr bwMode="auto">
            <a:xfrm>
              <a:off x="6809672" y="1861920"/>
              <a:ext cx="2358234" cy="2140159"/>
              <a:chOff x="2819398" y="679450"/>
              <a:chExt cx="2358808" cy="2139950"/>
            </a:xfrm>
          </p:grpSpPr>
          <p:pic>
            <p:nvPicPr>
              <p:cNvPr id="54287" name="Picture 2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646363" y="1122363"/>
                <a:ext cx="2052637" cy="1341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8" name="Text Box 22"/>
              <p:cNvSpPr txBox="1">
                <a:spLocks noChangeArrowheads="1"/>
              </p:cNvSpPr>
              <p:nvPr/>
            </p:nvSpPr>
            <p:spPr bwMode="auto">
              <a:xfrm>
                <a:off x="2819398" y="679450"/>
                <a:ext cx="2358808" cy="71252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800">
                    <a:solidFill>
                      <a:srgbClr val="FFFFFF"/>
                    </a:solidFill>
                    <a:latin typeface="Times New Roman" charset="0"/>
                    <a:cs typeface="Times New Roman" charset="0"/>
                  </a:rPr>
                  <a:t>Etoiles et disques d’accrétion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7920561" y="5724050"/>
              <a:ext cx="416365" cy="335989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4" name="Connecteur droit 43"/>
            <p:cNvCxnSpPr/>
            <p:nvPr/>
          </p:nvCxnSpPr>
          <p:spPr>
            <a:xfrm rot="5400000" flipH="1" flipV="1">
              <a:off x="7475954" y="4857827"/>
              <a:ext cx="1711446" cy="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6200000" flipV="1">
              <a:off x="6558366" y="4353103"/>
              <a:ext cx="1793694" cy="927199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/>
            <p:cNvCxnSpPr/>
            <p:nvPr/>
          </p:nvCxnSpPr>
          <p:spPr>
            <a:xfrm>
              <a:off x="7040597" y="2668645"/>
              <a:ext cx="1226351" cy="1749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286" name="ZoneTexte 55"/>
            <p:cNvSpPr txBox="1">
              <a:spLocks noChangeArrowheads="1"/>
            </p:cNvSpPr>
            <p:nvPr/>
          </p:nvSpPr>
          <p:spPr bwMode="auto">
            <a:xfrm>
              <a:off x="6911834" y="2596889"/>
              <a:ext cx="2182468" cy="417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  light hours</a:t>
              </a:r>
            </a:p>
          </p:txBody>
        </p:sp>
      </p:grpSp>
      <p:cxnSp>
        <p:nvCxnSpPr>
          <p:cNvPr id="49" name="Connecteur droit avec flèche 48"/>
          <p:cNvCxnSpPr/>
          <p:nvPr/>
        </p:nvCxnSpPr>
        <p:spPr bwMode="auto">
          <a:xfrm rot="10800000">
            <a:off x="1863725" y="2749550"/>
            <a:ext cx="5018088" cy="492125"/>
          </a:xfrm>
          <a:prstGeom prst="straightConnector1">
            <a:avLst/>
          </a:prstGeom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2C4ED41-4B05-074E-8F29-B25A5764BB19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2225" name="TextBox 3"/>
          <p:cNvSpPr txBox="1">
            <a:spLocks noChangeArrowheads="1"/>
          </p:cNvSpPr>
          <p:nvPr/>
        </p:nvSpPr>
        <p:spPr bwMode="auto">
          <a:xfrm>
            <a:off x="468313" y="765175"/>
            <a:ext cx="723550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Comment les étoiles se forment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-par effondrement gravitationnel d’une boule de gaz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-dans le milieu interstellaire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-quelques processus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-un écosystème galactique….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-et une histoire cosmique !</a:t>
            </a:r>
          </a:p>
        </p:txBody>
      </p:sp>
    </p:spTree>
    <p:extLst>
      <p:ext uri="{BB962C8B-B14F-4D97-AF65-F5344CB8AC3E}">
        <p14:creationId xmlns:p14="http://schemas.microsoft.com/office/powerpoint/2010/main" val="566521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3DE3054-7E2C-F04B-8188-C81342C5D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6480720" cy="486054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C428D63-2546-A547-8595-6D8C5EC351B1}"/>
              </a:ext>
            </a:extLst>
          </p:cNvPr>
          <p:cNvSpPr txBox="1"/>
          <p:nvPr/>
        </p:nvSpPr>
        <p:spPr>
          <a:xfrm>
            <a:off x="1547664" y="188640"/>
            <a:ext cx="6542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La formation des étoiles au cours du temps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7549C2B-7386-6748-A97A-E2DCDEB8924C}"/>
              </a:ext>
            </a:extLst>
          </p:cNvPr>
          <p:cNvSpPr txBox="1"/>
          <p:nvPr/>
        </p:nvSpPr>
        <p:spPr>
          <a:xfrm>
            <a:off x="611561" y="576926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pic de la formation des étoiles a eu lieu il y a 10 milliards d’années. Aujourd’hui l’univers est assez tranquille.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2A30C38-AF6B-E447-8B4D-FB9F45B97B29}"/>
              </a:ext>
            </a:extLst>
          </p:cNvPr>
          <p:cNvSpPr txBox="1"/>
          <p:nvPr/>
        </p:nvSpPr>
        <p:spPr>
          <a:xfrm>
            <a:off x="7308304" y="4725144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Madau</a:t>
            </a:r>
            <a:r>
              <a:rPr lang="fr-FR" sz="1600" dirty="0"/>
              <a:t>&amp;</a:t>
            </a:r>
          </a:p>
          <a:p>
            <a:r>
              <a:rPr lang="fr-FR" sz="1600" dirty="0"/>
              <a:t>Dickinson 2014</a:t>
            </a:r>
          </a:p>
        </p:txBody>
      </p:sp>
    </p:spTree>
    <p:extLst>
      <p:ext uri="{BB962C8B-B14F-4D97-AF65-F5344CB8AC3E}">
        <p14:creationId xmlns:p14="http://schemas.microsoft.com/office/powerpoint/2010/main" val="106771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76288BF-5411-904D-8710-2786F627AF5E}"/>
              </a:ext>
            </a:extLst>
          </p:cNvPr>
          <p:cNvSpPr/>
          <p:nvPr/>
        </p:nvSpPr>
        <p:spPr bwMode="auto">
          <a:xfrm>
            <a:off x="-324544" y="-27384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331913" y="620713"/>
            <a:ext cx="258115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Des étoiles :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-c’est quoi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petites ?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95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331913" y="620713"/>
            <a:ext cx="76325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</a:rPr>
              <a:t>Les plus petites étoiles ?</a:t>
            </a:r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0.08 Ms : la limite de brûlage de l’hydrogène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0.08-0.13 Ms : brûlage du deutérium =&gt; naine brune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En dessous, plus de réactions nucléaires possibles, on a des planètes géantes comme Jupiter</a:t>
            </a:r>
          </a:p>
        </p:txBody>
      </p:sp>
    </p:spTree>
    <p:extLst>
      <p:ext uri="{BB962C8B-B14F-4D97-AF65-F5344CB8AC3E}">
        <p14:creationId xmlns:p14="http://schemas.microsoft.com/office/powerpoint/2010/main" val="36446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29CC34B-0680-8941-B02D-27E167982F65}"/>
              </a:ext>
            </a:extLst>
          </p:cNvPr>
          <p:cNvSpPr/>
          <p:nvPr/>
        </p:nvSpPr>
        <p:spPr bwMode="auto">
          <a:xfrm>
            <a:off x="-324544" y="0"/>
            <a:ext cx="9649072" cy="6957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331913" y="620713"/>
            <a:ext cx="292259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0070C0"/>
                </a:solidFill>
              </a:rPr>
              <a:t>Des étoiles :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-c’est quoi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petites ?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-les plus grosses ?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34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649383" y="116632"/>
            <a:ext cx="70144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</a:rPr>
              <a:t>Les plus grosses étoiles ?</a:t>
            </a:r>
          </a:p>
          <a:p>
            <a:endParaRPr lang="en-US" dirty="0"/>
          </a:p>
          <a:p>
            <a:r>
              <a:rPr lang="fr-FR" dirty="0"/>
              <a:t>L’amas R136a1 dans la nébuleuse de la Tarentule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DC1A11-967C-BE42-88B0-5B1D1529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541" y="1412776"/>
            <a:ext cx="3807843" cy="38884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48FC2D3-2EF0-D14C-B45B-20E8A729D2FE}"/>
              </a:ext>
            </a:extLst>
          </p:cNvPr>
          <p:cNvSpPr txBox="1"/>
          <p:nvPr/>
        </p:nvSpPr>
        <p:spPr>
          <a:xfrm>
            <a:off x="889045" y="2492896"/>
            <a:ext cx="2170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Masse record</a:t>
            </a:r>
          </a:p>
          <a:p>
            <a:r>
              <a:rPr lang="fr-FR" b="1" dirty="0">
                <a:solidFill>
                  <a:srgbClr val="FF0000"/>
                </a:solidFill>
              </a:rPr>
              <a:t> ~300 Ms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96688DE-AC44-854E-959C-E17F1C65F161}"/>
              </a:ext>
            </a:extLst>
          </p:cNvPr>
          <p:cNvSpPr txBox="1"/>
          <p:nvPr/>
        </p:nvSpPr>
        <p:spPr>
          <a:xfrm>
            <a:off x="539552" y="5877272"/>
            <a:ext cx="835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Pourrait-il y avoir des étoiles plus grosses ? Sans doute oui.</a:t>
            </a:r>
          </a:p>
          <a:p>
            <a:r>
              <a:rPr lang="fr-FR" dirty="0"/>
              <a:t>Y a t-il une limite ?</a:t>
            </a:r>
          </a:p>
        </p:txBody>
      </p:sp>
    </p:spTree>
    <p:extLst>
      <p:ext uri="{BB962C8B-B14F-4D97-AF65-F5344CB8AC3E}">
        <p14:creationId xmlns:p14="http://schemas.microsoft.com/office/powerpoint/2010/main" val="3770687851"/>
      </p:ext>
    </p:extLst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13875</TotalTime>
  <Words>1584</Words>
  <Application>Microsoft Office PowerPoint</Application>
  <PresentationFormat>Affichage à l'écran (4:3)</PresentationFormat>
  <Paragraphs>398</Paragraphs>
  <Slides>53</Slides>
  <Notes>12</Notes>
  <HiddenSlides>0</HiddenSlides>
  <MMClips>8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53</vt:i4>
      </vt:variant>
    </vt:vector>
  </HeadingPairs>
  <TitlesOfParts>
    <vt:vector size="54" baseType="lpstr">
      <vt:lpstr>Nouvelle présentation</vt:lpstr>
      <vt:lpstr>La formation étoiles : un processus clé de l’univers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Ecole normale supérieure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of the interstellar atomic gas   Structure of molecular clouds?</dc:title>
  <dc:creator>Patrick Hennebelle</dc:creator>
  <cp:lastModifiedBy>BrunoMONFLIER</cp:lastModifiedBy>
  <cp:revision>201</cp:revision>
  <cp:lastPrinted>2009-05-26T16:06:08Z</cp:lastPrinted>
  <dcterms:created xsi:type="dcterms:W3CDTF">2013-03-05T11:32:40Z</dcterms:created>
  <dcterms:modified xsi:type="dcterms:W3CDTF">2018-09-02T12:58:46Z</dcterms:modified>
</cp:coreProperties>
</file>